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16"/>
  </p:notesMasterIdLst>
  <p:sldIdLst>
    <p:sldId id="1288" r:id="rId3"/>
    <p:sldId id="256" r:id="rId4"/>
    <p:sldId id="257" r:id="rId5"/>
    <p:sldId id="258" r:id="rId6"/>
    <p:sldId id="259" r:id="rId7"/>
    <p:sldId id="523" r:id="rId8"/>
    <p:sldId id="524" r:id="rId9"/>
    <p:sldId id="525" r:id="rId10"/>
    <p:sldId id="1301" r:id="rId11"/>
    <p:sldId id="410" r:id="rId12"/>
    <p:sldId id="415" r:id="rId13"/>
    <p:sldId id="414" r:id="rId14"/>
    <p:sldId id="1290" r:id="rId15"/>
    <p:sldId id="1293" r:id="rId16"/>
    <p:sldId id="402" r:id="rId17"/>
    <p:sldId id="1317" r:id="rId18"/>
    <p:sldId id="526" r:id="rId19"/>
    <p:sldId id="512" r:id="rId20"/>
    <p:sldId id="501" r:id="rId21"/>
    <p:sldId id="409" r:id="rId22"/>
    <p:sldId id="527" r:id="rId23"/>
    <p:sldId id="1298" r:id="rId24"/>
    <p:sldId id="1296" r:id="rId25"/>
    <p:sldId id="1295" r:id="rId26"/>
    <p:sldId id="500" r:id="rId27"/>
    <p:sldId id="1316" r:id="rId28"/>
    <p:sldId id="1287" r:id="rId29"/>
    <p:sldId id="1315" r:id="rId30"/>
    <p:sldId id="974" r:id="rId31"/>
    <p:sldId id="975" r:id="rId32"/>
    <p:sldId id="976" r:id="rId33"/>
    <p:sldId id="1289" r:id="rId34"/>
    <p:sldId id="396" r:id="rId35"/>
    <p:sldId id="411" r:id="rId36"/>
    <p:sldId id="1294" r:id="rId37"/>
    <p:sldId id="1308" r:id="rId38"/>
    <p:sldId id="563" r:id="rId39"/>
    <p:sldId id="586" r:id="rId40"/>
    <p:sldId id="587" r:id="rId41"/>
    <p:sldId id="513" r:id="rId42"/>
    <p:sldId id="561" r:id="rId43"/>
    <p:sldId id="566" r:id="rId44"/>
    <p:sldId id="567" r:id="rId45"/>
    <p:sldId id="568" r:id="rId46"/>
    <p:sldId id="1322" r:id="rId47"/>
    <p:sldId id="397" r:id="rId48"/>
    <p:sldId id="988" r:id="rId49"/>
    <p:sldId id="514" r:id="rId50"/>
    <p:sldId id="520" r:id="rId51"/>
    <p:sldId id="401" r:id="rId52"/>
    <p:sldId id="521" r:id="rId53"/>
    <p:sldId id="400" r:id="rId54"/>
    <p:sldId id="509" r:id="rId55"/>
    <p:sldId id="511" r:id="rId56"/>
    <p:sldId id="421" r:id="rId57"/>
    <p:sldId id="398" r:id="rId58"/>
    <p:sldId id="299" r:id="rId59"/>
    <p:sldId id="407" r:id="rId60"/>
    <p:sldId id="419" r:id="rId61"/>
    <p:sldId id="1311" r:id="rId62"/>
    <p:sldId id="1312" r:id="rId63"/>
    <p:sldId id="1313" r:id="rId64"/>
    <p:sldId id="1314" r:id="rId65"/>
    <p:sldId id="418" r:id="rId66"/>
    <p:sldId id="577" r:id="rId67"/>
    <p:sldId id="1310" r:id="rId68"/>
    <p:sldId id="1309" r:id="rId69"/>
    <p:sldId id="399" r:id="rId70"/>
    <p:sldId id="993" r:id="rId71"/>
    <p:sldId id="369" r:id="rId72"/>
    <p:sldId id="1318" r:id="rId73"/>
    <p:sldId id="1319" r:id="rId74"/>
    <p:sldId id="990" r:id="rId75"/>
    <p:sldId id="519" r:id="rId76"/>
    <p:sldId id="352" r:id="rId77"/>
    <p:sldId id="980" r:id="rId78"/>
    <p:sldId id="984" r:id="rId79"/>
    <p:sldId id="309" r:id="rId80"/>
    <p:sldId id="412" r:id="rId81"/>
    <p:sldId id="516" r:id="rId82"/>
    <p:sldId id="518" r:id="rId83"/>
    <p:sldId id="1292" r:id="rId84"/>
    <p:sldId id="1291" r:id="rId85"/>
    <p:sldId id="1303" r:id="rId86"/>
    <p:sldId id="522" r:id="rId87"/>
    <p:sldId id="1320" r:id="rId88"/>
    <p:sldId id="403" r:id="rId89"/>
    <p:sldId id="1321" r:id="rId90"/>
    <p:sldId id="983" r:id="rId91"/>
    <p:sldId id="1300" r:id="rId92"/>
    <p:sldId id="529" r:id="rId93"/>
    <p:sldId id="528" r:id="rId94"/>
    <p:sldId id="1302" r:id="rId95"/>
    <p:sldId id="1237" r:id="rId96"/>
    <p:sldId id="417" r:id="rId97"/>
    <p:sldId id="420" r:id="rId98"/>
    <p:sldId id="406" r:id="rId99"/>
    <p:sldId id="413" r:id="rId100"/>
    <p:sldId id="531" r:id="rId101"/>
    <p:sldId id="1299" r:id="rId102"/>
    <p:sldId id="530" r:id="rId103"/>
    <p:sldId id="260" r:id="rId104"/>
    <p:sldId id="267" r:id="rId105"/>
    <p:sldId id="268" r:id="rId106"/>
    <p:sldId id="269" r:id="rId107"/>
    <p:sldId id="405" r:id="rId108"/>
    <p:sldId id="534" r:id="rId109"/>
    <p:sldId id="416" r:id="rId110"/>
    <p:sldId id="1305" r:id="rId111"/>
    <p:sldId id="1306" r:id="rId112"/>
    <p:sldId id="1307" r:id="rId113"/>
    <p:sldId id="1304" r:id="rId114"/>
    <p:sldId id="1323" r:id="rId1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490" autoAdjust="0"/>
  </p:normalViewPr>
  <p:slideViewPr>
    <p:cSldViewPr snapToGrid="0">
      <p:cViewPr varScale="1">
        <p:scale>
          <a:sx n="70" d="100"/>
          <a:sy n="70" d="100"/>
        </p:scale>
        <p:origin x="1838" y="58"/>
      </p:cViewPr>
      <p:guideLst/>
    </p:cSldViewPr>
  </p:slideViewPr>
  <p:notesTextViewPr>
    <p:cViewPr>
      <p:scale>
        <a:sx n="1" d="1"/>
        <a:sy n="1" d="1"/>
      </p:scale>
      <p:origin x="0" y="0"/>
    </p:cViewPr>
  </p:notesTextViewPr>
  <p:sorterViewPr>
    <p:cViewPr>
      <p:scale>
        <a:sx n="66" d="100"/>
        <a:sy n="66" d="100"/>
      </p:scale>
      <p:origin x="0" y="-87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B73E1-1737-452C-868A-77E48362C80E}" type="datetimeFigureOut">
              <a:rPr lang="fr-FR" smtClean="0"/>
              <a:t>05/05/2026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B8A45-C31B-4477-92E9-10715942D326}" type="slidenum">
              <a:rPr lang="fr-FR" smtClean="0"/>
              <a:t>‹N°›</a:t>
            </a:fld>
            <a:endParaRPr lang="fr-FR"/>
          </a:p>
        </p:txBody>
      </p:sp>
    </p:spTree>
    <p:extLst>
      <p:ext uri="{BB962C8B-B14F-4D97-AF65-F5344CB8AC3E}">
        <p14:creationId xmlns:p14="http://schemas.microsoft.com/office/powerpoint/2010/main" val="205409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photos qui ne représente plus l’actualité du métier et encore moins le futur. Le jardinier utilise beaucoup la débroussailleuse et le taille haie et le paysagiste conçoit les jardins avec un logiciel de Conception Assistée par Ordinateur ou de DAO pour produite des rendu en 3D</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2</a:t>
            </a:fld>
            <a:endParaRPr lang="fr-FR"/>
          </a:p>
        </p:txBody>
      </p:sp>
    </p:spTree>
    <p:extLst>
      <p:ext uri="{BB962C8B-B14F-4D97-AF65-F5344CB8AC3E}">
        <p14:creationId xmlns:p14="http://schemas.microsoft.com/office/powerpoint/2010/main" val="1882853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a:extLst>
              <a:ext uri="{FF2B5EF4-FFF2-40B4-BE49-F238E27FC236}">
                <a16:creationId xmlns:a16="http://schemas.microsoft.com/office/drawing/2014/main" id="{768C2B2F-A816-FDD7-FD55-E69AABC720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Espace réservé des notes 2">
            <a:extLst>
              <a:ext uri="{FF2B5EF4-FFF2-40B4-BE49-F238E27FC236}">
                <a16:creationId xmlns:a16="http://schemas.microsoft.com/office/drawing/2014/main" id="{D5BAC239-368D-1562-5D72-28B00FC75E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Les enjeux en matière de préservation des sols sont primordiaux pour maintenir ces services et en premier lieu la sécurité alimentaire, la séquestration du carbone, le stockage et la restitution de l’eau à la végétation, son transfert vers les nappes.</a:t>
            </a:r>
          </a:p>
          <a:p>
            <a:r>
              <a:rPr lang="fr-FR" altLang="fr-FR"/>
              <a:t>- On oublie trop souvent l’importance de la gestion des sols Comme l’arbre, il peut stocker, séquestrer les gaz à effets de serre…ou en destocker. Sauf que l’on « estime » que 680 milliards de tonnes de carbonne sont stockés dans les 30 premiers centimètres des sols mondiaux. 2 fois plus que dans l’atmosphère. Le destockage est causé par une mauvaise gestion des sols: mauvaises pratiques agricoles (labour), gestion forestière anarchique (coupe à blanc) et surtout urbanisation galopante (lotissement). Le stockage est très faible dans notre région viticole (LR).</a:t>
            </a:r>
          </a:p>
          <a:p>
            <a:r>
              <a:rPr lang="fr-FR" altLang="fr-FR"/>
              <a:t>- Avec 55 % de la population mondiale vivant en ville en 2019, 81 % en France4 , le rôle des sols urbains, leur fonctionnement et les services spécifiques qu’ils remplissent sur ces territoires est également à analyser. Les zones urbaines (et périurbaines) sont à la fois des territoires vulnérables mais aussi des lieux d’action importants face aux impacts du changement climatique</a:t>
            </a:r>
          </a:p>
        </p:txBody>
      </p:sp>
      <p:sp>
        <p:nvSpPr>
          <p:cNvPr id="97284" name="Espace réservé du numéro de diapositive 3">
            <a:extLst>
              <a:ext uri="{FF2B5EF4-FFF2-40B4-BE49-F238E27FC236}">
                <a16:creationId xmlns:a16="http://schemas.microsoft.com/office/drawing/2014/main" id="{C98C0DD5-C984-D6C2-F188-75127B25A7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FEEEE85-3958-4FD0-B4B1-6A94465F2A4C}" type="slidenum">
              <a:rPr lang="fr-FR" altLang="fr-FR" smtClean="0">
                <a:latin typeface="Calibri" panose="020F0502020204030204" pitchFamily="34" charset="0"/>
              </a:rPr>
              <a:pPr/>
              <a:t>18</a:t>
            </a:fld>
            <a:endParaRPr lang="fr-FR" altLang="fr-FR">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a:extLst>
              <a:ext uri="{FF2B5EF4-FFF2-40B4-BE49-F238E27FC236}">
                <a16:creationId xmlns:a16="http://schemas.microsoft.com/office/drawing/2014/main" id="{237D8D01-8E82-FFDF-9173-2FE8A28679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Espace réservé des notes 2">
            <a:extLst>
              <a:ext uri="{FF2B5EF4-FFF2-40B4-BE49-F238E27FC236}">
                <a16:creationId xmlns:a16="http://schemas.microsoft.com/office/drawing/2014/main" id="{FF6EC6CC-ADE8-C6FD-A77D-A178753A5D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Mélange terre / pierre  Fosse de stocklom </a:t>
            </a:r>
          </a:p>
        </p:txBody>
      </p:sp>
      <p:sp>
        <p:nvSpPr>
          <p:cNvPr id="107524" name="Espace réservé du numéro de diapositive 3">
            <a:extLst>
              <a:ext uri="{FF2B5EF4-FFF2-40B4-BE49-F238E27FC236}">
                <a16:creationId xmlns:a16="http://schemas.microsoft.com/office/drawing/2014/main" id="{9DE0A171-7367-39F0-F3E1-2DC4F49C8D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9B3E88-6304-4647-9F89-1C3AB981266C}" type="slidenum">
              <a:rPr lang="fr-FR" altLang="fr-FR" smtClean="0">
                <a:latin typeface="Calibri" panose="020F0502020204030204" pitchFamily="34" charset="0"/>
              </a:rPr>
              <a:pPr/>
              <a:t>19</a:t>
            </a:fld>
            <a:endParaRPr lang="fr-FR" altLang="fr-FR">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e l'image des diapositives 1">
            <a:extLst>
              <a:ext uri="{FF2B5EF4-FFF2-40B4-BE49-F238E27FC236}">
                <a16:creationId xmlns:a16="http://schemas.microsoft.com/office/drawing/2014/main" id="{40E3FDD3-DE1C-147D-629E-A5E1B5BF71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Espace réservé des notes 2">
            <a:extLst>
              <a:ext uri="{FF2B5EF4-FFF2-40B4-BE49-F238E27FC236}">
                <a16:creationId xmlns:a16="http://schemas.microsoft.com/office/drawing/2014/main" id="{CFB3BFFB-C39A-DA63-E8A6-1C96504677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Parmi les changements attendus qui ont un impact sur les sols : • l’allongement en terme de durée et de fréquence des périodes de forte chaleur et de sécheresse estivales via une réduction de leur humidité ; • la baisse de l'humidité du sol induit des changements de végétation et des perturbations de l’activité biologique modifiant le transfert et la transformation d’éléments chimiques (carbone, éléments nutritifs, polluants...). Les cycles culturaux sont perturbés, ce qui induit également une perturbation du cycle des nutriments qui sont moins consommés et peuvent pour partie être lessivés ; • la modification du couvert végétal modifie aussi le type et la quantité de matière organique apportée aux sols par la végétation ; • l’augmentation de l’évapotranspiration et l’élévation du niveau de la mer induit des risques de salinisation des sols littoraux ; • l’intensification des périodes de sécheresse et de pluie augmente les risques de retrait – gonflement des argiles ; • l’augmentation du nombre d’événements climatiques extrêmes renforce les risques d'érosion des sols, de sédimentation dans les cours d’eau mais également de transferts accrus de polluants ; • une dégradation de la qualité de l’eau associée à la dégradation des sols</a:t>
            </a:r>
          </a:p>
        </p:txBody>
      </p:sp>
      <p:sp>
        <p:nvSpPr>
          <p:cNvPr id="101380" name="Espace réservé du numéro de diapositive 3">
            <a:extLst>
              <a:ext uri="{FF2B5EF4-FFF2-40B4-BE49-F238E27FC236}">
                <a16:creationId xmlns:a16="http://schemas.microsoft.com/office/drawing/2014/main" id="{86AC166F-114C-FDE3-60DA-5305717A7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8DADEA-8DEB-416F-9402-3A82B1552095}" type="slidenum">
              <a:rPr lang="fr-FR" altLang="fr-FR" smtClean="0">
                <a:latin typeface="Calibri" panose="020F0502020204030204" pitchFamily="34" charset="0"/>
              </a:rPr>
              <a:pPr/>
              <a:t>25</a:t>
            </a:fld>
            <a:endParaRPr lang="fr-FR" altLang="fr-FR">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a:extLst>
              <a:ext uri="{FF2B5EF4-FFF2-40B4-BE49-F238E27FC236}">
                <a16:creationId xmlns:a16="http://schemas.microsoft.com/office/drawing/2014/main" id="{BAB7B004-37D5-88B5-7FAD-CC40408DA3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Espace réservé des notes 2">
            <a:extLst>
              <a:ext uri="{FF2B5EF4-FFF2-40B4-BE49-F238E27FC236}">
                <a16:creationId xmlns:a16="http://schemas.microsoft.com/office/drawing/2014/main" id="{47E2947C-4E0A-A509-0AA0-288C5B1396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Les matières organiques jouent un rôle majeur dans un grand nombre de fonctions du sol et conditionnent de ce fait l’ampleur des impacts du changement climatique : • elles interviennent sur la structure et la porosité des sols et donc sur : • leur capacité d’infiltration permettant de limiter les risques d’inondation et d’érosion, • ainsi que sur leur capacité à stocker l’eau et à la restituer aux végétaux. • elles interviennent dans le cycle des nutriments : les sols riches en matière organique sont généralement des sols fertiles ; • elles favorisent le développement de la biodiversité ; • elles piègent les polluants ; • elles participent à l’atténuation du changement climatique en stockant le carbone dans le sol. 3.2 Les fonctions d’infiltration, stockage et réserve d’ea</a:t>
            </a:r>
          </a:p>
        </p:txBody>
      </p:sp>
      <p:sp>
        <p:nvSpPr>
          <p:cNvPr id="103428" name="Espace réservé du numéro de diapositive 3">
            <a:extLst>
              <a:ext uri="{FF2B5EF4-FFF2-40B4-BE49-F238E27FC236}">
                <a16:creationId xmlns:a16="http://schemas.microsoft.com/office/drawing/2014/main" id="{AC6D77A2-5E5D-55F0-E38B-6E6432D82A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115C30-CB4D-49C9-A03F-7DE2F9E5D948}" type="slidenum">
              <a:rPr lang="fr-FR" altLang="fr-FR" smtClean="0">
                <a:latin typeface="Calibri" panose="020F0502020204030204" pitchFamily="34" charset="0"/>
              </a:rPr>
              <a:pPr/>
              <a:t>26</a:t>
            </a:fld>
            <a:endParaRPr lang="fr-FR" altLang="fr-FR">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a:extLst>
              <a:ext uri="{FF2B5EF4-FFF2-40B4-BE49-F238E27FC236}">
                <a16:creationId xmlns:a16="http://schemas.microsoft.com/office/drawing/2014/main" id="{ED5AD8EA-F128-3807-3F94-EB6D7469CF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083679E2-CFF5-EAA5-B9D6-E55B2299DA7D}"/>
              </a:ext>
            </a:extLst>
          </p:cNvPr>
          <p:cNvSpPr>
            <a:spLocks noGrp="1"/>
          </p:cNvSpPr>
          <p:nvPr>
            <p:ph type="body" idx="1"/>
          </p:nvPr>
        </p:nvSpPr>
        <p:spPr/>
        <p:txBody>
          <a:bodyPr/>
          <a:lstStyle/>
          <a:p>
            <a:pPr algn="just">
              <a:defRPr/>
            </a:pPr>
            <a:r>
              <a:rPr lang="fr-FR" sz="1800" b="1" dirty="0">
                <a:latin typeface="Times New Roman" panose="02020603050405020304" pitchFamily="18" charset="0"/>
                <a:ea typeface="SimSun" panose="02010600030101010101" pitchFamily="2" charset="-122"/>
              </a:rPr>
              <a:t>Le sol ne doit jamais rester nu</a:t>
            </a:r>
            <a:r>
              <a:rPr lang="fr-FR" sz="1800" dirty="0">
                <a:latin typeface="Times New Roman" panose="02020603050405020304" pitchFamily="18" charset="0"/>
                <a:ea typeface="SimSun" panose="02010600030101010101" pitchFamily="2" charset="-122"/>
              </a:rPr>
              <a:t>. La succession de cultures n’est pas toujours possible (surtout en hiver) donc il faut le pailler pour en obtenir 6 avantages :</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Esthétique.</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Mettre un isolant thermique permet la régulation des températures (jour et nuit), la limitation des T° extrêmes en essayant de maintenir un sol entre 10 et 25° (vers de terre), l’été en favorisant la vie du sol et l’hiver en limitant le gel. Un outil indispensable, le thermomètre de sol.</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En limitant l’évaporation de l’eau, en gardant l’humidité et en diminuant les arrosages.</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En prévenant l’érosion et le lessivage du sol (éléments minéraux) par l’eau de pluie ou des arrosages violents.</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En limitant le développement des adventices en les coupant au lieu de les arracher même si elles sont concurrentes des légumes. Les herbes sont de bonnes indicatrices du sol.</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En favorisant la vie du sol et sa fertilité en le nourrissant (êtres vivants du sol, bactéries, champignons, mycorhize…), en amenant de la matière qui deviendra par décomposition de la MO et en améliorant la structure, en étant un gîte pour les auxiliaires. On recherche dans le paillage un bon rapport C/N de 15 à 20 en évitant la faim d’Azote et une bonne décomposition en aérobie.</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 Recyclage des déchets verts</a:t>
            </a:r>
          </a:p>
          <a:p>
            <a:pPr marL="228600" algn="just">
              <a:defRPr/>
            </a:pPr>
            <a:r>
              <a:rPr lang="fr-FR" sz="1800" dirty="0">
                <a:latin typeface="Times New Roman" panose="02020603050405020304" pitchFamily="18" charset="0"/>
                <a:ea typeface="SimSun" panose="02010600030101010101" pitchFamily="2" charset="-122"/>
              </a:rPr>
              <a:t> </a:t>
            </a:r>
          </a:p>
          <a:p>
            <a:pPr algn="just">
              <a:defRPr/>
            </a:pPr>
            <a:r>
              <a:rPr lang="fr-FR" sz="1800" dirty="0">
                <a:latin typeface="Times New Roman" panose="02020603050405020304" pitchFamily="18" charset="0"/>
                <a:ea typeface="SimSun" panose="02010600030101010101" pitchFamily="2" charset="-122"/>
              </a:rPr>
              <a:t>Deux inconvénients : </a:t>
            </a:r>
          </a:p>
          <a:p>
            <a:pPr algn="just">
              <a:defRPr/>
            </a:pPr>
            <a:r>
              <a:rPr lang="fr-FR" sz="1800" dirty="0">
                <a:latin typeface="Times New Roman" panose="02020603050405020304" pitchFamily="18" charset="0"/>
                <a:ea typeface="SimSun" panose="02010600030101010101" pitchFamily="2" charset="-122"/>
              </a:rPr>
              <a:t>La venue de rongeurs qui y trouvent abri et nourriture. Idem pour certains ravageurs des plantes. Attention, n’hésitez pas à enlever le paillage pour réchauffer le sol au printemps ou pour diminuer son humidité.</a:t>
            </a:r>
          </a:p>
          <a:p>
            <a:pPr>
              <a:defRPr/>
            </a:pPr>
            <a:endParaRPr lang="fr-FR" dirty="0"/>
          </a:p>
        </p:txBody>
      </p:sp>
      <p:sp>
        <p:nvSpPr>
          <p:cNvPr id="109572" name="Espace réservé du numéro de diapositive 3">
            <a:extLst>
              <a:ext uri="{FF2B5EF4-FFF2-40B4-BE49-F238E27FC236}">
                <a16:creationId xmlns:a16="http://schemas.microsoft.com/office/drawing/2014/main" id="{EF95992F-5AC0-81F2-3DD0-C834232E4F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CC785C-D150-45C7-B860-A2E923D2043A}" type="slidenum">
              <a:rPr lang="fr-FR" altLang="fr-FR" smtClean="0">
                <a:latin typeface="Calibri" panose="020F0502020204030204" pitchFamily="34" charset="0"/>
              </a:rPr>
              <a:pPr/>
              <a:t>28</a:t>
            </a:fld>
            <a:endParaRPr lang="fr-FR" altLang="fr-FR">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a:extLst>
              <a:ext uri="{FF2B5EF4-FFF2-40B4-BE49-F238E27FC236}">
                <a16:creationId xmlns:a16="http://schemas.microsoft.com/office/drawing/2014/main" id="{29A975C6-6F2C-85CF-4340-6D557CCFBA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9CD8D14D-CCD7-C328-E729-5710C29B7A16}"/>
              </a:ext>
            </a:extLst>
          </p:cNvPr>
          <p:cNvSpPr>
            <a:spLocks noGrp="1"/>
          </p:cNvSpPr>
          <p:nvPr>
            <p:ph type="body" idx="1"/>
          </p:nvPr>
        </p:nvSpPr>
        <p:spPr/>
        <p:txBody>
          <a:bodyPr/>
          <a:lstStyle/>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Le carton sans encre, dérivé de bois qui se recycle perpétuellement dans sa propre filière.</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La bâche, c’est du plastique qui n’amène rien au sol mais permet de le réchauffer ou trop quand elle est noire.</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Le broyat de bois, du carbone qui se décompose lentement et qui favorise l’aération du sol quand il est enfoui. Attention favorable à une culture forestière.</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La paille, tige fibreuse carbonée sans vie. Attention aux pesticides utilisés en culture.</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Les feuilles, éléments carbonés vidés de la vie antérieure avec du tanin, les feuilles de noyer son toxique, Les aiguilles de sont utilisables sans acidification du sol.</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Le paillage de commerce, cosse de cacao, </a:t>
            </a:r>
            <a:r>
              <a:rPr lang="fr-FR" sz="1800" dirty="0" err="1">
                <a:latin typeface="Times New Roman" panose="02020603050405020304" pitchFamily="18" charset="0"/>
                <a:ea typeface="SimSun" panose="02010600030101010101" pitchFamily="2" charset="-122"/>
              </a:rPr>
              <a:t>sarazin</a:t>
            </a:r>
            <a:r>
              <a:rPr lang="fr-FR" sz="1800" dirty="0">
                <a:latin typeface="Times New Roman" panose="02020603050405020304" pitchFamily="18" charset="0"/>
                <a:ea typeface="SimSun" panose="02010600030101010101" pitchFamily="2" charset="-122"/>
              </a:rPr>
              <a:t>, paille de lin, chanvre, écorce de pin ne nourrissent pas le sol.</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La tonte de gazon fraîche sur une couche fine de 5 cm, amène surtout de l’Azote.</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Le fumier mélange de paille et de déjection animale doit être frais s’il est trop décomposé cela est un terreau. </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Le compost, composé d’un mélange de matière humide et verte N et de matière sèche C, est un bon paillage mais s’il est trop décomposé, c’est un terreau. On peut pratiquer du compostage de surface à même le sol avec des déchets verts et ménagers (apports réguliers). C’est inesthétique.</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Du « BRF », bois réal fragmenté ou broyage de rameaux non malades de diamètre inférieur à 5 cm, bon rapport C/N et beaucoup d’éléments nutritifs amenés aux sols. Favorable aux cultures forestières</a:t>
            </a:r>
          </a:p>
          <a:p>
            <a:pPr marL="342900" indent="-342900" algn="just">
              <a:buFont typeface="Times New Roman" panose="02020603050405020304" pitchFamily="18" charset="0"/>
              <a:buChar char="-"/>
              <a:tabLst>
                <a:tab pos="457200" algn="l"/>
              </a:tabLst>
              <a:defRPr/>
            </a:pPr>
            <a:r>
              <a:rPr lang="fr-FR" sz="1800" dirty="0">
                <a:latin typeface="Times New Roman" panose="02020603050405020304" pitchFamily="18" charset="0"/>
                <a:ea typeface="SimSun" panose="02010600030101010101" pitchFamily="2" charset="-122"/>
              </a:rPr>
              <a:t>Le foin frais, </a:t>
            </a:r>
            <a:r>
              <a:rPr lang="fr-FR" sz="1800" dirty="0" err="1">
                <a:latin typeface="Times New Roman" panose="02020603050405020304" pitchFamily="18" charset="0"/>
                <a:ea typeface="SimSun" panose="02010600030101010101" pitchFamily="2" charset="-122"/>
              </a:rPr>
              <a:t>Phénoculture</a:t>
            </a:r>
            <a:r>
              <a:rPr lang="fr-FR" sz="1800" dirty="0">
                <a:latin typeface="Times New Roman" panose="02020603050405020304" pitchFamily="18" charset="0"/>
                <a:ea typeface="SimSun" panose="02010600030101010101" pitchFamily="2" charset="-122"/>
              </a:rPr>
              <a:t> pour foin ou phénoménal, bon rapport C/N, il amène tous les éléments nutritifs pour un sol avec une décomposition lente qui améliore le CA. Doit-on se servir de la nourriture animale et pollué avec des engins lourds ?</a:t>
            </a:r>
          </a:p>
          <a:p>
            <a:pPr>
              <a:defRPr/>
            </a:pPr>
            <a:endParaRPr lang="fr-FR" dirty="0"/>
          </a:p>
        </p:txBody>
      </p:sp>
      <p:sp>
        <p:nvSpPr>
          <p:cNvPr id="111620" name="Espace réservé du numéro de diapositive 3">
            <a:extLst>
              <a:ext uri="{FF2B5EF4-FFF2-40B4-BE49-F238E27FC236}">
                <a16:creationId xmlns:a16="http://schemas.microsoft.com/office/drawing/2014/main" id="{20B03AC9-14AD-B9CE-7EF1-B9A4F2F977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86B1CD-8A4E-4A3F-A9F0-7F0270E49493}" type="slidenum">
              <a:rPr lang="fr-FR" altLang="fr-FR" smtClean="0">
                <a:latin typeface="Calibri" panose="020F0502020204030204" pitchFamily="34" charset="0"/>
              </a:rPr>
              <a:pPr/>
              <a:t>29</a:t>
            </a:fld>
            <a:endParaRPr lang="fr-FR" altLang="fr-FR">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a:extLst>
              <a:ext uri="{FF2B5EF4-FFF2-40B4-BE49-F238E27FC236}">
                <a16:creationId xmlns:a16="http://schemas.microsoft.com/office/drawing/2014/main" id="{9C916CB6-D270-0EF9-B3E0-0A47E00A22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Espace réservé des notes 2">
            <a:extLst>
              <a:ext uri="{FF2B5EF4-FFF2-40B4-BE49-F238E27FC236}">
                <a16:creationId xmlns:a16="http://schemas.microsoft.com/office/drawing/2014/main" id="{D5E42CD7-1DC4-06F3-8DA3-FF3B2A21D5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fr-FR" altLang="fr-FR" sz="1800">
                <a:latin typeface="Times New Roman" panose="02020603050405020304" pitchFamily="18" charset="0"/>
                <a:ea typeface="SimSun" panose="02010600030101010101" pitchFamily="2" charset="-122"/>
              </a:rPr>
              <a:t>Les voiles de forçage P19 ou P30 protègent du froid.</a:t>
            </a:r>
          </a:p>
          <a:p>
            <a:pPr algn="just"/>
            <a:r>
              <a:rPr lang="fr-FR" altLang="fr-FR" sz="1800">
                <a:latin typeface="Times New Roman" panose="02020603050405020304" pitchFamily="18" charset="0"/>
                <a:ea typeface="SimSun" panose="02010600030101010101" pitchFamily="2" charset="-122"/>
              </a:rPr>
              <a:t>Plantation sur paillage, écarter la paille pour vos plantations ou vos semis en poquets, pas de paillage sur les collets. Pourquoi de ne pas pailler après la reprise des végétaux ? Pensez à augmenter l’épaisseur de votre paillage lors de fortes chaleurs ou de sècheresse.</a:t>
            </a:r>
          </a:p>
          <a:p>
            <a:endParaRPr lang="fr-FR" altLang="fr-FR"/>
          </a:p>
        </p:txBody>
      </p:sp>
      <p:sp>
        <p:nvSpPr>
          <p:cNvPr id="114692" name="Espace réservé du numéro de diapositive 3">
            <a:extLst>
              <a:ext uri="{FF2B5EF4-FFF2-40B4-BE49-F238E27FC236}">
                <a16:creationId xmlns:a16="http://schemas.microsoft.com/office/drawing/2014/main" id="{4FD8AFFF-4E92-73C1-8EB6-827AB09724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44CCE5-3F72-41C0-912A-11F1528DD1B6}" type="slidenum">
              <a:rPr lang="fr-FR" altLang="fr-FR" smtClean="0">
                <a:latin typeface="Calibri" panose="020F0502020204030204" pitchFamily="34" charset="0"/>
              </a:rPr>
              <a:pPr/>
              <a:t>31</a:t>
            </a:fld>
            <a:endParaRPr lang="fr-FR" altLang="fr-FR">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Sous une bâche verte, le sol meurt. Plus d’insectes, plus de fleurs, plus de biodiversité. Juste un plastique étouffant qui donne l’illusion de maîtriser la nature. Elle se dégrade et pollue avec des </a:t>
            </a:r>
            <a:r>
              <a:rPr lang="fr-FR" sz="1200" b="0" i="0" kern="1200">
                <a:solidFill>
                  <a:schemeClr val="tx1"/>
                </a:solidFill>
                <a:effectLst/>
                <a:latin typeface="+mn-lt"/>
                <a:ea typeface="+mn-ea"/>
                <a:cs typeface="+mn-cs"/>
              </a:rPr>
              <a:t>micro plastiques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Pourtant, il vaudrait mieux planter des couvre-sols vivants ou simplement ne rien faire.</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Comme dans la vie : quand une action détruit plus qu’elle ne construit, mieux vaut s’abstenir que "faire n'importe quoi".</a:t>
            </a:r>
            <a:endParaRPr lang="fr-FR" dirty="0"/>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32</a:t>
            </a:fld>
            <a:endParaRPr lang="fr-FR"/>
          </a:p>
        </p:txBody>
      </p:sp>
    </p:spTree>
    <p:extLst>
      <p:ext uri="{BB962C8B-B14F-4D97-AF65-F5344CB8AC3E}">
        <p14:creationId xmlns:p14="http://schemas.microsoft.com/office/powerpoint/2010/main" val="2801414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les annuelles et les bisannuelles amènent de la couleur en ville.</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33</a:t>
            </a:fld>
            <a:endParaRPr lang="fr-FR"/>
          </a:p>
        </p:txBody>
      </p:sp>
    </p:spTree>
    <p:extLst>
      <p:ext uri="{BB962C8B-B14F-4D97-AF65-F5344CB8AC3E}">
        <p14:creationId xmlns:p14="http://schemas.microsoft.com/office/powerpoint/2010/main" val="3482770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plantes annuelles sont produites sous serres chauffées avec consommation d’énergies fossiles donc production de CO² et de gaz à effets de serres </a:t>
            </a:r>
          </a:p>
          <a:p>
            <a:r>
              <a:rPr lang="fr-FR" dirty="0"/>
              <a:t>Le substrat utilisé est généralement de la tourbe donc destruction de tourbières qui sont des écosystèmes naturels sensibles qui ont mis des siècles à se former </a:t>
            </a:r>
          </a:p>
          <a:p>
            <a:r>
              <a:rPr lang="fr-FR" dirty="0"/>
              <a:t>Le contenant est souvent en plastique rarement réutilise et qui doit impérativement être recyclé</a:t>
            </a:r>
          </a:p>
          <a:p>
            <a:r>
              <a:rPr lang="fr-FR" dirty="0"/>
              <a:t>L’utilisation d’engrais est fréquente et les plantes sont gourmandes en eau.</a:t>
            </a:r>
          </a:p>
          <a:p>
            <a:r>
              <a:rPr lang="fr-FR" dirty="0"/>
              <a:t>La plantation deux à trois fois par an, ne permet pas une vie biologique du sol  au contraire le passage du motoculteur détruit la micro faune et les vers de terre.</a:t>
            </a:r>
          </a:p>
          <a:p>
            <a:r>
              <a:rPr lang="fr-FR" dirty="0"/>
              <a:t>Eviter le gaspillage par le renouvellement des massifs</a:t>
            </a:r>
          </a:p>
          <a:p>
            <a:r>
              <a:rPr lang="fr-FR" dirty="0"/>
              <a:t>L’entretien des massifs floraux est chronophage pour le jardinier.</a:t>
            </a:r>
          </a:p>
          <a:p>
            <a:r>
              <a:rPr lang="fr-FR" dirty="0"/>
              <a:t>Supprimer les bacs hors sol et suspensions et ainsi diminuer la consommation de tourbe, engrais et eau.</a:t>
            </a:r>
          </a:p>
          <a:p>
            <a:endParaRPr lang="fr-FR" dirty="0"/>
          </a:p>
          <a:p>
            <a:r>
              <a:rPr lang="fr-FR" dirty="0"/>
              <a:t>.</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34</a:t>
            </a:fld>
            <a:endParaRPr lang="fr-FR"/>
          </a:p>
        </p:txBody>
      </p:sp>
    </p:spTree>
    <p:extLst>
      <p:ext uri="{BB962C8B-B14F-4D97-AF65-F5344CB8AC3E}">
        <p14:creationId xmlns:p14="http://schemas.microsoft.com/office/powerpoint/2010/main" val="329378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Jardin nourricier ou jardin vivrier: jardins familiaux, jardins partagés, jardins d’insertions, jardins en écoles, Production municipales, maraicher urbain même si la réalité économique est difficile (foncier, investissement</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3</a:t>
            </a:fld>
            <a:endParaRPr lang="fr-FR"/>
          </a:p>
        </p:txBody>
      </p:sp>
    </p:spTree>
    <p:extLst>
      <p:ext uri="{BB962C8B-B14F-4D97-AF65-F5344CB8AC3E}">
        <p14:creationId xmlns:p14="http://schemas.microsoft.com/office/powerpoint/2010/main" val="2469916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On dit souvent que ce fleurissement est la cerise sur le gâteau mais qu’il ne doit pas être en « ABONDANCE ». Aujourd’hui on parle de sa diminution et quelque fois il est mentionné sa suppression. Certaines villes avec le label 4 fleurs ont peu ou pas de massifs floraux comme Perpignan…</a:t>
            </a:r>
          </a:p>
          <a:p>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36</a:t>
            </a:fld>
            <a:endParaRPr lang="fr-FR"/>
          </a:p>
        </p:txBody>
      </p:sp>
    </p:spTree>
    <p:extLst>
      <p:ext uri="{BB962C8B-B14F-4D97-AF65-F5344CB8AC3E}">
        <p14:creationId xmlns:p14="http://schemas.microsoft.com/office/powerpoint/2010/main" val="3313436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Les bienfaits de ces végétaux ne sont plus à prouver. Elles sont les plus utilisés pour le fleurissement de trottoirs et le centre ville. Elles amènent de la l’ombrage sur des treilles ou des pergolas (réduction de l’albédo et îlots de fraicheur), de la fraicheur par de l’évaporation et augmentent l’humidité de l’air, de l’isolation sur les murs en créant une barrière d’air entre le bâti et le végétal, de la biodiversité car elles attirent la faune comme les oiseaux et les insectes et elles sont anti tags en protégeant les murs anti bruit ou les bâtiments patrimoniaux. Nous allons vous décrire les plus faciles et connues mais il existe de nombreuses espèces avec les caractéristiques et leur beauté.</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39589-3E79-4C82-AA4A-FE78234FAA5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152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Micro fleurissement permet d’embellir et d’amener de la couleur dans les communes de façon participative et citoyenne. Les CAUE doivent vous aider dans cette démarche</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090A63-A761-4982-AEE3-D25CC3321A1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195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Ces plantes permettent de remplacer le paillage si la couverture est dense: limite les adventices, diminution du rayonnement solaire sur le sol, limite l’évaporation du sol et conserve la fraîcheur et échange de nutriments dans le sol grâce au chevelu racinaire. Certaines plantes sont </a:t>
            </a:r>
            <a:r>
              <a:rPr lang="fr-FR" dirty="0" err="1"/>
              <a:t>allélopathiques</a:t>
            </a:r>
            <a:r>
              <a:rPr lang="fr-FR" dirty="0"/>
              <a:t> (inhibition de la germination des graines). Réduction de l’entretien et résilience climatique.</a:t>
            </a:r>
          </a:p>
          <a:p>
            <a:r>
              <a:rPr lang="fr-FR" dirty="0"/>
              <a:t>Santoline grise ou verte, </a:t>
            </a:r>
            <a:r>
              <a:rPr lang="fr-FR" dirty="0" err="1"/>
              <a:t>tanacetum</a:t>
            </a:r>
            <a:r>
              <a:rPr lang="fr-FR" dirty="0"/>
              <a:t> </a:t>
            </a:r>
            <a:r>
              <a:rPr lang="fr-FR" dirty="0" err="1"/>
              <a:t>haradjanii</a:t>
            </a:r>
            <a:r>
              <a:rPr lang="fr-FR" dirty="0"/>
              <a:t>, </a:t>
            </a:r>
            <a:r>
              <a:rPr lang="fr-FR" dirty="0" err="1"/>
              <a:t>satureja</a:t>
            </a:r>
            <a:r>
              <a:rPr lang="fr-FR" dirty="0"/>
              <a:t> </a:t>
            </a:r>
            <a:r>
              <a:rPr lang="fr-FR" dirty="0" err="1"/>
              <a:t>spicigera</a:t>
            </a:r>
            <a:r>
              <a:rPr lang="fr-FR" dirty="0"/>
              <a:t>, </a:t>
            </a:r>
            <a:r>
              <a:rPr lang="fr-FR" dirty="0" err="1"/>
              <a:t>salvia</a:t>
            </a:r>
            <a:r>
              <a:rPr lang="fr-FR" dirty="0"/>
              <a:t> </a:t>
            </a:r>
            <a:r>
              <a:rPr lang="fr-FR" dirty="0" err="1"/>
              <a:t>microphylla</a:t>
            </a:r>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41</a:t>
            </a:fld>
            <a:endParaRPr lang="fr-FR"/>
          </a:p>
        </p:txBody>
      </p:sp>
    </p:spTree>
    <p:extLst>
      <p:ext uri="{BB962C8B-B14F-4D97-AF65-F5344CB8AC3E}">
        <p14:creationId xmlns:p14="http://schemas.microsoft.com/office/powerpoint/2010/main" val="2799435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THYM SERPOLETTE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42</a:t>
            </a:fld>
            <a:endParaRPr lang="fr-FR"/>
          </a:p>
        </p:txBody>
      </p:sp>
    </p:spTree>
    <p:extLst>
      <p:ext uri="{BB962C8B-B14F-4D97-AF65-F5344CB8AC3E}">
        <p14:creationId xmlns:p14="http://schemas.microsoft.com/office/powerpoint/2010/main" val="820705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err="1"/>
              <a:t>Phyla</a:t>
            </a:r>
            <a:r>
              <a:rPr lang="fr-FR" altLang="fr-FR" sz="1200" dirty="0"/>
              <a:t> </a:t>
            </a:r>
            <a:r>
              <a:rPr lang="fr-FR" altLang="fr-FR" sz="1200" dirty="0" err="1"/>
              <a:t>nodiflora</a:t>
            </a:r>
            <a:r>
              <a:rPr lang="fr-FR" altLang="fr-FR" sz="1200" dirty="0"/>
              <a:t> et achillée, </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43</a:t>
            </a:fld>
            <a:endParaRPr lang="fr-FR"/>
          </a:p>
        </p:txBody>
      </p:sp>
    </p:spTree>
    <p:extLst>
      <p:ext uri="{BB962C8B-B14F-4D97-AF65-F5344CB8AC3E}">
        <p14:creationId xmlns:p14="http://schemas.microsoft.com/office/powerpoint/2010/main" val="4161501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matricaire rampante, </a:t>
            </a:r>
            <a:r>
              <a:rPr lang="fr-FR" altLang="fr-FR" sz="1200" dirty="0" err="1"/>
              <a:t>frankénia</a:t>
            </a:r>
            <a:r>
              <a:rPr lang="fr-FR" altLang="fr-FR" sz="1200" dirty="0"/>
              <a:t>, </a:t>
            </a:r>
            <a:r>
              <a:rPr lang="fr-FR" altLang="fr-FR" sz="1200" dirty="0" err="1"/>
              <a:t>dichondra</a:t>
            </a:r>
            <a:r>
              <a:rPr lang="fr-FR" altLang="fr-FR" sz="1200" dirty="0"/>
              <a:t> repens, </a:t>
            </a:r>
            <a:r>
              <a:rPr lang="fr-FR" altLang="fr-FR" sz="1200" dirty="0" err="1"/>
              <a:t>pachysandra</a:t>
            </a:r>
            <a:r>
              <a:rPr lang="fr-FR" altLang="fr-FR" sz="1200" dirty="0"/>
              <a:t> </a:t>
            </a:r>
            <a:r>
              <a:rPr lang="fr-FR" altLang="fr-FR" sz="1200" dirty="0" err="1"/>
              <a:t>terminalis</a:t>
            </a:r>
            <a:endParaRPr lang="fr-FR" altLang="fr-FR" sz="1200" dirty="0"/>
          </a:p>
          <a:p>
            <a:pPr>
              <a:lnSpc>
                <a:spcPct val="80000"/>
              </a:lnSpc>
              <a:buFontTx/>
              <a:buNone/>
            </a:pPr>
            <a:r>
              <a:rPr lang="fr-FR" altLang="fr-FR" sz="1200" dirty="0" err="1"/>
              <a:t>Menthas</a:t>
            </a:r>
            <a:r>
              <a:rPr lang="fr-FR" altLang="fr-FR" sz="1200" dirty="0"/>
              <a:t> </a:t>
            </a:r>
            <a:r>
              <a:rPr lang="fr-FR" altLang="fr-FR" sz="1200" dirty="0" err="1"/>
              <a:t>requinii</a:t>
            </a:r>
            <a:r>
              <a:rPr lang="fr-FR" altLang="fr-FR" sz="1200" dirty="0"/>
              <a:t>, </a:t>
            </a:r>
            <a:r>
              <a:rPr lang="fr-FR" altLang="fr-FR" sz="1200" dirty="0" err="1"/>
              <a:t>ophiophogon</a:t>
            </a:r>
            <a:r>
              <a:rPr lang="fr-FR" altLang="fr-FR" sz="1200" dirty="0"/>
              <a:t> </a:t>
            </a:r>
            <a:r>
              <a:rPr lang="fr-FR" altLang="fr-FR" sz="1200" dirty="0" err="1"/>
              <a:t>japonicus</a:t>
            </a:r>
            <a:r>
              <a:rPr lang="fr-FR" altLang="fr-FR" sz="1200" dirty="0"/>
              <a:t> « minor »,, </a:t>
            </a:r>
            <a:r>
              <a:rPr lang="fr-FR" altLang="fr-FR" sz="1200" dirty="0" err="1"/>
              <a:t>ellisiophyllum</a:t>
            </a:r>
            <a:r>
              <a:rPr lang="fr-FR" altLang="fr-FR" sz="1200" dirty="0"/>
              <a:t> </a:t>
            </a:r>
            <a:r>
              <a:rPr lang="fr-FR" altLang="fr-FR" sz="1200" dirty="0" err="1"/>
              <a:t>pinnatum</a:t>
            </a:r>
            <a:r>
              <a:rPr lang="fr-FR" altLang="fr-FR" sz="1200" dirty="0"/>
              <a:t>, </a:t>
            </a:r>
            <a:r>
              <a:rPr lang="fr-FR" altLang="fr-FR" sz="1200" dirty="0" err="1"/>
              <a:t>azarum</a:t>
            </a:r>
            <a:r>
              <a:rPr lang="fr-FR" altLang="fr-FR" sz="1200" dirty="0"/>
              <a:t> </a:t>
            </a:r>
            <a:r>
              <a:rPr lang="fr-FR" altLang="fr-FR" sz="1200" dirty="0" err="1"/>
              <a:t>européum</a:t>
            </a:r>
            <a:r>
              <a:rPr lang="fr-FR" altLang="fr-FR" sz="1200" dirty="0"/>
              <a:t> pour l’ombre</a:t>
            </a:r>
          </a:p>
          <a:p>
            <a:pPr>
              <a:lnSpc>
                <a:spcPct val="80000"/>
              </a:lnSpc>
              <a:buFontTx/>
              <a:buNone/>
            </a:pPr>
            <a:endParaRPr lang="fr-FR" altLang="fr-FR" sz="1200"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44</a:t>
            </a:fld>
            <a:endParaRPr lang="fr-FR"/>
          </a:p>
        </p:txBody>
      </p:sp>
    </p:spTree>
    <p:extLst>
      <p:ext uri="{BB962C8B-B14F-4D97-AF65-F5344CB8AC3E}">
        <p14:creationId xmlns:p14="http://schemas.microsoft.com/office/powerpoint/2010/main" val="3461626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dirty="0"/>
              <a:t>Définition: </a:t>
            </a:r>
            <a:r>
              <a:rPr lang="fr-FR" sz="1200" dirty="0"/>
              <a:t> </a:t>
            </a:r>
            <a:r>
              <a:rPr lang="fr-FR" altLang="fr-FR" sz="1200" dirty="0"/>
              <a:t>Depuis les années 90, les maisons grainières proposent des mélanges fleuris composés de fleurs annuelles, bisannuelles, ou de vivaces complétés éventuellement de graminées. </a:t>
            </a:r>
          </a:p>
          <a:p>
            <a:pPr>
              <a:lnSpc>
                <a:spcPct val="80000"/>
              </a:lnSpc>
              <a:buFontTx/>
              <a:buNone/>
            </a:pPr>
            <a:r>
              <a:rPr lang="fr-FR" altLang="fr-FR" sz="1200" dirty="0"/>
              <a:t>Ces mélanges donnent des compositions naturelles et champêtre et cette couverture du sol privilégie la biodiversité et le vie de la microfaune et des pollinisateurs</a:t>
            </a:r>
          </a:p>
          <a:p>
            <a:pPr>
              <a:lnSpc>
                <a:spcPct val="80000"/>
              </a:lnSpc>
              <a:buFontTx/>
              <a:buNone/>
            </a:pPr>
            <a:r>
              <a:rPr lang="fr-FR" altLang="fr-FR" sz="1200" dirty="0"/>
              <a:t>. </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45</a:t>
            </a:fld>
            <a:endParaRPr lang="fr-FR"/>
          </a:p>
        </p:txBody>
      </p:sp>
    </p:spTree>
    <p:extLst>
      <p:ext uri="{BB962C8B-B14F-4D97-AF65-F5344CB8AC3E}">
        <p14:creationId xmlns:p14="http://schemas.microsoft.com/office/powerpoint/2010/main" val="1040735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S’interroger</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49</a:t>
            </a:fld>
            <a:endParaRPr lang="fr-FR"/>
          </a:p>
        </p:txBody>
      </p:sp>
    </p:spTree>
    <p:extLst>
      <p:ext uri="{BB962C8B-B14F-4D97-AF65-F5344CB8AC3E}">
        <p14:creationId xmlns:p14="http://schemas.microsoft.com/office/powerpoint/2010/main" val="137581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tonte rase à 5 cm favorise l’herbe jaune (elle n’a pas vu la lumière, elle ne garde pas l’humidité)</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52</a:t>
            </a:fld>
            <a:endParaRPr lang="fr-FR"/>
          </a:p>
        </p:txBody>
      </p:sp>
    </p:spTree>
    <p:extLst>
      <p:ext uri="{BB962C8B-B14F-4D97-AF65-F5344CB8AC3E}">
        <p14:creationId xmlns:p14="http://schemas.microsoft.com/office/powerpoint/2010/main" val="953849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Jardin nourricier ou jardin vivrier: jardins familiaux, jardins partagés, jardins d’insertions, jardins en écoles, Production municipales, maraicher urbain même si la réalité économique est difficile (foncier, investissement</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4</a:t>
            </a:fld>
            <a:endParaRPr lang="fr-FR"/>
          </a:p>
        </p:txBody>
      </p:sp>
    </p:spTree>
    <p:extLst>
      <p:ext uri="{BB962C8B-B14F-4D97-AF65-F5344CB8AC3E}">
        <p14:creationId xmlns:p14="http://schemas.microsoft.com/office/powerpoint/2010/main" val="587849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Couper vers l’extérieur</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53</a:t>
            </a:fld>
            <a:endParaRPr lang="fr-FR"/>
          </a:p>
        </p:txBody>
      </p:sp>
    </p:spTree>
    <p:extLst>
      <p:ext uri="{BB962C8B-B14F-4D97-AF65-F5344CB8AC3E}">
        <p14:creationId xmlns:p14="http://schemas.microsoft.com/office/powerpoint/2010/main" val="2492882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Pensez à des prestations par des agriculteurs</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54</a:t>
            </a:fld>
            <a:endParaRPr lang="fr-FR"/>
          </a:p>
        </p:txBody>
      </p:sp>
    </p:spTree>
    <p:extLst>
      <p:ext uri="{BB962C8B-B14F-4D97-AF65-F5344CB8AC3E}">
        <p14:creationId xmlns:p14="http://schemas.microsoft.com/office/powerpoint/2010/main" val="1009681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à avoir une taille raisonnée des arbustes et des arbrisseaux</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57</a:t>
            </a:fld>
            <a:endParaRPr lang="fr-FR"/>
          </a:p>
        </p:txBody>
      </p:sp>
    </p:spTree>
    <p:extLst>
      <p:ext uri="{BB962C8B-B14F-4D97-AF65-F5344CB8AC3E}">
        <p14:creationId xmlns:p14="http://schemas.microsoft.com/office/powerpoint/2010/main" val="861701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rosiers doivent être taillés régulièrement, exigeant un personnel qualifié. FAUX. Les variétés paysagères, adaptées à une </a:t>
            </a:r>
            <a:r>
              <a:rPr lang="fr-FR" dirty="0" err="1"/>
              <a:t>uti</a:t>
            </a:r>
            <a:r>
              <a:rPr lang="fr-FR" dirty="0"/>
              <a:t> </a:t>
            </a:r>
            <a:r>
              <a:rPr lang="fr-FR" dirty="0" err="1"/>
              <a:t>lisation</a:t>
            </a:r>
            <a:r>
              <a:rPr lang="fr-FR" dirty="0"/>
              <a:t> urbaine, peuvent se passer de taille. Si l’on veut limiter leur développement, ces rosiers peuvent être facilement rabattus au printemps tous les deux ou trois ans, à la machine. Les rosiers ont des épines, et ces épines peuvent être dangereuses pour les enfants. FAUX. Si l’on souhaite les installer près d’un lieu de passage, il existe des variétés inermes (sans épine, ou plus exactement sans «aiguillons»). À l’encontre, on peut choisir des variétés très épineuses si l’on souhaite protéger un lieu de toute intrusion. Les passants vont trouver dans les rosiers de leur ville une occasion de se composer de beaux </a:t>
            </a:r>
            <a:r>
              <a:rPr lang="fr-FR" dirty="0" err="1"/>
              <a:t>bou</a:t>
            </a:r>
            <a:r>
              <a:rPr lang="fr-FR" dirty="0"/>
              <a:t> </a:t>
            </a:r>
            <a:r>
              <a:rPr lang="fr-FR" dirty="0" err="1"/>
              <a:t>quets</a:t>
            </a:r>
            <a:r>
              <a:rPr lang="fr-FR" dirty="0"/>
              <a:t> pour pas cher. FAUX. Les fleurs des rosiers paysagers ont des formes très différentes de celles des roses </a:t>
            </a:r>
            <a:r>
              <a:rPr lang="fr-FR" dirty="0" err="1"/>
              <a:t>tradi</a:t>
            </a:r>
            <a:r>
              <a:rPr lang="fr-FR" dirty="0"/>
              <a:t> t </a:t>
            </a:r>
            <a:r>
              <a:rPr lang="fr-FR" dirty="0" err="1"/>
              <a:t>ionnelles</a:t>
            </a:r>
            <a:r>
              <a:rPr lang="fr-FR" dirty="0"/>
              <a:t>, dites «nobles». Elles ne seront pas une tentation pour des passants peu scrupuleux. </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65</a:t>
            </a:fld>
            <a:endParaRPr lang="fr-FR"/>
          </a:p>
        </p:txBody>
      </p:sp>
    </p:spTree>
    <p:extLst>
      <p:ext uri="{BB962C8B-B14F-4D97-AF65-F5344CB8AC3E}">
        <p14:creationId xmlns:p14="http://schemas.microsoft.com/office/powerpoint/2010/main" val="4249816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rose préserve la biodiversité et devient mellifères pour faciliter la vie des pollinisateurs. Les fruits (cynorhodons) décoratifs nourrissent les oiseaux l’hiver. Variété « </a:t>
            </a:r>
            <a:r>
              <a:rPr lang="fr-FR" dirty="0" err="1"/>
              <a:t>Friendly</a:t>
            </a:r>
            <a:r>
              <a:rPr lang="fr-FR" dirty="0"/>
              <a:t> » chez Meilland, « </a:t>
            </a:r>
            <a:r>
              <a:rPr lang="fr-FR" dirty="0" err="1"/>
              <a:t>Rosanatura</a:t>
            </a:r>
            <a:r>
              <a:rPr lang="fr-FR" dirty="0"/>
              <a:t> » chez </a:t>
            </a:r>
            <a:r>
              <a:rPr lang="fr-FR" dirty="0" err="1"/>
              <a:t>Verdia</a:t>
            </a:r>
            <a:r>
              <a:rPr lang="fr-FR" dirty="0"/>
              <a:t>,  »</a:t>
            </a:r>
            <a:r>
              <a:rPr lang="fr-FR" dirty="0" err="1"/>
              <a:t>Mella</a:t>
            </a:r>
            <a:r>
              <a:rPr lang="fr-FR" dirty="0"/>
              <a:t> » chez </a:t>
            </a:r>
            <a:r>
              <a:rPr lang="fr-FR" dirty="0" err="1"/>
              <a:t>Pheno</a:t>
            </a:r>
            <a:r>
              <a:rPr lang="fr-FR" dirty="0"/>
              <a:t> Geno rose, « Nectar </a:t>
            </a:r>
            <a:r>
              <a:rPr lang="fr-FR" dirty="0" err="1"/>
              <a:t>garden</a:t>
            </a:r>
            <a:r>
              <a:rPr lang="fr-FR" dirty="0"/>
              <a:t> » de Globe Planter</a:t>
            </a:r>
          </a:p>
          <a:p>
            <a:r>
              <a:rPr lang="fr-FR" dirty="0"/>
              <a:t>Ces variétés résistent à la sècheresse et aux maladies. Ils demandent peu d’entretien pour un fleurissement plus naturel et d’une plus longue durée.</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66</a:t>
            </a:fld>
            <a:endParaRPr lang="fr-FR"/>
          </a:p>
        </p:txBody>
      </p:sp>
    </p:spTree>
    <p:extLst>
      <p:ext uri="{BB962C8B-B14F-4D97-AF65-F5344CB8AC3E}">
        <p14:creationId xmlns:p14="http://schemas.microsoft.com/office/powerpoint/2010/main" val="2525409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rosiers doivent être taillés régulièrement, exigeant un personnel qualifié. FAUX. Les variétés paysagères, adaptées à une </a:t>
            </a:r>
            <a:r>
              <a:rPr lang="fr-FR" dirty="0" err="1"/>
              <a:t>uti</a:t>
            </a:r>
            <a:r>
              <a:rPr lang="fr-FR" dirty="0"/>
              <a:t> </a:t>
            </a:r>
            <a:r>
              <a:rPr lang="fr-FR" dirty="0" err="1"/>
              <a:t>lisation</a:t>
            </a:r>
            <a:r>
              <a:rPr lang="fr-FR" dirty="0"/>
              <a:t> urbaine, peuvent se passer de taille. Si l’on veut limiter leur développement, ces rosiers peuvent être facilement rabattus au printemps tous les deux ou trois ans, à la machine. Les rosiers ont des épines, et ces épines peuvent être dangereuses pour les enfants. FAUX. Si l’on souhaite les installer près d’un lieu de passage, il existe des variétés inermes (sans épine, ou plus exactement sans «aiguillons»). À l’encontre, on peut choisir des variétés très épineuses si l’on souhaite protéger un lieu de toute intrusion. Les passants vont trouver dans les rosiers de leur ville une occasion de se composer de beaux </a:t>
            </a:r>
            <a:r>
              <a:rPr lang="fr-FR" dirty="0" err="1"/>
              <a:t>bou</a:t>
            </a:r>
            <a:r>
              <a:rPr lang="fr-FR" dirty="0"/>
              <a:t> </a:t>
            </a:r>
            <a:r>
              <a:rPr lang="fr-FR" dirty="0" err="1"/>
              <a:t>quets</a:t>
            </a:r>
            <a:r>
              <a:rPr lang="fr-FR" dirty="0"/>
              <a:t> pour pas cher. FAUX. Les fleurs des rosiers paysagers ont des formes très différentes de celles des roses </a:t>
            </a:r>
            <a:r>
              <a:rPr lang="fr-FR" dirty="0" err="1"/>
              <a:t>tradi</a:t>
            </a:r>
            <a:r>
              <a:rPr lang="fr-FR" dirty="0"/>
              <a:t> t </a:t>
            </a:r>
            <a:r>
              <a:rPr lang="fr-FR" dirty="0" err="1"/>
              <a:t>ionnelles</a:t>
            </a:r>
            <a:r>
              <a:rPr lang="fr-FR" dirty="0"/>
              <a:t>, dites «nobles». Elles ne seront pas une tentation pour des passants peu scrupuleux. </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67</a:t>
            </a:fld>
            <a:endParaRPr lang="fr-FR"/>
          </a:p>
        </p:txBody>
      </p:sp>
    </p:spTree>
    <p:extLst>
      <p:ext uri="{BB962C8B-B14F-4D97-AF65-F5344CB8AC3E}">
        <p14:creationId xmlns:p14="http://schemas.microsoft.com/office/powerpoint/2010/main" val="4249816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a:extLst>
              <a:ext uri="{FF2B5EF4-FFF2-40B4-BE49-F238E27FC236}">
                <a16:creationId xmlns:a16="http://schemas.microsoft.com/office/drawing/2014/main" id="{EAE224E5-99E7-7D09-7507-8D6B27744C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Espace réservé des notes 2">
            <a:extLst>
              <a:ext uri="{FF2B5EF4-FFF2-40B4-BE49-F238E27FC236}">
                <a16:creationId xmlns:a16="http://schemas.microsoft.com/office/drawing/2014/main" id="{391F76F0-5365-545B-AE38-04A041F27C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b="1"/>
          </a:p>
          <a:p>
            <a:r>
              <a:rPr lang="fr-FR" altLang="fr-FR"/>
              <a:t>Ces bénéfices sont :</a:t>
            </a:r>
          </a:p>
          <a:p>
            <a:endParaRPr lang="fr-FR" altLang="fr-FR"/>
          </a:p>
          <a:p>
            <a:pPr>
              <a:buFontTx/>
              <a:buChar char="-"/>
            </a:pPr>
            <a:r>
              <a:rPr lang="fr-FR" altLang="fr-FR"/>
              <a:t> environnementaux bien sûr,</a:t>
            </a:r>
          </a:p>
          <a:p>
            <a:pPr>
              <a:buFontTx/>
              <a:buChar char="-"/>
            </a:pPr>
            <a:r>
              <a:rPr lang="fr-FR" altLang="fr-FR"/>
              <a:t> mais aussi directement sur notre santé,</a:t>
            </a:r>
          </a:p>
          <a:p>
            <a:pPr>
              <a:buFontTx/>
              <a:buChar char="-"/>
            </a:pPr>
            <a:r>
              <a:rPr lang="fr-FR" altLang="fr-FR"/>
              <a:t> ou encore sur la biodiversité …</a:t>
            </a:r>
          </a:p>
        </p:txBody>
      </p:sp>
      <p:sp>
        <p:nvSpPr>
          <p:cNvPr id="76804" name="Espace réservé du numéro de diapositive 3">
            <a:extLst>
              <a:ext uri="{FF2B5EF4-FFF2-40B4-BE49-F238E27FC236}">
                <a16:creationId xmlns:a16="http://schemas.microsoft.com/office/drawing/2014/main" id="{34068C6C-0DC0-5E3A-6619-CAF1B863F0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CA5D6F-212E-4005-BB3A-28276965C09C}" type="slidenum">
              <a:rPr lang="fr-FR" altLang="fr-FR" smtClean="0"/>
              <a:pPr>
                <a:spcBef>
                  <a:spcPct val="0"/>
                </a:spcBef>
              </a:pPr>
              <a:t>70</a:t>
            </a:fld>
            <a:endParaRPr lang="fr-FR" alt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CF09611-A4F1-5FF2-E963-FE147F36C0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a:extLst>
              <a:ext uri="{FF2B5EF4-FFF2-40B4-BE49-F238E27FC236}">
                <a16:creationId xmlns:a16="http://schemas.microsoft.com/office/drawing/2014/main" id="{FB993861-1387-723F-C20D-0869B72B3F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Mais si l’arbre agit par ses effets d’ombrage, ses capacités physiologiques de photosynthèse et d’absorption sont du premier intérêt.</a:t>
            </a:r>
          </a:p>
          <a:p>
            <a:endParaRPr lang="fr-FR" altLang="fr-FR"/>
          </a:p>
          <a:p>
            <a:r>
              <a:rPr lang="fr-FR" altLang="fr-FR"/>
              <a:t>Des chiffres ?</a:t>
            </a:r>
          </a:p>
          <a:p>
            <a:endParaRPr lang="fr-FR" altLang="fr-FR"/>
          </a:p>
          <a:p>
            <a:r>
              <a:rPr lang="fr-FR" altLang="fr-FR"/>
              <a:t>Des études ont montré qu’un arbre « standard », pouvait fixer jusqu’à </a:t>
            </a:r>
            <a:r>
              <a:rPr lang="fr-FR" altLang="fr-FR" b="1" u="sng"/>
              <a:t>5.4 tonnes de CO2  et entre 25 et 30 kg de poussières</a:t>
            </a:r>
            <a:r>
              <a:rPr lang="fr-FR" altLang="fr-FR"/>
              <a:t> chaque année. </a:t>
            </a:r>
          </a:p>
          <a:p>
            <a:r>
              <a:rPr lang="fr-FR" altLang="fr-FR"/>
              <a:t>L’arbre est donc </a:t>
            </a:r>
            <a:r>
              <a:rPr lang="fr-FR" altLang="fr-FR" b="1"/>
              <a:t>une véritable station d’épuration de l’air </a:t>
            </a:r>
            <a:r>
              <a:rPr lang="fr-FR" altLang="fr-FR"/>
              <a:t>!</a:t>
            </a:r>
          </a:p>
          <a:p>
            <a:endParaRPr lang="fr-FR" altLang="fr-FR"/>
          </a:p>
          <a:p>
            <a:r>
              <a:rPr lang="fr-FR" altLang="fr-FR" b="1"/>
              <a:t>Mais la question qui se pose est de savoir quels arbres planter pour demain ? </a:t>
            </a:r>
            <a:endParaRPr lang="fr-FR" altLang="fr-FR"/>
          </a:p>
          <a:p>
            <a:r>
              <a:rPr lang="fr-FR" altLang="fr-FR" b="1"/>
              <a:t>L’exposé de M. Lamant nous a apporté quelques pistes pour bien choisir les végétaux de demain, c</a:t>
            </a:r>
            <a:r>
              <a:rPr lang="fr-FR" altLang="fr-FR"/>
              <a:t>ar avec ces changements climatiques, les arbres adaptés aux températures d’hier, ne le seront plus pour les températures de demain</a:t>
            </a:r>
          </a:p>
          <a:p>
            <a:endParaRPr lang="fr-FR" altLang="fr-FR"/>
          </a:p>
          <a:p>
            <a:r>
              <a:rPr lang="fr-FR" altLang="fr-FR" b="1"/>
              <a:t>Privilégiez les arbres dans tous vos projets dans vos communes et surtout choisissez les bien ! </a:t>
            </a:r>
          </a:p>
          <a:p>
            <a:endParaRPr lang="fr-FR" altLang="fr-FR"/>
          </a:p>
          <a:p>
            <a:r>
              <a:rPr lang="fr-FR" altLang="fr-FR" b="1"/>
              <a:t>Ne faites pas d’erreur, faites-vous aider par des paysagistes et des pépiniéristes compétents.</a:t>
            </a:r>
            <a:endParaRPr lang="fr-FR" altLang="fr-FR"/>
          </a:p>
          <a:p>
            <a:endParaRPr lang="fr-FR" altLang="fr-FR" b="1"/>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a:extLst>
              <a:ext uri="{FF2B5EF4-FFF2-40B4-BE49-F238E27FC236}">
                <a16:creationId xmlns:a16="http://schemas.microsoft.com/office/drawing/2014/main" id="{2DE1EA0F-FE04-777A-4A21-A9B88686B2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Espace réservé des notes 2">
            <a:extLst>
              <a:ext uri="{FF2B5EF4-FFF2-40B4-BE49-F238E27FC236}">
                <a16:creationId xmlns:a16="http://schemas.microsoft.com/office/drawing/2014/main" id="{7B76081D-C627-D5FF-AA02-615F521000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Le réchauffement climatique étant plus rapide que l’adaptation des arbres locaux. Est-ce une bonne idée de planter des locaux. Que l’homme fasse migrer des forêts est ce une bonne idée?</a:t>
            </a:r>
          </a:p>
          <a:p>
            <a:r>
              <a:rPr lang="fr-FR" altLang="fr-FR"/>
              <a:t>Prochaine application AVEC</a:t>
            </a:r>
          </a:p>
          <a:p>
            <a:pPr>
              <a:lnSpc>
                <a:spcPct val="80000"/>
              </a:lnSpc>
            </a:pPr>
            <a:r>
              <a:rPr lang="fr-FR" altLang="fr-FR"/>
              <a:t>QUELS ARBRES POUR DEMAIN, (10 ans pour produire un arbre ou deux ans°</a:t>
            </a:r>
          </a:p>
          <a:p>
            <a:pPr>
              <a:lnSpc>
                <a:spcPct val="80000"/>
              </a:lnSpc>
            </a:pPr>
            <a:r>
              <a:rPr lang="fr-FR" altLang="fr-FR"/>
              <a:t>Végétal local</a:t>
            </a:r>
          </a:p>
          <a:p>
            <a:pPr>
              <a:lnSpc>
                <a:spcPct val="80000"/>
              </a:lnSpc>
            </a:pPr>
            <a:r>
              <a:rPr lang="fr-FR" altLang="fr-FR"/>
              <a:t>Arbres méditerranéens</a:t>
            </a:r>
          </a:p>
          <a:p>
            <a:pPr>
              <a:lnSpc>
                <a:spcPct val="80000"/>
              </a:lnSpc>
            </a:pPr>
            <a:r>
              <a:rPr lang="fr-FR" altLang="fr-FR"/>
              <a:t>Plantes exotiques </a:t>
            </a:r>
          </a:p>
          <a:p>
            <a:pPr>
              <a:lnSpc>
                <a:spcPct val="80000"/>
              </a:lnSpc>
            </a:pPr>
            <a:r>
              <a:rPr lang="fr-FR" altLang="fr-FR"/>
              <a:t>Quel climat demain en Occitanie? Dans 30ans 50 ans en 2100?</a:t>
            </a:r>
          </a:p>
          <a:p>
            <a:pPr>
              <a:lnSpc>
                <a:spcPct val="80000"/>
              </a:lnSpc>
            </a:pPr>
            <a:r>
              <a:rPr lang="fr-FR" altLang="fr-FR"/>
              <a:t>Il ne faut pas réduire sa palette et chercher dans les 3 catégories. Définir les besoins, Définir Quel paysage, parc ou espaces verts intégrés dans une gestion différenciée.</a:t>
            </a:r>
          </a:p>
          <a:p>
            <a:pPr eaLnBrk="1" hangingPunct="1">
              <a:lnSpc>
                <a:spcPct val="80000"/>
              </a:lnSpc>
              <a:spcBef>
                <a:spcPct val="0"/>
              </a:spcBef>
            </a:pPr>
            <a:r>
              <a:rPr lang="fr-FR" altLang="fr-FR"/>
              <a:t>Combattre les Ilots de Chaleur Urbain, Economiser au maximum la ressource en eau, recherche d’ombrage et de fraicheur dans un alignement…Milieux naturel, forestier ou urbain?</a:t>
            </a:r>
          </a:p>
          <a:p>
            <a:pPr>
              <a:lnSpc>
                <a:spcPct val="80000"/>
              </a:lnSpc>
            </a:pPr>
            <a:endParaRPr lang="fr-FR" altLang="fr-FR"/>
          </a:p>
          <a:p>
            <a:pPr>
              <a:lnSpc>
                <a:spcPct val="80000"/>
              </a:lnSpc>
            </a:pPr>
            <a:r>
              <a:rPr lang="fr-FR" altLang="fr-FR"/>
              <a:t>Disponibilité dans les pépinières: locale ou méditerranéennes (60%). </a:t>
            </a:r>
          </a:p>
          <a:p>
            <a:endParaRPr lang="fr-FR" altLang="fr-FR"/>
          </a:p>
        </p:txBody>
      </p:sp>
      <p:sp>
        <p:nvSpPr>
          <p:cNvPr id="83972" name="Espace réservé du numéro de diapositive 3">
            <a:extLst>
              <a:ext uri="{FF2B5EF4-FFF2-40B4-BE49-F238E27FC236}">
                <a16:creationId xmlns:a16="http://schemas.microsoft.com/office/drawing/2014/main" id="{767E8414-AC99-9B26-E674-54046A4B86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7720CF-66E6-4A62-B147-00D49482AE7B}" type="slidenum">
              <a:rPr lang="fr-FR" altLang="fr-FR" smtClean="0">
                <a:latin typeface="Calibri" panose="020F0502020204030204" pitchFamily="34" charset="0"/>
              </a:rPr>
              <a:pPr/>
              <a:t>76</a:t>
            </a:fld>
            <a:endParaRPr lang="fr-FR" altLang="fr-FR">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a:extLst>
              <a:ext uri="{FF2B5EF4-FFF2-40B4-BE49-F238E27FC236}">
                <a16:creationId xmlns:a16="http://schemas.microsoft.com/office/drawing/2014/main" id="{9B3AE0E7-B1F4-2232-495E-1E68783CFB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Espace réservé des notes 2">
            <a:extLst>
              <a:ext uri="{FF2B5EF4-FFF2-40B4-BE49-F238E27FC236}">
                <a16:creationId xmlns:a16="http://schemas.microsoft.com/office/drawing/2014/main" id="{104B451C-7915-2BEF-8D20-BE3C6237C2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fr-FR" altLang="fr-FR"/>
              <a:t>AVEC: PLANTE &amp; CITE, L’ADEME ET LE CEREMA S’ALLIENT AUTOUR DU PROJET Avoir une diversité d’espèces pour nous préserver d’une attaque mono spécifique:</a:t>
            </a:r>
          </a:p>
          <a:p>
            <a:pPr>
              <a:lnSpc>
                <a:spcPct val="80000"/>
              </a:lnSpc>
            </a:pPr>
            <a:r>
              <a:rPr lang="fr-FR" altLang="fr-FR"/>
              <a:t>Privilégier les plantes de semis et adaptés à son sol et son climat. Attention aux écarts thermiques et à l’humidité de l’air (hygrométrie)</a:t>
            </a:r>
          </a:p>
          <a:p>
            <a:pPr>
              <a:lnSpc>
                <a:spcPct val="80000"/>
              </a:lnSpc>
            </a:pPr>
            <a:r>
              <a:rPr lang="fr-FR" altLang="fr-FR"/>
              <a:t>Planter le bon arbre au bon endroit</a:t>
            </a:r>
          </a:p>
          <a:p>
            <a:pPr>
              <a:lnSpc>
                <a:spcPct val="80000"/>
              </a:lnSpc>
            </a:pPr>
            <a:r>
              <a:rPr lang="fr-FR" altLang="fr-FR"/>
              <a:t>Savoir planter et le plus petit</a:t>
            </a:r>
          </a:p>
          <a:p>
            <a:pPr>
              <a:lnSpc>
                <a:spcPct val="80000"/>
              </a:lnSpc>
            </a:pPr>
            <a:r>
              <a:rPr lang="fr-FR" altLang="fr-FR"/>
              <a:t>Avoir une diversité d’espèces pour nous préserver d’une attaque mono spécifique:</a:t>
            </a:r>
          </a:p>
          <a:p>
            <a:pPr>
              <a:lnSpc>
                <a:spcPct val="80000"/>
              </a:lnSpc>
            </a:pPr>
            <a:r>
              <a:rPr lang="fr-FR" altLang="fr-FR"/>
              <a:t>Privilégier les plantes de semis et adaptés à son sol et son climat. Attention aux écarts thermiques et à l’humidité de l’air</a:t>
            </a:r>
          </a:p>
          <a:p>
            <a:endParaRPr lang="fr-FR" altLang="fr-FR"/>
          </a:p>
        </p:txBody>
      </p:sp>
      <p:sp>
        <p:nvSpPr>
          <p:cNvPr id="86020" name="Espace réservé du numéro de diapositive 3">
            <a:extLst>
              <a:ext uri="{FF2B5EF4-FFF2-40B4-BE49-F238E27FC236}">
                <a16:creationId xmlns:a16="http://schemas.microsoft.com/office/drawing/2014/main" id="{C6AE55F2-845C-E73A-D992-1B91C5CCCA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2B95E2-6944-465B-B318-452ADAD80334}" type="slidenum">
              <a:rPr lang="fr-FR" altLang="fr-FR" smtClean="0">
                <a:latin typeface="Calibri" panose="020F0502020204030204" pitchFamily="34" charset="0"/>
              </a:rPr>
              <a:pPr/>
              <a:t>77</a:t>
            </a:fld>
            <a:endParaRPr lang="fr-FR" altLang="fr-FR">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gestion différenciée amène vers une gestion écologique de nos EVN</a:t>
            </a:r>
          </a:p>
          <a:p>
            <a:r>
              <a:rPr lang="fr-FR" dirty="0"/>
              <a:t>L’arrêt des désherbants et du phytosanitaire permet à la nature de reprendre ses droits et à revégétaliser des espaces </a:t>
            </a:r>
          </a:p>
          <a:p>
            <a:r>
              <a:rPr lang="fr-FR" dirty="0"/>
              <a:t>Les espaces verts ne sont pas qu’esthétique: Ilots de fraicheur, lieux de bien être, lien social…</a:t>
            </a:r>
          </a:p>
          <a:p>
            <a:r>
              <a:rPr lang="fr-FR" dirty="0"/>
              <a:t>Le Covid a porté un autre regard sur les espaces verts et sur leurs bienfaits</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6</a:t>
            </a:fld>
            <a:endParaRPr lang="fr-FR"/>
          </a:p>
        </p:txBody>
      </p:sp>
    </p:spTree>
    <p:extLst>
      <p:ext uri="{BB962C8B-B14F-4D97-AF65-F5344CB8AC3E}">
        <p14:creationId xmlns:p14="http://schemas.microsoft.com/office/powerpoint/2010/main" val="3143317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Profitez des écoulements gravitaires de l’eau Il existe aussi des bordure en acier qui sont ajourées</a:t>
            </a:r>
          </a:p>
          <a:p>
            <a:pPr defTabSz="966155">
              <a:defRPr/>
            </a:pPr>
            <a:r>
              <a:rPr lang="fr-FR" sz="1900" kern="0" dirty="0">
                <a:solidFill>
                  <a:srgbClr val="1A171B"/>
                </a:solidFill>
                <a:latin typeface="Arial" panose="020B0604020202020204" pitchFamily="34" charset="0"/>
                <a:ea typeface="Times New Roman" panose="02020603050405020304" pitchFamily="18" charset="0"/>
                <a:cs typeface="Times New Roman" panose="02020603050405020304" pitchFamily="18" charset="0"/>
              </a:rPr>
              <a:t>La Métropole de Lyon et la mairie du 6</a:t>
            </a:r>
            <a:r>
              <a:rPr lang="fr-FR" sz="1900" kern="0" baseline="30000" dirty="0">
                <a:solidFill>
                  <a:srgbClr val="1A171B"/>
                </a:solidFill>
                <a:latin typeface="Arial" panose="020B0604020202020204" pitchFamily="34" charset="0"/>
                <a:ea typeface="Times New Roman" panose="02020603050405020304" pitchFamily="18" charset="0"/>
                <a:cs typeface="Times New Roman" panose="02020603050405020304" pitchFamily="18" charset="0"/>
              </a:rPr>
              <a:t>e</a:t>
            </a:r>
            <a:r>
              <a:rPr lang="fr-FR" sz="1900" kern="0" dirty="0">
                <a:solidFill>
                  <a:srgbClr val="1A171B"/>
                </a:solidFill>
                <a:latin typeface="Arial" panose="020B0604020202020204" pitchFamily="34" charset="0"/>
                <a:ea typeface="Times New Roman" panose="02020603050405020304" pitchFamily="18" charset="0"/>
                <a:cs typeface="Times New Roman" panose="02020603050405020304" pitchFamily="18" charset="0"/>
              </a:rPr>
              <a:t> arrondissement de Lyon font un test au nom poétique : l’arbre de pluie. L’idée, c’est d’</a:t>
            </a:r>
            <a:r>
              <a:rPr lang="fr-FR" sz="1900" kern="0" dirty="0">
                <a:solidFill>
                  <a:srgbClr val="1A171B"/>
                </a:solidFill>
                <a:highlight>
                  <a:srgbClr val="FFFF00"/>
                </a:highlight>
                <a:latin typeface="Arial" panose="020B0604020202020204" pitchFamily="34" charset="0"/>
                <a:ea typeface="Times New Roman" panose="02020603050405020304" pitchFamily="18" charset="0"/>
                <a:cs typeface="Times New Roman" panose="02020603050405020304" pitchFamily="18" charset="0"/>
              </a:rPr>
              <a:t>agrandir l’espace au pied des arbres</a:t>
            </a:r>
            <a:r>
              <a:rPr lang="fr-FR" sz="1900" kern="0" dirty="0">
                <a:solidFill>
                  <a:srgbClr val="1A171B"/>
                </a:solidFill>
                <a:latin typeface="Arial" panose="020B0604020202020204" pitchFamily="34" charset="0"/>
                <a:ea typeface="Times New Roman" panose="02020603050405020304" pitchFamily="18" charset="0"/>
                <a:cs typeface="Times New Roman" panose="02020603050405020304" pitchFamily="18" charset="0"/>
              </a:rPr>
              <a:t>, avec des plantations en pleine terre et une tranchée en gravier. Ce n’est pas seulement joli : cela</a:t>
            </a:r>
            <a:r>
              <a:rPr lang="fr-FR" sz="1900" kern="0" dirty="0">
                <a:solidFill>
                  <a:srgbClr val="1A171B"/>
                </a:solidFill>
                <a:highlight>
                  <a:srgbClr val="FFFF00"/>
                </a:highlight>
                <a:latin typeface="Arial" panose="020B0604020202020204" pitchFamily="34" charset="0"/>
                <a:ea typeface="Times New Roman" panose="02020603050405020304" pitchFamily="18" charset="0"/>
                <a:cs typeface="Times New Roman" panose="02020603050405020304" pitchFamily="18" charset="0"/>
              </a:rPr>
              <a:t> permet à une plus grande quantité de pluie de s’infiltrer dans le sol au lieu de ruisseler vers les égouts</a:t>
            </a:r>
            <a:r>
              <a:rPr lang="fr-FR" sz="1900" kern="0" dirty="0">
                <a:solidFill>
                  <a:srgbClr val="1A171B"/>
                </a:solidFill>
                <a:latin typeface="Arial" panose="020B0604020202020204" pitchFamily="34" charset="0"/>
                <a:ea typeface="Times New Roman" panose="02020603050405020304" pitchFamily="18" charset="0"/>
                <a:cs typeface="Times New Roman" panose="02020603050405020304" pitchFamily="18" charset="0"/>
              </a:rPr>
              <a:t>.</a:t>
            </a:r>
            <a:endParaRPr lang="fr-FR" sz="1900" kern="1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78</a:t>
            </a:fld>
            <a:endParaRPr lang="fr-FR"/>
          </a:p>
        </p:txBody>
      </p:sp>
    </p:spTree>
    <p:extLst>
      <p:ext uri="{BB962C8B-B14F-4D97-AF65-F5344CB8AC3E}">
        <p14:creationId xmlns:p14="http://schemas.microsoft.com/office/powerpoint/2010/main" val="2823841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Plutôt que de reproduire des alignements monotones, les communes peuvent mettre en place des trames végétales multi-strates, en s’appuyant sur des espèces locales adaptées :</a:t>
            </a:r>
            <a:br>
              <a:rPr lang="fr-FR" b="0" i="0" dirty="0">
                <a:effectLst/>
                <a:latin typeface="-apple-system"/>
              </a:rPr>
            </a:br>
            <a:br>
              <a:rPr lang="fr-FR" b="0" i="0" dirty="0">
                <a:effectLst/>
                <a:latin typeface="-apple-system"/>
              </a:rPr>
            </a:br>
            <a:r>
              <a:rPr lang="fr-FR" b="0" i="0" dirty="0">
                <a:effectLst/>
                <a:latin typeface="-apple-system"/>
              </a:rPr>
              <a:t>Pour ma commune de </a:t>
            </a:r>
            <a:r>
              <a:rPr lang="fr-FR" b="0" i="0" dirty="0" err="1">
                <a:effectLst/>
                <a:latin typeface="-apple-system"/>
              </a:rPr>
              <a:t>Mées</a:t>
            </a:r>
            <a:r>
              <a:rPr lang="fr-FR" b="0" i="0" dirty="0">
                <a:effectLst/>
                <a:latin typeface="-apple-system"/>
              </a:rPr>
              <a:t> </a:t>
            </a:r>
            <a:br>
              <a:rPr lang="fr-FR" b="0" i="0" dirty="0">
                <a:effectLst/>
                <a:latin typeface="-apple-system"/>
              </a:rPr>
            </a:br>
            <a:br>
              <a:rPr lang="fr-FR" b="0" i="0" dirty="0">
                <a:effectLst/>
                <a:latin typeface="-apple-system"/>
              </a:rPr>
            </a:br>
            <a:r>
              <a:rPr lang="fr-FR" b="0" i="0" dirty="0">
                <a:effectLst/>
                <a:latin typeface="-apple-system"/>
              </a:rPr>
              <a:t>- Arbres structurants : chênes, charmes, micocouliers. </a:t>
            </a:r>
            <a:br>
              <a:rPr lang="fr-FR" b="0" i="0" dirty="0">
                <a:effectLst/>
                <a:latin typeface="-apple-system"/>
              </a:rPr>
            </a:br>
            <a:br>
              <a:rPr lang="fr-FR" b="0" i="0" dirty="0">
                <a:effectLst/>
                <a:latin typeface="-apple-system"/>
              </a:rPr>
            </a:br>
            <a:r>
              <a:rPr lang="fr-FR" b="0" i="0" dirty="0">
                <a:effectLst/>
                <a:latin typeface="-apple-system"/>
              </a:rPr>
              <a:t>- Arbustes variés : aubépine, prunellier, viorne obier, cornouiller sanguin. </a:t>
            </a:r>
            <a:br>
              <a:rPr lang="fr-FR" b="0" i="0" dirty="0">
                <a:effectLst/>
                <a:latin typeface="-apple-system"/>
              </a:rPr>
            </a:br>
            <a:br>
              <a:rPr lang="fr-FR" b="0" i="0" dirty="0">
                <a:effectLst/>
                <a:latin typeface="-apple-system"/>
              </a:rPr>
            </a:br>
            <a:r>
              <a:rPr lang="fr-FR" b="0" i="0" dirty="0">
                <a:effectLst/>
                <a:latin typeface="-apple-system"/>
              </a:rPr>
              <a:t>- Herbacées mellifères : lotier corniculé, achillée millefeuille, millepertuis, origan. </a:t>
            </a:r>
            <a:br>
              <a:rPr lang="fr-FR" b="0" i="0" dirty="0">
                <a:effectLst/>
                <a:latin typeface="-apple-system"/>
              </a:rPr>
            </a:br>
            <a:br>
              <a:rPr lang="fr-FR" b="0" i="0" dirty="0">
                <a:effectLst/>
                <a:latin typeface="-apple-system"/>
              </a:rPr>
            </a:br>
            <a:r>
              <a:rPr lang="fr-FR" b="0" i="0" dirty="0">
                <a:effectLst/>
                <a:latin typeface="-apple-system"/>
              </a:rPr>
              <a:t>Cette composition offre : </a:t>
            </a:r>
            <a:br>
              <a:rPr lang="fr-FR" b="0" i="0" dirty="0">
                <a:effectLst/>
                <a:latin typeface="-apple-system"/>
              </a:rPr>
            </a:br>
            <a:br>
              <a:rPr lang="fr-FR" b="0" i="0" dirty="0">
                <a:effectLst/>
                <a:latin typeface="-apple-system"/>
              </a:rPr>
            </a:br>
            <a:r>
              <a:rPr lang="fr-FR" b="0" i="0" dirty="0">
                <a:effectLst/>
                <a:latin typeface="-apple-system"/>
              </a:rPr>
              <a:t>- Résilience écologique face aux aléas climatiques. </a:t>
            </a:r>
            <a:br>
              <a:rPr lang="fr-FR" b="0" i="0" dirty="0">
                <a:effectLst/>
                <a:latin typeface="-apple-system"/>
              </a:rPr>
            </a:br>
            <a:br>
              <a:rPr lang="fr-FR" b="0" i="0" dirty="0">
                <a:effectLst/>
                <a:latin typeface="-apple-system"/>
              </a:rPr>
            </a:br>
            <a:r>
              <a:rPr lang="fr-FR" b="0" i="0" dirty="0">
                <a:effectLst/>
                <a:latin typeface="-apple-system"/>
              </a:rPr>
              <a:t>- Richesse paysagère avec des floraisons étalées et des silhouettes variées. </a:t>
            </a:r>
            <a:br>
              <a:rPr lang="fr-FR" b="0" i="0" dirty="0">
                <a:effectLst/>
                <a:latin typeface="-apple-system"/>
              </a:rPr>
            </a:br>
            <a:br>
              <a:rPr lang="fr-FR" b="0" i="0" dirty="0">
                <a:effectLst/>
                <a:latin typeface="-apple-system"/>
              </a:rPr>
            </a:br>
            <a:r>
              <a:rPr lang="fr-FR" b="0" i="0" dirty="0">
                <a:effectLst/>
                <a:latin typeface="-apple-system"/>
              </a:rPr>
              <a:t>- Biodiversité renforcée grâce à la diversité des niches écologiques. </a:t>
            </a:r>
            <a:br>
              <a:rPr lang="fr-FR" b="0" i="0" dirty="0">
                <a:effectLst/>
                <a:latin typeface="-apple-system"/>
              </a:rPr>
            </a:br>
            <a:br>
              <a:rPr lang="fr-FR" b="0" i="0" dirty="0">
                <a:effectLst/>
                <a:latin typeface="-apple-system"/>
              </a:rPr>
            </a:br>
            <a:r>
              <a:rPr lang="fr-FR" b="0" i="0" dirty="0">
                <a:effectLst/>
                <a:latin typeface="-apple-system"/>
              </a:rPr>
              <a:t>Nous ne sommes plus dans le registre du visuel décoratif. Les plantations doivent désormais être pensées comme des trames écologiques stratifiées, capables de soutenir la biodiversité et de valoriser durablement les territoires. </a:t>
            </a:r>
            <a:r>
              <a:rPr lang="fr-FR" b="0" i="0">
                <a:effectLst/>
                <a:latin typeface="-apple-system"/>
              </a:rPr>
              <a:t>L’alignement d’arbres, trop souvent reproduit par habitude, est une incohérence qu’il est urgent de dépasser.</a:t>
            </a:r>
            <a:endParaRPr lang="fr-F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82</a:t>
            </a:fld>
            <a:endParaRPr lang="fr-FR"/>
          </a:p>
        </p:txBody>
      </p:sp>
    </p:spTree>
    <p:extLst>
      <p:ext uri="{BB962C8B-B14F-4D97-AF65-F5344CB8AC3E}">
        <p14:creationId xmlns:p14="http://schemas.microsoft.com/office/powerpoint/2010/main" val="2079337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L’alignement d’arbres : une incohérence écologique trop répandue</a:t>
            </a:r>
            <a:br>
              <a:rPr lang="fr-FR" b="0" i="0" dirty="0">
                <a:effectLst/>
                <a:latin typeface="-apple-system"/>
              </a:rPr>
            </a:br>
            <a:br>
              <a:rPr lang="fr-FR" b="0" i="0" dirty="0">
                <a:effectLst/>
                <a:latin typeface="-apple-system"/>
              </a:rPr>
            </a:br>
            <a:r>
              <a:rPr lang="fr-FR" b="0" i="0" dirty="0">
                <a:effectLst/>
                <a:latin typeface="-apple-system"/>
              </a:rPr>
              <a:t>Un héritage décoratif</a:t>
            </a:r>
            <a:br>
              <a:rPr lang="fr-FR" b="0" i="0" dirty="0">
                <a:effectLst/>
                <a:latin typeface="-apple-system"/>
              </a:rPr>
            </a:br>
            <a:br>
              <a:rPr lang="fr-FR" b="0" i="0" dirty="0">
                <a:effectLst/>
                <a:latin typeface="-apple-system"/>
              </a:rPr>
            </a:br>
            <a:r>
              <a:rPr lang="fr-FR" b="0" i="0" dirty="0">
                <a:effectLst/>
                <a:latin typeface="-apple-system"/>
              </a:rPr>
              <a:t>Dans de nombreuses communes, la végétalisation des rues et espaces publics se traduit encore par de simples alignements d’arbres. Cette pratique, héritée d’une logique décorative et d’une recherche de symétrie visuelle, donne une impression d’ordre mais reste pauvre écologiquement. Elle ne crée ni strates, ni volume, et limite fortement la diversité génétique. </a:t>
            </a:r>
            <a:br>
              <a:rPr lang="fr-FR" b="0" i="0" dirty="0">
                <a:effectLst/>
                <a:latin typeface="-apple-system"/>
              </a:rPr>
            </a:br>
            <a:br>
              <a:rPr lang="fr-FR" b="0" i="0" dirty="0">
                <a:effectLst/>
                <a:latin typeface="-apple-system"/>
              </a:rPr>
            </a:br>
            <a:r>
              <a:rPr lang="fr-FR" b="0" i="0" dirty="0">
                <a:effectLst/>
                <a:latin typeface="-apple-system"/>
              </a:rPr>
              <a:t>Les limites de l’alignement</a:t>
            </a:r>
            <a:br>
              <a:rPr lang="fr-FR" b="0" i="0" dirty="0">
                <a:effectLst/>
                <a:latin typeface="-apple-system"/>
              </a:rPr>
            </a:br>
            <a:br>
              <a:rPr lang="fr-FR" b="0" i="0" dirty="0">
                <a:effectLst/>
                <a:latin typeface="-apple-system"/>
              </a:rPr>
            </a:br>
            <a:r>
              <a:rPr lang="fr-FR" b="0" i="0" dirty="0">
                <a:effectLst/>
                <a:latin typeface="-apple-system"/>
              </a:rPr>
              <a:t>- Uniformité : un alignement homogène fragilise l’ensemble face aux maladies ou aux aléas climatiques.</a:t>
            </a:r>
            <a:br>
              <a:rPr lang="fr-FR" b="0" i="0" dirty="0">
                <a:effectLst/>
                <a:latin typeface="-apple-system"/>
              </a:rPr>
            </a:br>
            <a:br>
              <a:rPr lang="fr-FR" b="0" i="0" dirty="0">
                <a:effectLst/>
                <a:latin typeface="-apple-system"/>
              </a:rPr>
            </a:br>
            <a:r>
              <a:rPr lang="fr-FR" b="0" i="0" dirty="0">
                <a:effectLst/>
                <a:latin typeface="-apple-system"/>
              </a:rPr>
              <a:t>- Absence de strates : sans arbustes ni herbacées, il n’y a pas de complémentarité écologique. </a:t>
            </a:r>
            <a:br>
              <a:rPr lang="fr-FR" b="0" i="0" dirty="0">
                <a:effectLst/>
                <a:latin typeface="-apple-system"/>
              </a:rPr>
            </a:br>
            <a:br>
              <a:rPr lang="fr-FR" b="0" i="0" dirty="0">
                <a:effectLst/>
                <a:latin typeface="-apple-system"/>
              </a:rPr>
            </a:br>
            <a:r>
              <a:rPr lang="fr-FR" b="0" i="0" dirty="0">
                <a:effectLst/>
                <a:latin typeface="-apple-system"/>
              </a:rPr>
              <a:t>- Manque de volume : la végétation reste plane, sans relief ni niches pour la faune. </a:t>
            </a:r>
            <a:br>
              <a:rPr lang="fr-FR" b="0" i="0" dirty="0">
                <a:effectLst/>
                <a:latin typeface="-apple-system"/>
              </a:rPr>
            </a:br>
            <a:br>
              <a:rPr lang="fr-FR" b="0" i="0" dirty="0">
                <a:effectLst/>
                <a:latin typeface="-apple-system"/>
              </a:rPr>
            </a:br>
            <a:r>
              <a:rPr lang="fr-FR" b="0" i="0" dirty="0">
                <a:effectLst/>
                <a:latin typeface="-apple-system"/>
              </a:rPr>
              <a:t>- Biodiversité réduite : peu d’habitats pour les oiseaux, pollinisateurs et microfaune du sol. </a:t>
            </a:r>
            <a:br>
              <a:rPr lang="fr-FR" b="0" i="0" dirty="0">
                <a:effectLst/>
                <a:latin typeface="-apple-system"/>
              </a:rPr>
            </a:br>
            <a:br>
              <a:rPr lang="fr-FR" b="0" i="0" dirty="0">
                <a:effectLst/>
                <a:latin typeface="-apple-system"/>
              </a:rPr>
            </a:br>
            <a:r>
              <a:rPr lang="fr-FR" b="0" i="0" dirty="0">
                <a:effectLst/>
                <a:latin typeface="-apple-system"/>
              </a:rPr>
              <a:t>- Entretien artificiel : sols nus, arrosages plus fréquents, absence de biofilm protecteur. </a:t>
            </a:r>
            <a:br>
              <a:rPr lang="fr-FR" b="0" i="0" dirty="0">
                <a:effectLst/>
                <a:latin typeface="-apple-system"/>
              </a:rPr>
            </a:br>
            <a:br>
              <a:rPr lang="fr-FR" b="0" i="0" dirty="0">
                <a:effectLst/>
                <a:latin typeface="-apple-system"/>
              </a:rPr>
            </a:br>
            <a:r>
              <a:rPr lang="fr-FR" b="0" i="0" dirty="0">
                <a:effectLst/>
                <a:latin typeface="-apple-system"/>
              </a:rPr>
              <a:t>Pourquoi penser en strates</a:t>
            </a:r>
            <a:br>
              <a:rPr lang="fr-FR" b="0" i="0" dirty="0">
                <a:effectLst/>
                <a:latin typeface="-apple-system"/>
              </a:rPr>
            </a:br>
            <a:br>
              <a:rPr lang="fr-FR" b="0" i="0" dirty="0">
                <a:effectLst/>
                <a:latin typeface="-apple-system"/>
              </a:rPr>
            </a:br>
            <a:r>
              <a:rPr lang="fr-FR" b="0" i="0" dirty="0">
                <a:effectLst/>
                <a:latin typeface="-apple-system"/>
              </a:rPr>
              <a:t>Chaque strate végétale héberge une biodiversité différente et joue un rôle complémentaire : </a:t>
            </a:r>
            <a:br>
              <a:rPr lang="fr-FR" b="0" i="0" dirty="0">
                <a:effectLst/>
                <a:latin typeface="-apple-system"/>
              </a:rPr>
            </a:br>
            <a:br>
              <a:rPr lang="fr-FR" b="0" i="0" dirty="0">
                <a:effectLst/>
                <a:latin typeface="-apple-system"/>
              </a:rPr>
            </a:br>
            <a:r>
              <a:rPr lang="fr-FR" b="0" i="0" dirty="0">
                <a:effectLst/>
                <a:latin typeface="-apple-system"/>
              </a:rPr>
              <a:t>- Arbres : régulation thermique, stockage de carbone, habitats pour oiseaux et insectes xylophages. </a:t>
            </a:r>
            <a:br>
              <a:rPr lang="fr-FR" b="0" i="0" dirty="0">
                <a:effectLst/>
                <a:latin typeface="-apple-system"/>
              </a:rPr>
            </a:br>
            <a:br>
              <a:rPr lang="fr-FR" b="0" i="0" dirty="0">
                <a:effectLst/>
                <a:latin typeface="-apple-system"/>
              </a:rPr>
            </a:br>
            <a:r>
              <a:rPr lang="fr-FR" b="0" i="0" dirty="0">
                <a:effectLst/>
                <a:latin typeface="-apple-system"/>
              </a:rPr>
              <a:t>- Arbustes : floraisons mellifères, baies pour la faune, refuges pour petits mammifères. </a:t>
            </a:r>
            <a:br>
              <a:rPr lang="fr-FR" b="0" i="0" dirty="0">
                <a:effectLst/>
                <a:latin typeface="-apple-system"/>
              </a:rPr>
            </a:br>
            <a:br>
              <a:rPr lang="fr-FR" b="0" i="0" dirty="0">
                <a:effectLst/>
                <a:latin typeface="-apple-system"/>
              </a:rPr>
            </a:br>
            <a:r>
              <a:rPr lang="fr-FR" b="0" i="0" dirty="0">
                <a:effectLst/>
                <a:latin typeface="-apple-system"/>
              </a:rPr>
              <a:t>- Herbacées : rôle tampon, installation du biofilm, infiltration de l’eau, nectar pour pollinisateurs. </a:t>
            </a:r>
            <a:br>
              <a:rPr lang="fr-FR" b="0" i="0" dirty="0">
                <a:effectLst/>
                <a:latin typeface="-apple-system"/>
              </a:rPr>
            </a:br>
            <a:br>
              <a:rPr lang="fr-FR" b="0" i="0" dirty="0">
                <a:effectLst/>
                <a:latin typeface="-apple-system"/>
              </a:rPr>
            </a:br>
            <a:r>
              <a:rPr lang="fr-FR" b="0" i="0" dirty="0">
                <a:effectLst/>
                <a:latin typeface="-apple-system"/>
              </a:rPr>
              <a:t>En implantant toutes les strates dès le départ, on favorise la reprise des arbres, on enrichit le sol, et on crée une dynamique végétale fonctionnelle. </a:t>
            </a:r>
            <a:br>
              <a:rPr lang="fr-FR" b="0" i="0" dirty="0">
                <a:effectLst/>
                <a:latin typeface="-apple-system"/>
              </a:rPr>
            </a:br>
            <a:br>
              <a:rPr lang="fr-FR" b="0" i="0" dirty="0">
                <a:effectLst/>
                <a:latin typeface="-apple-system"/>
              </a:rPr>
            </a:br>
            <a:r>
              <a:rPr lang="fr-FR" b="0" i="0" dirty="0">
                <a:effectLst/>
                <a:latin typeface="-apple-system"/>
              </a:rPr>
              <a:t>Une alternative endémique et durable</a:t>
            </a:r>
            <a:endParaRPr lang="fr-FR" dirty="0"/>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83</a:t>
            </a:fld>
            <a:endParaRPr lang="fr-FR"/>
          </a:p>
        </p:txBody>
      </p:sp>
    </p:spTree>
    <p:extLst>
      <p:ext uri="{BB962C8B-B14F-4D97-AF65-F5344CB8AC3E}">
        <p14:creationId xmlns:p14="http://schemas.microsoft.com/office/powerpoint/2010/main" val="2407100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a:extLst>
              <a:ext uri="{FF2B5EF4-FFF2-40B4-BE49-F238E27FC236}">
                <a16:creationId xmlns:a16="http://schemas.microsoft.com/office/drawing/2014/main" id="{E6CAACE3-2F75-578C-64C2-84C29910CD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Espace réservé des notes 2">
            <a:extLst>
              <a:ext uri="{FF2B5EF4-FFF2-40B4-BE49-F238E27FC236}">
                <a16:creationId xmlns:a16="http://schemas.microsoft.com/office/drawing/2014/main" id="{D8185D8F-7AAA-C9B4-B9D6-6227EC24A4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Polémique sur les surfaces engazonnées et leur consommation en eau potable.</a:t>
            </a:r>
          </a:p>
        </p:txBody>
      </p:sp>
      <p:sp>
        <p:nvSpPr>
          <p:cNvPr id="91140" name="Espace réservé du numéro de diapositive 3">
            <a:extLst>
              <a:ext uri="{FF2B5EF4-FFF2-40B4-BE49-F238E27FC236}">
                <a16:creationId xmlns:a16="http://schemas.microsoft.com/office/drawing/2014/main" id="{167B5867-6752-E510-7476-81E495FA12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BF90C2-567D-44D1-91EF-2503BA1B7675}" type="slidenum">
              <a:rPr lang="fr-FR" altLang="fr-FR" smtClean="0">
                <a:latin typeface="Calibri" panose="020F0502020204030204" pitchFamily="34" charset="0"/>
              </a:rPr>
              <a:pPr/>
              <a:t>86</a:t>
            </a:fld>
            <a:endParaRPr lang="fr-FR" altLang="fr-FR">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a:extLst>
              <a:ext uri="{FF2B5EF4-FFF2-40B4-BE49-F238E27FC236}">
                <a16:creationId xmlns:a16="http://schemas.microsoft.com/office/drawing/2014/main" id="{5C16D6F1-22F5-C811-7DB9-8699A4D117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notes 2">
            <a:extLst>
              <a:ext uri="{FF2B5EF4-FFF2-40B4-BE49-F238E27FC236}">
                <a16:creationId xmlns:a16="http://schemas.microsoft.com/office/drawing/2014/main" id="{D3E32579-DC5E-9D74-9255-C72B106001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solidFill>
                  <a:schemeClr val="accent2"/>
                </a:solidFill>
              </a:rPr>
              <a:t>« Une prime pour l’arrachage du gazon et la suppression du fleurissement », voila le danger qui nous guette si nous n’apprenons pas à économiser et  à partager l’eau ».</a:t>
            </a:r>
          </a:p>
          <a:p>
            <a:pPr eaLnBrk="1" hangingPunct="1">
              <a:spcBef>
                <a:spcPct val="0"/>
              </a:spcBef>
            </a:pPr>
            <a:r>
              <a:rPr lang="fr-FR" altLang="fr-FR">
                <a:solidFill>
                  <a:schemeClr val="accent2"/>
                </a:solidFill>
              </a:rPr>
              <a:t>Le meilleur arrosage c’est celui que l’on ne fait pas!!!</a:t>
            </a:r>
          </a:p>
          <a:p>
            <a:pPr eaLnBrk="1" hangingPunct="1">
              <a:spcBef>
                <a:spcPct val="0"/>
              </a:spcBef>
            </a:pPr>
            <a:r>
              <a:rPr lang="fr-FR" altLang="fr-FR">
                <a:solidFill>
                  <a:schemeClr val="accent2"/>
                </a:solidFill>
              </a:rPr>
              <a:t>Quand il ne pleut pas dans la nature, les plantes locales survivent? </a:t>
            </a:r>
          </a:p>
          <a:p>
            <a:pPr eaLnBrk="1" hangingPunct="1">
              <a:spcBef>
                <a:spcPct val="0"/>
              </a:spcBef>
            </a:pPr>
            <a:r>
              <a:rPr lang="fr-FR" altLang="fr-FR">
                <a:solidFill>
                  <a:schemeClr val="accent2"/>
                </a:solidFill>
              </a:rPr>
              <a:t>PARADOXE: Ilots de fraicheur et transpiration des plantes (donc arrosage).</a:t>
            </a:r>
          </a:p>
          <a:p>
            <a:pPr eaLnBrk="1" hangingPunct="1">
              <a:spcBef>
                <a:spcPct val="0"/>
              </a:spcBef>
            </a:pPr>
            <a:r>
              <a:rPr lang="fr-FR" altLang="fr-FR">
                <a:solidFill>
                  <a:schemeClr val="accent2"/>
                </a:solidFill>
              </a:rPr>
              <a:t>Toutes les plantes ont besoin d’eau. Même les jardins secs à leur installation. Plombage de la terre et évacuation de l’air dans le sol.</a:t>
            </a:r>
          </a:p>
          <a:p>
            <a:endParaRPr lang="fr-FR" altLang="fr-FR"/>
          </a:p>
        </p:txBody>
      </p:sp>
      <p:sp>
        <p:nvSpPr>
          <p:cNvPr id="93188" name="Espace réservé du numéro de diapositive 3">
            <a:extLst>
              <a:ext uri="{FF2B5EF4-FFF2-40B4-BE49-F238E27FC236}">
                <a16:creationId xmlns:a16="http://schemas.microsoft.com/office/drawing/2014/main" id="{460533BA-273B-50D4-9910-511DDDFD04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82ED6E-4AE8-4673-B5BC-BAC9A2901713}" type="slidenum">
              <a:rPr lang="fr-FR" altLang="fr-FR" smtClean="0">
                <a:latin typeface="Calibri" panose="020F0502020204030204" pitchFamily="34" charset="0"/>
              </a:rPr>
              <a:pPr/>
              <a:t>88</a:t>
            </a:fld>
            <a:endParaRPr lang="fr-FR" altLang="fr-FR">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a:extLst>
              <a:ext uri="{FF2B5EF4-FFF2-40B4-BE49-F238E27FC236}">
                <a16:creationId xmlns:a16="http://schemas.microsoft.com/office/drawing/2014/main" id="{827C1A8B-3739-A5AF-A444-E368E7A958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ce réservé des notes 2">
            <a:extLst>
              <a:ext uri="{FF2B5EF4-FFF2-40B4-BE49-F238E27FC236}">
                <a16:creationId xmlns:a16="http://schemas.microsoft.com/office/drawing/2014/main" id="{6E1A1020-E31B-F440-E6CC-8347EC83C7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solidFill>
                  <a:schemeClr val="accent2"/>
                </a:solidFill>
              </a:rPr>
              <a:t>« Une prime pour l’arrachage du gazon et la suppression du fleurissement », voila le danger qui nous guette si nous n’apprenons pas à économiser et  à partager l’eau ».</a:t>
            </a:r>
          </a:p>
          <a:p>
            <a:pPr eaLnBrk="1" hangingPunct="1">
              <a:spcBef>
                <a:spcPct val="0"/>
              </a:spcBef>
            </a:pPr>
            <a:r>
              <a:rPr lang="fr-FR" altLang="fr-FR">
                <a:solidFill>
                  <a:schemeClr val="accent2"/>
                </a:solidFill>
              </a:rPr>
              <a:t>Le meilleur arrosage c’est celui que l’on ne fait pas!!!</a:t>
            </a:r>
          </a:p>
          <a:p>
            <a:pPr eaLnBrk="1" hangingPunct="1">
              <a:spcBef>
                <a:spcPct val="0"/>
              </a:spcBef>
            </a:pPr>
            <a:r>
              <a:rPr lang="fr-FR" altLang="fr-FR">
                <a:solidFill>
                  <a:schemeClr val="accent2"/>
                </a:solidFill>
              </a:rPr>
              <a:t>Quand il ne pleut pas dans la nature, les plantes locales survivent? </a:t>
            </a:r>
          </a:p>
          <a:p>
            <a:pPr eaLnBrk="1" hangingPunct="1">
              <a:spcBef>
                <a:spcPct val="0"/>
              </a:spcBef>
            </a:pPr>
            <a:r>
              <a:rPr lang="fr-FR" altLang="fr-FR">
                <a:solidFill>
                  <a:schemeClr val="accent2"/>
                </a:solidFill>
              </a:rPr>
              <a:t>PARADOXE: Ilots de fraicheur et transpiration des plantes (donc arrosage).</a:t>
            </a:r>
          </a:p>
          <a:p>
            <a:pPr eaLnBrk="1" hangingPunct="1">
              <a:spcBef>
                <a:spcPct val="0"/>
              </a:spcBef>
            </a:pPr>
            <a:r>
              <a:rPr lang="fr-FR" altLang="fr-FR">
                <a:solidFill>
                  <a:schemeClr val="accent2"/>
                </a:solidFill>
              </a:rPr>
              <a:t>Toutes les plantes ont besoin d’eau. Même les jardins secs à leur installation. Plombage de la terre et évacuation de l’air dans le sol.</a:t>
            </a:r>
          </a:p>
          <a:p>
            <a:endParaRPr lang="fr-FR" altLang="fr-FR"/>
          </a:p>
        </p:txBody>
      </p:sp>
      <p:sp>
        <p:nvSpPr>
          <p:cNvPr id="95236" name="Espace réservé du numéro de diapositive 3">
            <a:extLst>
              <a:ext uri="{FF2B5EF4-FFF2-40B4-BE49-F238E27FC236}">
                <a16:creationId xmlns:a16="http://schemas.microsoft.com/office/drawing/2014/main" id="{3C6B65B0-B335-3A4C-DFAA-82E1AE29E5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7F4DED-B8EC-46D7-8674-773608A16934}" type="slidenum">
              <a:rPr lang="fr-FR" altLang="fr-FR" smtClean="0">
                <a:latin typeface="Calibri" panose="020F0502020204030204" pitchFamily="34" charset="0"/>
              </a:rPr>
              <a:pPr/>
              <a:t>89</a:t>
            </a:fld>
            <a:endParaRPr lang="fr-FR" altLang="fr-FR">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0449">
              <a:spcBef>
                <a:spcPts val="106"/>
              </a:spcBef>
            </a:pPr>
            <a:r>
              <a:rPr lang="fr-FR" sz="1300" dirty="0">
                <a:latin typeface="Verdana"/>
                <a:cs typeface="Verdana"/>
              </a:rPr>
              <a:t>Le sol remplacé ou amélioré?  Comment augmenter</a:t>
            </a:r>
            <a:r>
              <a:rPr lang="fr-FR" sz="1300" spc="-26" dirty="0">
                <a:latin typeface="Verdana"/>
                <a:cs typeface="Verdana"/>
              </a:rPr>
              <a:t> </a:t>
            </a:r>
            <a:r>
              <a:rPr lang="fr-FR" sz="1300" dirty="0">
                <a:latin typeface="Verdana"/>
                <a:cs typeface="Verdana"/>
              </a:rPr>
              <a:t>la</a:t>
            </a:r>
            <a:r>
              <a:rPr lang="fr-FR" sz="1300" spc="-63" dirty="0">
                <a:latin typeface="Verdana"/>
                <a:cs typeface="Verdana"/>
              </a:rPr>
              <a:t> </a:t>
            </a:r>
            <a:r>
              <a:rPr lang="fr-FR" sz="1300" dirty="0">
                <a:latin typeface="Verdana"/>
                <a:cs typeface="Verdana"/>
              </a:rPr>
              <a:t>rétention</a:t>
            </a:r>
            <a:r>
              <a:rPr lang="fr-FR" sz="1300" spc="-48" dirty="0">
                <a:latin typeface="Verdana"/>
                <a:cs typeface="Verdana"/>
              </a:rPr>
              <a:t> </a:t>
            </a:r>
            <a:r>
              <a:rPr lang="fr-FR" sz="1300" dirty="0">
                <a:latin typeface="Verdana"/>
                <a:cs typeface="Verdana"/>
              </a:rPr>
              <a:t>en</a:t>
            </a:r>
            <a:r>
              <a:rPr lang="fr-FR" sz="1300" spc="-63" dirty="0">
                <a:latin typeface="Verdana"/>
                <a:cs typeface="Verdana"/>
              </a:rPr>
              <a:t> </a:t>
            </a:r>
            <a:r>
              <a:rPr lang="fr-FR" sz="1300" spc="-26" dirty="0">
                <a:latin typeface="Verdana"/>
                <a:cs typeface="Verdana"/>
              </a:rPr>
              <a:t>eau:</a:t>
            </a:r>
          </a:p>
          <a:p>
            <a:pPr marL="70449" defTabSz="966155">
              <a:spcBef>
                <a:spcPts val="106"/>
              </a:spcBef>
              <a:defRPr/>
            </a:pPr>
            <a:r>
              <a:rPr lang="fr-FR" sz="1300" dirty="0">
                <a:latin typeface="Verdana"/>
                <a:cs typeface="Verdana"/>
              </a:rPr>
              <a:t>Apport</a:t>
            </a:r>
            <a:r>
              <a:rPr lang="fr-FR" sz="1300" spc="-21" dirty="0">
                <a:latin typeface="Verdana"/>
                <a:cs typeface="Verdana"/>
              </a:rPr>
              <a:t> </a:t>
            </a:r>
            <a:r>
              <a:rPr lang="fr-FR" sz="1300" dirty="0">
                <a:latin typeface="Verdana"/>
                <a:cs typeface="Verdana"/>
              </a:rPr>
              <a:t>de</a:t>
            </a:r>
            <a:r>
              <a:rPr lang="fr-FR" sz="1300" spc="-16" dirty="0">
                <a:latin typeface="Verdana"/>
                <a:cs typeface="Verdana"/>
              </a:rPr>
              <a:t> </a:t>
            </a:r>
            <a:r>
              <a:rPr lang="fr-FR" sz="1300" dirty="0">
                <a:latin typeface="Verdana"/>
                <a:cs typeface="Verdana"/>
              </a:rPr>
              <a:t>matière</a:t>
            </a:r>
            <a:r>
              <a:rPr lang="fr-FR" sz="1300" spc="-26" dirty="0">
                <a:latin typeface="Verdana"/>
                <a:cs typeface="Verdana"/>
              </a:rPr>
              <a:t> </a:t>
            </a:r>
            <a:r>
              <a:rPr lang="fr-FR" sz="1300" spc="-11" dirty="0">
                <a:latin typeface="Verdana"/>
                <a:cs typeface="Verdana"/>
              </a:rPr>
              <a:t>organique…Fumier décomposé, compost, amendement organique</a:t>
            </a:r>
          </a:p>
          <a:p>
            <a:pPr marL="70449">
              <a:spcBef>
                <a:spcPts val="106"/>
              </a:spcBef>
            </a:pPr>
            <a:r>
              <a:rPr lang="fr-FR" sz="1300" dirty="0">
                <a:latin typeface="Verdana"/>
                <a:cs typeface="Verdana"/>
              </a:rPr>
              <a:t>Aération du sol sans bouleversement,</a:t>
            </a:r>
            <a:r>
              <a:rPr lang="fr-FR" sz="1300" spc="-37" dirty="0">
                <a:latin typeface="Verdana"/>
                <a:cs typeface="Verdana"/>
              </a:rPr>
              <a:t> Favoriser la vie du sol</a:t>
            </a:r>
          </a:p>
          <a:p>
            <a:pPr marL="70449">
              <a:spcBef>
                <a:spcPts val="106"/>
              </a:spcBef>
            </a:pPr>
            <a:r>
              <a:rPr lang="fr-FR" sz="1300" spc="-11" dirty="0">
                <a:latin typeface="Verdana"/>
                <a:cs typeface="Verdana"/>
              </a:rPr>
              <a:t>Incorporation de mycorhize à la plantation.</a:t>
            </a:r>
          </a:p>
          <a:p>
            <a:pPr marL="70449">
              <a:spcBef>
                <a:spcPts val="106"/>
              </a:spcBef>
            </a:pPr>
            <a:r>
              <a:rPr lang="fr-FR" sz="1300" spc="-11" dirty="0" err="1">
                <a:latin typeface="Verdana"/>
                <a:cs typeface="Verdana"/>
              </a:rPr>
              <a:t>Hydrorétenteur</a:t>
            </a:r>
            <a:r>
              <a:rPr lang="fr-FR" sz="1300" spc="-11" dirty="0">
                <a:latin typeface="Verdana"/>
                <a:cs typeface="Verdana"/>
              </a:rPr>
              <a:t>?</a:t>
            </a:r>
          </a:p>
          <a:p>
            <a:pPr marL="70449">
              <a:spcBef>
                <a:spcPts val="106"/>
              </a:spcBef>
            </a:pPr>
            <a:r>
              <a:rPr lang="fr-FR" sz="1300" spc="-11" dirty="0">
                <a:latin typeface="Verdana"/>
                <a:cs typeface="Verdana"/>
              </a:rPr>
              <a:t>Privilégier une plantation en différentes strates pour créer un écosystème, plutôt que des plantations en isolé.</a:t>
            </a:r>
          </a:p>
          <a:p>
            <a:pPr marL="70449">
              <a:spcBef>
                <a:spcPts val="106"/>
              </a:spcBef>
            </a:pPr>
            <a:r>
              <a:rPr lang="fr-FR" sz="1300" spc="-11" dirty="0">
                <a:latin typeface="Verdana"/>
                <a:cs typeface="Verdana"/>
              </a:rPr>
              <a:t>Végétalisation des pieds d’arbres</a:t>
            </a:r>
            <a:endParaRPr lang="fr-FR" sz="1300" dirty="0">
              <a:latin typeface="Verdana"/>
              <a:cs typeface="Verdana"/>
            </a:endParaRP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91</a:t>
            </a:fld>
            <a:endParaRPr lang="fr-FR"/>
          </a:p>
        </p:txBody>
      </p:sp>
    </p:spTree>
    <p:extLst>
      <p:ext uri="{BB962C8B-B14F-4D97-AF65-F5344CB8AC3E}">
        <p14:creationId xmlns:p14="http://schemas.microsoft.com/office/powerpoint/2010/main" val="5615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102</a:t>
            </a:fld>
            <a:endParaRPr lang="fr-FR"/>
          </a:p>
        </p:txBody>
      </p:sp>
    </p:spTree>
    <p:extLst>
      <p:ext uri="{BB962C8B-B14F-4D97-AF65-F5344CB8AC3E}">
        <p14:creationId xmlns:p14="http://schemas.microsoft.com/office/powerpoint/2010/main" val="2987288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Espaces vivriers: potager, petits fruits, verger, animaux domestiques</a:t>
            </a:r>
          </a:p>
          <a:p>
            <a:r>
              <a:rPr lang="fr-FR" dirty="0"/>
              <a:t>Les fleurs</a:t>
            </a:r>
          </a:p>
          <a:p>
            <a:r>
              <a:rPr lang="fr-FR" dirty="0"/>
              <a:t>Les pelouses et prairies</a:t>
            </a:r>
          </a:p>
          <a:p>
            <a:r>
              <a:rPr lang="fr-FR" dirty="0"/>
              <a:t>Les haies</a:t>
            </a:r>
          </a:p>
          <a:p>
            <a:r>
              <a:rPr lang="fr-FR" dirty="0"/>
              <a:t>Les déchets verts</a:t>
            </a:r>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103</a:t>
            </a:fld>
            <a:endParaRPr lang="fr-FR"/>
          </a:p>
        </p:txBody>
      </p:sp>
    </p:spTree>
    <p:extLst>
      <p:ext uri="{BB962C8B-B14F-4D97-AF65-F5344CB8AC3E}">
        <p14:creationId xmlns:p14="http://schemas.microsoft.com/office/powerpoint/2010/main" val="41324177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haies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arbres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La préservation de la biodiversité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Le bâti végétalisé: toiture, façade, grimpantes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Economie de l’eau et la récupération de l’eau de pluie: </a:t>
            </a:r>
            <a:r>
              <a:rPr lang="fr-FR" sz="1800" dirty="0" err="1">
                <a:solidFill>
                  <a:schemeClr val="tx1">
                    <a:lumMod val="95000"/>
                    <a:lumOff val="5000"/>
                  </a:schemeClr>
                </a:solidFill>
                <a:effectLst/>
                <a:latin typeface="Calibri" panose="020F0502020204030204" pitchFamily="34" charset="0"/>
                <a:cs typeface="Times New Roman" panose="02020603050405020304" pitchFamily="18" charset="0"/>
              </a:rPr>
              <a:t>désimperméabilisations</a:t>
            </a: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 arbre de pluie, noues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Ecosystèmes à privilégier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Les trames: Verte, Bleu, Noire (lumière), Grise (sols), Blanche (bruit)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Gestion différenciée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chemeClr val="tx1">
                  <a:lumMod val="95000"/>
                  <a:lumOff val="5000"/>
                </a:schemeClr>
              </a:solidFill>
            </a:endParaRP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104</a:t>
            </a:fld>
            <a:endParaRPr lang="fr-FR"/>
          </a:p>
        </p:txBody>
      </p:sp>
    </p:spTree>
    <p:extLst>
      <p:ext uri="{BB962C8B-B14F-4D97-AF65-F5344CB8AC3E}">
        <p14:creationId xmlns:p14="http://schemas.microsoft.com/office/powerpoint/2010/main" val="170559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lnSpc>
                <a:spcPct val="115000"/>
              </a:lnSpc>
              <a:buFont typeface="Calibri" panose="020F050202020403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L’habitude, la routine, la planification et le savoir empirique pas toujours de qualité.</a:t>
            </a:r>
          </a:p>
          <a:p>
            <a:pPr marL="342900" lvl="0" indent="-342900" algn="just">
              <a:lnSpc>
                <a:spcPct val="115000"/>
              </a:lnSpc>
              <a:spcAft>
                <a:spcPts val="1000"/>
              </a:spcAft>
              <a:buFont typeface="Calibri" panose="020F050202020403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La non remise en cause de nos pratiques et le défaut d’évaluation récurrent.</a:t>
            </a:r>
          </a:p>
          <a:p>
            <a:pPr marL="342900" lvl="0" indent="-342900" algn="just">
              <a:lnSpc>
                <a:spcPct val="115000"/>
              </a:lnSpc>
              <a:spcAft>
                <a:spcPts val="1000"/>
              </a:spcAft>
              <a:buFont typeface="Calibri" panose="020F050202020403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Le frein culturel, qui nous dit que la ville doit être hygiénique et « propre » au contraire de nos campagnes et de nos forêts qui sont sales et dangereuses. Au contraire de la Nature.</a:t>
            </a:r>
          </a:p>
          <a:p>
            <a:endParaRPr lang="fr-FR" dirty="0"/>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8</a:t>
            </a:fld>
            <a:endParaRPr lang="fr-FR"/>
          </a:p>
        </p:txBody>
      </p:sp>
    </p:spTree>
    <p:extLst>
      <p:ext uri="{BB962C8B-B14F-4D97-AF65-F5344CB8AC3E}">
        <p14:creationId xmlns:p14="http://schemas.microsoft.com/office/powerpoint/2010/main" val="25082550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Sols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Arbres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La biodiversité et la pollinisation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Les jardins nourriciers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Qualité de vie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95000"/>
                    <a:lumOff val="5000"/>
                  </a:schemeClr>
                </a:solidFill>
                <a:effectLst/>
                <a:latin typeface="Calibri" panose="020F0502020204030204" pitchFamily="34" charset="0"/>
                <a:cs typeface="Times New Roman" panose="02020603050405020304" pitchFamily="18" charset="0"/>
              </a:rPr>
              <a:t>Lutte contre les ilots de chaleur</a:t>
            </a:r>
            <a:endParaRPr lang="fr-FR" dirty="0">
              <a:solidFill>
                <a:schemeClr val="tx1">
                  <a:lumMod val="95000"/>
                  <a:lumOff val="5000"/>
                </a:schemeClr>
              </a:solidFill>
            </a:endParaRP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105</a:t>
            </a:fld>
            <a:endParaRPr lang="fr-FR"/>
          </a:p>
        </p:txBody>
      </p:sp>
    </p:spTree>
    <p:extLst>
      <p:ext uri="{BB962C8B-B14F-4D97-AF65-F5344CB8AC3E}">
        <p14:creationId xmlns:p14="http://schemas.microsoft.com/office/powerpoint/2010/main" val="1742795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Donner plus de place à la nature en ville ce serait par exemple : laisser les prairies en place, tondre uniquement pour faciliter les passages ou attirer l’œil sur une zone, conserver les feuilles mortes là où elles tombent et accepter qu’il n’y ait pas de gazon sous les arbres (comme en forêt), laisser le bois mort sur place (refuges de nombreux insectes et éponge à eau !), mettre en place de grandes mares dans des lieux adaptés, accepter ce qui pousse même si ce n’est pas ce qu’on souhaitait au </a:t>
            </a:r>
            <a:r>
              <a:rPr lang="fr-FR" b="0" i="0" dirty="0" err="1">
                <a:effectLst/>
                <a:latin typeface="-apple-system"/>
              </a:rPr>
              <a:t>depart</a:t>
            </a:r>
            <a:r>
              <a:rPr lang="fr-FR" b="0" i="0" dirty="0">
                <a:effectLst/>
                <a:latin typeface="-apple-system"/>
              </a:rPr>
              <a:t>… </a:t>
            </a:r>
            <a:br>
              <a:rPr lang="fr-FR" b="0" i="0" dirty="0">
                <a:effectLst/>
                <a:latin typeface="-apple-system"/>
              </a:rPr>
            </a:br>
            <a:br>
              <a:rPr lang="fr-FR" b="0" i="0" dirty="0">
                <a:effectLst/>
                <a:latin typeface="-apple-system"/>
              </a:rPr>
            </a:br>
            <a:r>
              <a:rPr lang="fr-FR" b="0" i="0" dirty="0">
                <a:effectLst/>
                <a:latin typeface="-apple-system"/>
              </a:rPr>
              <a:t>Alors pourquoi ne le faisons-nous pas déjà ? J’ai quelques explications : </a:t>
            </a:r>
            <a:br>
              <a:rPr lang="fr-FR" b="0" i="0" dirty="0">
                <a:effectLst/>
                <a:latin typeface="-apple-system"/>
              </a:rPr>
            </a:br>
            <a:r>
              <a:rPr lang="fr-FR" b="0" i="0" dirty="0">
                <a:effectLst/>
                <a:latin typeface="-apple-system"/>
              </a:rPr>
              <a:t>- dès le départ, nous n’avons pas appris à faire comme cela et c’est très compliqué de changer</a:t>
            </a:r>
            <a:br>
              <a:rPr lang="fr-FR" b="0" i="0" dirty="0">
                <a:effectLst/>
                <a:latin typeface="-apple-system"/>
              </a:rPr>
            </a:br>
            <a:r>
              <a:rPr lang="fr-FR" b="0" i="0" dirty="0">
                <a:effectLst/>
                <a:latin typeface="-apple-system"/>
              </a:rPr>
              <a:t>- nous pensons déjà faire assez (la gestion différenciée est en place dans les villes depuis de nombreuses années)</a:t>
            </a:r>
            <a:br>
              <a:rPr lang="fr-FR" b="0" i="0" dirty="0">
                <a:effectLst/>
                <a:latin typeface="-apple-system"/>
              </a:rPr>
            </a:br>
            <a:r>
              <a:rPr lang="fr-FR" b="0" i="0" dirty="0">
                <a:effectLst/>
                <a:latin typeface="-apple-system"/>
              </a:rPr>
              <a:t>- nous ne comprenons pas pourquoi faire plus (l’impact du changement climatique reste pour la plupart très théorique) </a:t>
            </a:r>
            <a:br>
              <a:rPr lang="fr-FR" b="0" i="0" dirty="0">
                <a:effectLst/>
                <a:latin typeface="-apple-system"/>
              </a:rPr>
            </a:br>
            <a:r>
              <a:rPr lang="fr-FR" b="0" i="0" dirty="0">
                <a:effectLst/>
                <a:latin typeface="-apple-system"/>
              </a:rPr>
              <a:t>- nous pensons que ce n’est pas ce qu’attendent de nous les usagers, qu’il faut des prairies tondues pour pique-niquer et jouer au ballon, pour éviter les tiques et les épillets, pour éviter les feux</a:t>
            </a:r>
            <a:br>
              <a:rPr lang="fr-FR" b="0" i="0" dirty="0">
                <a:effectLst/>
                <a:latin typeface="-apple-system"/>
              </a:rPr>
            </a:br>
            <a:r>
              <a:rPr lang="fr-FR" b="0" i="0" dirty="0">
                <a:effectLst/>
                <a:latin typeface="-apple-system"/>
              </a:rPr>
              <a:t>- il y a des enjeux de sécurité</a:t>
            </a:r>
            <a:br>
              <a:rPr lang="fr-FR" b="0" i="0" dirty="0">
                <a:effectLst/>
                <a:latin typeface="-apple-system"/>
              </a:rPr>
            </a:br>
            <a:r>
              <a:rPr lang="fr-FR" b="0" i="0" dirty="0">
                <a:effectLst/>
                <a:latin typeface="-apple-system"/>
              </a:rPr>
              <a:t>- une nature travaillée par l’homme est plus esthétique pour certains</a:t>
            </a:r>
            <a:br>
              <a:rPr lang="fr-FR" b="0" i="0" dirty="0">
                <a:effectLst/>
                <a:latin typeface="-apple-system"/>
              </a:rPr>
            </a:br>
            <a:r>
              <a:rPr lang="fr-FR" b="0" i="0" dirty="0">
                <a:effectLst/>
                <a:latin typeface="-apple-system"/>
              </a:rPr>
              <a:t>- le milieu urbain, avec ses déchets, ses contraintes urbanistiques, ses réseaux, ses habitants, ne serait pas fait pour avoir des espaces naturels</a:t>
            </a:r>
            <a:br>
              <a:rPr lang="fr-FR" b="0" i="0" dirty="0">
                <a:effectLst/>
                <a:latin typeface="-apple-system"/>
              </a:rPr>
            </a:br>
            <a:r>
              <a:rPr lang="fr-FR" b="0" i="0" dirty="0">
                <a:effectLst/>
                <a:latin typeface="-apple-system"/>
              </a:rPr>
              <a:t>- si on veut une nature sauvage on va en forêt ou à la montagne diraient certains</a:t>
            </a:r>
            <a:br>
              <a:rPr lang="fr-FR" b="0" i="0" dirty="0">
                <a:effectLst/>
                <a:latin typeface="-apple-system"/>
              </a:rPr>
            </a:br>
            <a:r>
              <a:rPr lang="fr-FR" b="0" i="0" dirty="0">
                <a:effectLst/>
                <a:latin typeface="-apple-system"/>
              </a:rPr>
              <a:t>- pour changer ses pratiques, il faut y trouver du sens</a:t>
            </a:r>
            <a:br>
              <a:rPr lang="fr-FR" b="0" i="0" dirty="0">
                <a:effectLst/>
                <a:latin typeface="-apple-system"/>
              </a:rPr>
            </a:br>
            <a:r>
              <a:rPr lang="fr-FR" b="0" i="0" dirty="0">
                <a:effectLst/>
                <a:latin typeface="-apple-system"/>
              </a:rPr>
              <a:t>- et… si on ne jardine plus, alors … on fait quoi ?</a:t>
            </a:r>
            <a:br>
              <a:rPr lang="fr-FR" b="0" i="0" dirty="0">
                <a:effectLst/>
                <a:latin typeface="-apple-system"/>
              </a:rPr>
            </a:br>
            <a:br>
              <a:rPr lang="fr-FR" b="0" i="0" dirty="0">
                <a:effectLst/>
                <a:latin typeface="-apple-system"/>
              </a:rPr>
            </a:br>
            <a:r>
              <a:rPr lang="fr-FR" b="0" i="0" dirty="0">
                <a:effectLst/>
                <a:latin typeface="-apple-system"/>
              </a:rPr>
              <a:t>La proposition </a:t>
            </a:r>
            <a:r>
              <a:rPr lang="fr-FR" b="0" i="0" dirty="0" err="1">
                <a:effectLst/>
                <a:latin typeface="-apple-system"/>
              </a:rPr>
              <a:t>d’Eric</a:t>
            </a:r>
            <a:r>
              <a:rPr lang="fr-FR" b="0" i="0" dirty="0">
                <a:effectLst/>
                <a:latin typeface="-apple-system"/>
              </a:rPr>
              <a:t> Lenoir est qu’en « faisant » moins, on a alors plus de temps pour transmettre aux enfants différents savoirs sur la nature. </a:t>
            </a:r>
            <a:endParaRPr lang="fr-FR" dirty="0"/>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10</a:t>
            </a:fld>
            <a:endParaRPr lang="fr-FR"/>
          </a:p>
        </p:txBody>
      </p:sp>
    </p:spTree>
    <p:extLst>
      <p:ext uri="{BB962C8B-B14F-4D97-AF65-F5344CB8AC3E}">
        <p14:creationId xmlns:p14="http://schemas.microsoft.com/office/powerpoint/2010/main" val="273413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PLATEFORME, échafaudage, les échelles sont à usage occasionnel.</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11</a:t>
            </a:fld>
            <a:endParaRPr lang="fr-FR"/>
          </a:p>
        </p:txBody>
      </p:sp>
    </p:spTree>
    <p:extLst>
      <p:ext uri="{BB962C8B-B14F-4D97-AF65-F5344CB8AC3E}">
        <p14:creationId xmlns:p14="http://schemas.microsoft.com/office/powerpoint/2010/main" val="365410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LAMIER / EXOSQUELETTE / BALAYEUSE BROYEUR / PAS D’INTRANTS CHIMIQUES (engrais, voir produits bio…) / PAS DE TOILE POLIETHYLENE</a:t>
            </a:r>
          </a:p>
        </p:txBody>
      </p:sp>
      <p:sp>
        <p:nvSpPr>
          <p:cNvPr id="4" name="Espace réservé du numéro de diapositive 3"/>
          <p:cNvSpPr>
            <a:spLocks noGrp="1"/>
          </p:cNvSpPr>
          <p:nvPr>
            <p:ph type="sldNum" sz="quarter" idx="5"/>
          </p:nvPr>
        </p:nvSpPr>
        <p:spPr/>
        <p:txBody>
          <a:bodyPr/>
          <a:lstStyle/>
          <a:p>
            <a:fld id="{4FCB8A45-C31B-4477-92E9-10715942D326}" type="slidenum">
              <a:rPr lang="fr-FR" smtClean="0"/>
              <a:t>12</a:t>
            </a:fld>
            <a:endParaRPr lang="fr-FR"/>
          </a:p>
        </p:txBody>
      </p:sp>
    </p:spTree>
    <p:extLst>
      <p:ext uri="{BB962C8B-B14F-4D97-AF65-F5344CB8AC3E}">
        <p14:creationId xmlns:p14="http://schemas.microsoft.com/office/powerpoint/2010/main" val="67626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e l'image des diapositives 1">
            <a:extLst>
              <a:ext uri="{FF2B5EF4-FFF2-40B4-BE49-F238E27FC236}">
                <a16:creationId xmlns:a16="http://schemas.microsoft.com/office/drawing/2014/main" id="{DA56CCFE-F9D9-D53B-4A3D-A0BC9050AB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Espace réservé des notes 2">
            <a:extLst>
              <a:ext uri="{FF2B5EF4-FFF2-40B4-BE49-F238E27FC236}">
                <a16:creationId xmlns:a16="http://schemas.microsoft.com/office/drawing/2014/main" id="{7F0AA9D2-F1E3-81E0-8D71-25DBD1E06A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Moins connu que le cycle de </a:t>
            </a:r>
            <a:r>
              <a:rPr lang="fr-FR" altLang="fr-FR" b="1"/>
              <a:t>l’eau, le cycle de transformation de la matière organique </a:t>
            </a:r>
            <a:r>
              <a:rPr lang="fr-FR" altLang="fr-FR"/>
              <a:t>et en particulier des déchets verts est simple et naturel.</a:t>
            </a:r>
          </a:p>
          <a:p>
            <a:endParaRPr lang="fr-FR" altLang="fr-FR"/>
          </a:p>
          <a:p>
            <a:r>
              <a:rPr lang="fr-FR" altLang="fr-FR"/>
              <a:t>Nous devrions avoir un objectif de « zéro déchets verts » dans la gestion de nos parcs et jardins et recycler l’ensemble de la matière organique.</a:t>
            </a:r>
          </a:p>
          <a:p>
            <a:endParaRPr lang="fr-FR" altLang="fr-FR"/>
          </a:p>
          <a:p>
            <a:r>
              <a:rPr lang="fr-FR" altLang="fr-FR"/>
              <a:t>Tout pourrait être transformé sur place (ou à proximité immédiate).</a:t>
            </a:r>
          </a:p>
          <a:p>
            <a:endParaRPr lang="fr-FR" altLang="fr-FR"/>
          </a:p>
          <a:p>
            <a:r>
              <a:rPr lang="fr-FR" altLang="fr-FR" b="1"/>
              <a:t>Là encore les solutions apportées par la Nature sont essentielles</a:t>
            </a:r>
            <a:r>
              <a:rPr lang="fr-FR" altLang="fr-FR"/>
              <a:t>, la Nature fait elle-même le travail !</a:t>
            </a:r>
          </a:p>
        </p:txBody>
      </p:sp>
      <p:sp>
        <p:nvSpPr>
          <p:cNvPr id="134148" name="Espace réservé du numéro de diapositive 3">
            <a:extLst>
              <a:ext uri="{FF2B5EF4-FFF2-40B4-BE49-F238E27FC236}">
                <a16:creationId xmlns:a16="http://schemas.microsoft.com/office/drawing/2014/main" id="{D6DED471-469A-4D0C-5E2A-90028CACC9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5A6E99-663B-433D-A6F2-67191D0B5D2D}" type="slidenum">
              <a:rPr lang="fr-FR" altLang="fr-FR" smtClean="0">
                <a:latin typeface="Calibri" panose="020F0502020204030204" pitchFamily="34" charset="0"/>
              </a:rPr>
              <a:pPr/>
              <a:t>16</a:t>
            </a:fld>
            <a:endParaRPr lang="fr-FR" altLang="fr-FR">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80D23AB-867D-43E3-AD0D-E7E31B3B4C0E}"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606373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80D23AB-867D-43E3-AD0D-E7E31B3B4C0E}"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1696420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80D23AB-867D-43E3-AD0D-E7E31B3B4C0E}"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277854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Conclusion, synthèse et bilan</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2081056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981BD55-3119-9569-03D2-CB7E9CCACDA9}"/>
              </a:ext>
            </a:extLst>
          </p:cNvPr>
          <p:cNvSpPr>
            <a:spLocks noGrp="1"/>
          </p:cNvSpPr>
          <p:nvPr>
            <p:ph type="dt" sz="half" idx="10"/>
          </p:nvPr>
        </p:nvSpPr>
        <p:spPr/>
        <p:txBody>
          <a:bodyPr/>
          <a:lstStyle>
            <a:lvl1pPr>
              <a:defRPr/>
            </a:lvl1pPr>
          </a:lstStyle>
          <a:p>
            <a:pPr>
              <a:defRPr/>
            </a:pPr>
            <a:endParaRPr lang="fr-FR" altLang="fr-FR"/>
          </a:p>
        </p:txBody>
      </p:sp>
      <p:sp>
        <p:nvSpPr>
          <p:cNvPr id="4" name="Espace réservé du pied de page 3">
            <a:extLst>
              <a:ext uri="{FF2B5EF4-FFF2-40B4-BE49-F238E27FC236}">
                <a16:creationId xmlns:a16="http://schemas.microsoft.com/office/drawing/2014/main" id="{FE6F9609-2FCC-34B4-968E-8416FED2F39F}"/>
              </a:ext>
            </a:extLst>
          </p:cNvPr>
          <p:cNvSpPr>
            <a:spLocks noGrp="1"/>
          </p:cNvSpPr>
          <p:nvPr>
            <p:ph type="ftr" sz="quarter" idx="11"/>
          </p:nvPr>
        </p:nvSpPr>
        <p:spPr/>
        <p:txBody>
          <a:bodyPr/>
          <a:lstStyle>
            <a:lvl1pPr>
              <a:defRPr/>
            </a:lvl1pPr>
          </a:lstStyle>
          <a:p>
            <a:pPr>
              <a:defRPr/>
            </a:pPr>
            <a:r>
              <a:rPr lang="fr-FR" altLang="fr-FR"/>
              <a:t>réalisé par Patrick LAFFORGUE</a:t>
            </a:r>
          </a:p>
        </p:txBody>
      </p:sp>
      <p:sp>
        <p:nvSpPr>
          <p:cNvPr id="5" name="Espace réservé du numéro de diapositive 4">
            <a:extLst>
              <a:ext uri="{FF2B5EF4-FFF2-40B4-BE49-F238E27FC236}">
                <a16:creationId xmlns:a16="http://schemas.microsoft.com/office/drawing/2014/main" id="{87B43DF5-CDE9-8141-74C9-885615B465AC}"/>
              </a:ext>
            </a:extLst>
          </p:cNvPr>
          <p:cNvSpPr>
            <a:spLocks noGrp="1"/>
          </p:cNvSpPr>
          <p:nvPr>
            <p:ph type="sldNum" sz="quarter" idx="12"/>
          </p:nvPr>
        </p:nvSpPr>
        <p:spPr/>
        <p:txBody>
          <a:bodyPr/>
          <a:lstStyle>
            <a:lvl1pPr>
              <a:defRPr/>
            </a:lvl1pPr>
          </a:lstStyle>
          <a:p>
            <a:pPr>
              <a:defRPr/>
            </a:pPr>
            <a:fld id="{29C8CF34-D341-4357-9D6C-00D674E19B1C}" type="slidenum">
              <a:rPr lang="fr-FR" altLang="fr-FR"/>
              <a:pPr>
                <a:defRPr/>
              </a:pPr>
              <a:t>‹N°›</a:t>
            </a:fld>
            <a:endParaRPr lang="fr-FR" altLang="fr-FR"/>
          </a:p>
        </p:txBody>
      </p:sp>
    </p:spTree>
    <p:extLst>
      <p:ext uri="{BB962C8B-B14F-4D97-AF65-F5344CB8AC3E}">
        <p14:creationId xmlns:p14="http://schemas.microsoft.com/office/powerpoint/2010/main" val="324904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8085A3A-F30A-4395-BF8E-00E443E2EB02}" type="datetime1">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52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CBE04E7-B90B-495B-B3E7-F9D71C25144C}" type="datetime1">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9116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0EC63BB-68E6-444D-A614-A85D81C0D6A4}" type="datetime1">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981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98CDE1B-1A57-4712-8C88-9B4CDFF61955}" type="datetime1">
              <a:rPr lang="en-US" smtClean="0"/>
              <a:t>5/5/2026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2318955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2296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6344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2470FB5-30B6-4D51-B889-617514A6427B}" type="datetime1">
              <a:rPr lang="en-US" smtClean="0"/>
              <a:t>5/5/2026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1413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30BDBE7-1C80-4F38-9713-A2C90A07ACCD}" type="datetime1">
              <a:rPr lang="en-US" smtClean="0"/>
              <a:t>5/5/2026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168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80D23AB-867D-43E3-AD0D-E7E31B3B4C0E}"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3077404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C025DFD-261A-4714-9EAE-AB43963279F1}" type="datetime1">
              <a:rPr lang="en-US" smtClean="0"/>
              <a:t>5/5/2026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7867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3A79A55-F054-4AA3-AB1C-36A8B7CF64F1}" type="datetime1">
              <a:rPr lang="en-US" smtClean="0"/>
              <a:t>5/5/2026</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‹N°›</a:t>
            </a:fld>
            <a:endParaRPr lang="en-US" dirty="0"/>
          </a:p>
        </p:txBody>
      </p:sp>
    </p:spTree>
    <p:extLst>
      <p:ext uri="{BB962C8B-B14F-4D97-AF65-F5344CB8AC3E}">
        <p14:creationId xmlns:p14="http://schemas.microsoft.com/office/powerpoint/2010/main" val="2970672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F9FA682-6C87-48A3-AC95-C24AD3CEFA30}" type="datetime1">
              <a:rPr lang="en-US" smtClean="0"/>
              <a:t>5/5/2026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92430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A837E9F-9E1E-41A0-B5F7-8F7C30E5412C}" type="datetime1">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3326519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F6ADCFF-3443-45CC-B468-54E9DFA894B6}" type="datetime1">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18014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Espace réservé d’image 32">
            <a:extLst>
              <a:ext uri="{FF2B5EF4-FFF2-40B4-BE49-F238E27FC236}">
                <a16:creationId xmlns:a16="http://schemas.microsoft.com/office/drawing/2014/main" id="{3186EA6A-5CD5-4DF7-9C8A-EDFAF28A80D9}"/>
              </a:ext>
            </a:extLst>
          </p:cNvPr>
          <p:cNvSpPr>
            <a:spLocks noGrp="1"/>
          </p:cNvSpPr>
          <p:nvPr>
            <p:ph type="pic" sz="quarter" idx="14"/>
          </p:nvPr>
        </p:nvSpPr>
        <p:spPr>
          <a:xfrm>
            <a:off x="1332834" y="407500"/>
            <a:ext cx="146420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2" name="Espace réservé d’image 31">
            <a:extLst>
              <a:ext uri="{FF2B5EF4-FFF2-40B4-BE49-F238E27FC236}">
                <a16:creationId xmlns:a16="http://schemas.microsoft.com/office/drawing/2014/main" id="{83D5117F-F235-498D-99A5-9DE2D665576C}"/>
              </a:ext>
            </a:extLst>
          </p:cNvPr>
          <p:cNvSpPr>
            <a:spLocks noGrp="1"/>
          </p:cNvSpPr>
          <p:nvPr>
            <p:ph type="pic" sz="quarter" idx="15"/>
          </p:nvPr>
        </p:nvSpPr>
        <p:spPr>
          <a:xfrm>
            <a:off x="2646259" y="1972581"/>
            <a:ext cx="1717549"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1" name="Espace réservé d’image 30">
            <a:extLst>
              <a:ext uri="{FF2B5EF4-FFF2-40B4-BE49-F238E27FC236}">
                <a16:creationId xmlns:a16="http://schemas.microsoft.com/office/drawing/2014/main" id="{E1E0A794-F1D3-4628-B5B1-9D48AB34C3D4}"/>
              </a:ext>
            </a:extLst>
          </p:cNvPr>
          <p:cNvSpPr>
            <a:spLocks noGrp="1"/>
          </p:cNvSpPr>
          <p:nvPr>
            <p:ph type="pic" sz="quarter" idx="16"/>
          </p:nvPr>
        </p:nvSpPr>
        <p:spPr>
          <a:xfrm>
            <a:off x="4184655" y="4386312"/>
            <a:ext cx="2339470"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B8D3F45B-B631-47D3-A33C-71CEC2B3602C}"/>
              </a:ext>
            </a:extLst>
          </p:cNvPr>
          <p:cNvSpPr>
            <a:spLocks noGrp="1"/>
          </p:cNvSpPr>
          <p:nvPr>
            <p:ph type="pic" sz="quarter" idx="17"/>
          </p:nvPr>
        </p:nvSpPr>
        <p:spPr>
          <a:xfrm>
            <a:off x="819679" y="4018982"/>
            <a:ext cx="289062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p:nvPr>
        </p:nvSpPr>
        <p:spPr>
          <a:xfrm>
            <a:off x="4320540" y="585216"/>
            <a:ext cx="3957066" cy="2276856"/>
          </a:xfrm>
        </p:spPr>
        <p:txBody>
          <a:bodyPr rtlCol="0" anchor="b"/>
          <a:lstStyle>
            <a:lvl1pPr algn="r">
              <a:defRPr sz="3600" b="1" cap="all" spc="300" baseline="0">
                <a:solidFill>
                  <a:schemeClr val="bg1"/>
                </a:solidFill>
              </a:defRPr>
            </a:lvl1pPr>
          </a:lstStyle>
          <a:p>
            <a:pPr rtl="0"/>
            <a:r>
              <a:rPr lang="fr-FR" noProof="0"/>
              <a:t>Modifiez le style du 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fld id="{A523D708-096C-4025-B0DD-E11A528420B9}" type="datetime1">
              <a:rPr lang="en-US" noProof="0" smtClean="0"/>
              <a:t>5/5/2026</a:t>
            </a:fld>
            <a:endParaRPr lang="fr-FR" noProof="0"/>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endParaRPr lang="fr-FR" noProof="0"/>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sp>
        <p:nvSpPr>
          <p:cNvPr id="8" name="Graphisme 32">
            <a:extLst>
              <a:ext uri="{FF2B5EF4-FFF2-40B4-BE49-F238E27FC236}">
                <a16:creationId xmlns:a16="http://schemas.microsoft.com/office/drawing/2014/main" id="{846CD0EA-B0AA-4845-81A5-4ADD7C58B12F}"/>
              </a:ext>
            </a:extLst>
          </p:cNvPr>
          <p:cNvSpPr/>
          <p:nvPr userDrawn="1"/>
        </p:nvSpPr>
        <p:spPr>
          <a:xfrm>
            <a:off x="1104275" y="1859535"/>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0" name="Graphisme 33">
            <a:extLst>
              <a:ext uri="{FF2B5EF4-FFF2-40B4-BE49-F238E27FC236}">
                <a16:creationId xmlns:a16="http://schemas.microsoft.com/office/drawing/2014/main" id="{0E97A0CB-7CB1-47F0-BD48-EEECBAC39CD2}"/>
              </a:ext>
            </a:extLst>
          </p:cNvPr>
          <p:cNvSpPr/>
          <p:nvPr userDrawn="1"/>
        </p:nvSpPr>
        <p:spPr>
          <a:xfrm>
            <a:off x="1510892" y="3146867"/>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
        <p:nvSpPr>
          <p:cNvPr id="12" name="Graphisme 31">
            <a:extLst>
              <a:ext uri="{FF2B5EF4-FFF2-40B4-BE49-F238E27FC236}">
                <a16:creationId xmlns:a16="http://schemas.microsoft.com/office/drawing/2014/main" id="{477816C9-06CB-4BC5-B26B-6A2877BD941A}"/>
              </a:ext>
            </a:extLst>
          </p:cNvPr>
          <p:cNvSpPr/>
          <p:nvPr userDrawn="1"/>
        </p:nvSpPr>
        <p:spPr>
          <a:xfrm>
            <a:off x="4053690" y="4508295"/>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77174"/>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4320540" y="3127248"/>
            <a:ext cx="3957066" cy="1124712"/>
          </a:xfrm>
        </p:spPr>
        <p:txBody>
          <a:bodyPr rtlCol="0"/>
          <a:lstStyle>
            <a:lvl1pPr marL="0" indent="0" algn="r">
              <a:buNone/>
              <a:defRPr sz="1350">
                <a:solidFill>
                  <a:schemeClr val="bg1"/>
                </a:solidFill>
              </a:defRPr>
            </a:lvl1pPr>
          </a:lstStyle>
          <a:p>
            <a:pPr lvl="0" rtl="0"/>
            <a:r>
              <a:rPr lang="fr-FR" noProof="0"/>
              <a:t>Modifiez les styles du texte</a:t>
            </a:r>
          </a:p>
        </p:txBody>
      </p:sp>
    </p:spTree>
    <p:extLst>
      <p:ext uri="{BB962C8B-B14F-4D97-AF65-F5344CB8AC3E}">
        <p14:creationId xmlns:p14="http://schemas.microsoft.com/office/powerpoint/2010/main" val="2133880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Conclusion, synthèse et bilan</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2572649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137A607-79D2-4D2C-9EF1-37E57374E684}"/>
              </a:ext>
            </a:extLst>
          </p:cNvPr>
          <p:cNvSpPr>
            <a:spLocks noGrp="1"/>
          </p:cNvSpPr>
          <p:nvPr>
            <p:ph type="dt" sz="half" idx="10"/>
          </p:nvPr>
        </p:nvSpPr>
        <p:spPr/>
        <p:txBody>
          <a:bodyPr/>
          <a:lstStyle>
            <a:lvl1pPr>
              <a:defRPr/>
            </a:lvl1pPr>
          </a:lstStyle>
          <a:p>
            <a:pPr>
              <a:defRPr/>
            </a:pPr>
            <a:endParaRPr lang="fr-FR" altLang="fr-FR"/>
          </a:p>
        </p:txBody>
      </p:sp>
      <p:sp>
        <p:nvSpPr>
          <p:cNvPr id="4" name="Espace réservé du pied de page 3">
            <a:extLst>
              <a:ext uri="{FF2B5EF4-FFF2-40B4-BE49-F238E27FC236}">
                <a16:creationId xmlns:a16="http://schemas.microsoft.com/office/drawing/2014/main" id="{F295EE57-097C-49AA-BEB6-E0842BFC67AD}"/>
              </a:ext>
            </a:extLst>
          </p:cNvPr>
          <p:cNvSpPr>
            <a:spLocks noGrp="1"/>
          </p:cNvSpPr>
          <p:nvPr>
            <p:ph type="ftr" sz="quarter" idx="11"/>
          </p:nvPr>
        </p:nvSpPr>
        <p:spPr/>
        <p:txBody>
          <a:bodyPr/>
          <a:lstStyle>
            <a:lvl1pPr>
              <a:defRPr/>
            </a:lvl1pPr>
          </a:lstStyle>
          <a:p>
            <a:pPr>
              <a:defRPr/>
            </a:pPr>
            <a:endParaRPr lang="fr-FR" altLang="fr-FR"/>
          </a:p>
        </p:txBody>
      </p:sp>
      <p:sp>
        <p:nvSpPr>
          <p:cNvPr id="5" name="Espace réservé du numéro de diapositive 4">
            <a:extLst>
              <a:ext uri="{FF2B5EF4-FFF2-40B4-BE49-F238E27FC236}">
                <a16:creationId xmlns:a16="http://schemas.microsoft.com/office/drawing/2014/main" id="{9A56243E-F9EF-4DAE-9A07-5CD0DE99649F}"/>
              </a:ext>
            </a:extLst>
          </p:cNvPr>
          <p:cNvSpPr>
            <a:spLocks noGrp="1"/>
          </p:cNvSpPr>
          <p:nvPr>
            <p:ph type="sldNum" sz="quarter" idx="12"/>
          </p:nvPr>
        </p:nvSpPr>
        <p:spPr/>
        <p:txBody>
          <a:bodyPr/>
          <a:lstStyle>
            <a:lvl1pPr>
              <a:defRPr smtClean="0"/>
            </a:lvl1pPr>
          </a:lstStyle>
          <a:p>
            <a:pPr>
              <a:defRPr/>
            </a:pPr>
            <a:fld id="{CF1D3484-723D-47D2-BC75-6DC07541FA4F}" type="slidenum">
              <a:rPr lang="fr-FR" altLang="fr-FR"/>
              <a:pPr>
                <a:defRPr/>
              </a:pPr>
              <a:t>‹N°›</a:t>
            </a:fld>
            <a:endParaRPr lang="fr-FR" altLang="fr-FR"/>
          </a:p>
        </p:txBody>
      </p:sp>
    </p:spTree>
    <p:extLst>
      <p:ext uri="{BB962C8B-B14F-4D97-AF65-F5344CB8AC3E}">
        <p14:creationId xmlns:p14="http://schemas.microsoft.com/office/powerpoint/2010/main" val="2714423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92"/>
            <a:ext cx="9144000" cy="6858000"/>
          </a:xfrm>
          <a:prstGeom prst="rect">
            <a:avLst/>
          </a:prstGeom>
        </p:spPr>
      </p:pic>
      <p:sp>
        <p:nvSpPr>
          <p:cNvPr id="13" name="Espace réservé du texte 12"/>
          <p:cNvSpPr>
            <a:spLocks noGrp="1"/>
          </p:cNvSpPr>
          <p:nvPr>
            <p:ph type="body" sz="quarter" idx="10" hasCustomPrompt="1"/>
          </p:nvPr>
        </p:nvSpPr>
        <p:spPr>
          <a:xfrm>
            <a:off x="2771800" y="3429000"/>
            <a:ext cx="5475288" cy="864096"/>
          </a:xfrm>
          <a:prstGeom prst="rect">
            <a:avLst/>
          </a:prstGeom>
        </p:spPr>
        <p:txBody>
          <a:bodyPr/>
          <a:lstStyle>
            <a:lvl1pPr marL="0" indent="0">
              <a:buNone/>
              <a:defRPr sz="3600" b="1" baseline="0">
                <a:latin typeface="Arial" panose="020B0604020202020204" pitchFamily="34" charset="0"/>
                <a:cs typeface="Arial" panose="020B0604020202020204" pitchFamily="34" charset="0"/>
              </a:defRPr>
            </a:lvl1pPr>
          </a:lstStyle>
          <a:p>
            <a:pPr lvl="0"/>
            <a:r>
              <a:rPr lang="fr-FR" dirty="0"/>
              <a:t>MODIFIEZ LE TITRE</a:t>
            </a:r>
          </a:p>
        </p:txBody>
      </p:sp>
      <p:sp>
        <p:nvSpPr>
          <p:cNvPr id="15" name="Espace réservé du texte 14"/>
          <p:cNvSpPr>
            <a:spLocks noGrp="1"/>
          </p:cNvSpPr>
          <p:nvPr>
            <p:ph type="body" sz="quarter" idx="11" hasCustomPrompt="1"/>
          </p:nvPr>
        </p:nvSpPr>
        <p:spPr>
          <a:xfrm>
            <a:off x="2771782" y="4100812"/>
            <a:ext cx="4392613" cy="768349"/>
          </a:xfrm>
          <a:prstGeom prst="rect">
            <a:avLst/>
          </a:prstGeom>
        </p:spPr>
        <p:txBody>
          <a:bodyPr/>
          <a:lstStyle>
            <a:lvl1pPr marL="0" indent="0">
              <a:buNone/>
              <a:defRPr sz="2800">
                <a:solidFill>
                  <a:schemeClr val="bg2"/>
                </a:solidFill>
                <a:latin typeface="Arial" panose="020B0604020202020204" pitchFamily="34" charset="0"/>
                <a:cs typeface="Arial" panose="020B0604020202020204" pitchFamily="34" charset="0"/>
              </a:defRPr>
            </a:lvl1pPr>
          </a:lstStyle>
          <a:p>
            <a:pPr lvl="0"/>
            <a:r>
              <a:rPr lang="fr-FR" dirty="0"/>
              <a:t>DE LA PRESENTATION</a:t>
            </a:r>
          </a:p>
        </p:txBody>
      </p:sp>
      <p:sp>
        <p:nvSpPr>
          <p:cNvPr id="4" name="Espace réservé du texte 3"/>
          <p:cNvSpPr>
            <a:spLocks noGrp="1"/>
          </p:cNvSpPr>
          <p:nvPr>
            <p:ph type="body" sz="quarter" idx="12" hasCustomPrompt="1"/>
          </p:nvPr>
        </p:nvSpPr>
        <p:spPr>
          <a:xfrm>
            <a:off x="2915818" y="4869160"/>
            <a:ext cx="648071" cy="287867"/>
          </a:xfrm>
          <a:prstGeom prst="rect">
            <a:avLst/>
          </a:prstGeom>
        </p:spPr>
        <p:txBody>
          <a:bodyPr/>
          <a:lstStyle>
            <a:lvl1pPr marL="0" indent="0">
              <a:buNone/>
              <a:defRPr sz="1300" b="1">
                <a:solidFill>
                  <a:schemeClr val="bg2"/>
                </a:solidFill>
              </a:defRPr>
            </a:lvl1pPr>
          </a:lstStyle>
          <a:p>
            <a:pPr lvl="0"/>
            <a:r>
              <a:rPr lang="fr-FR" dirty="0"/>
              <a:t>Mois</a:t>
            </a:r>
          </a:p>
        </p:txBody>
      </p:sp>
      <p:sp>
        <p:nvSpPr>
          <p:cNvPr id="8" name="Espace réservé du texte 3"/>
          <p:cNvSpPr>
            <a:spLocks noGrp="1"/>
          </p:cNvSpPr>
          <p:nvPr>
            <p:ph type="body" sz="quarter" idx="13" hasCustomPrompt="1"/>
          </p:nvPr>
        </p:nvSpPr>
        <p:spPr>
          <a:xfrm>
            <a:off x="3347864" y="4869160"/>
            <a:ext cx="720080" cy="287867"/>
          </a:xfrm>
          <a:prstGeom prst="rect">
            <a:avLst/>
          </a:prstGeom>
        </p:spPr>
        <p:txBody>
          <a:bodyPr/>
          <a:lstStyle>
            <a:lvl1pPr marL="0" indent="0">
              <a:buNone/>
              <a:defRPr sz="1300" b="1">
                <a:solidFill>
                  <a:schemeClr val="tx1"/>
                </a:solidFill>
              </a:defRPr>
            </a:lvl1pPr>
          </a:lstStyle>
          <a:p>
            <a:pPr lvl="0"/>
            <a:r>
              <a:rPr lang="fr-FR" dirty="0"/>
              <a:t>année</a:t>
            </a:r>
          </a:p>
        </p:txBody>
      </p:sp>
    </p:spTree>
    <p:extLst>
      <p:ext uri="{BB962C8B-B14F-4D97-AF65-F5344CB8AC3E}">
        <p14:creationId xmlns:p14="http://schemas.microsoft.com/office/powerpoint/2010/main" val="2897478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15" name="Espace réservé d’image 14">
            <a:extLst>
              <a:ext uri="{FF2B5EF4-FFF2-40B4-BE49-F238E27FC236}">
                <a16:creationId xmlns:a16="http://schemas.microsoft.com/office/drawing/2014/main" id="{E62FC6D8-DD87-4B93-8491-43C84EE63FE2}"/>
              </a:ext>
            </a:extLst>
          </p:cNvPr>
          <p:cNvSpPr>
            <a:spLocks noGrp="1"/>
          </p:cNvSpPr>
          <p:nvPr>
            <p:ph type="pic" sz="quarter" idx="13"/>
          </p:nvPr>
        </p:nvSpPr>
        <p:spPr>
          <a:xfrm>
            <a:off x="5588974" y="1665520"/>
            <a:ext cx="320022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9696CF8C-1EA0-4E47-AC60-CAC3B80A3C5D}"/>
              </a:ext>
            </a:extLst>
          </p:cNvPr>
          <p:cNvSpPr>
            <a:spLocks noGrp="1"/>
          </p:cNvSpPr>
          <p:nvPr>
            <p:ph type="title"/>
          </p:nvPr>
        </p:nvSpPr>
        <p:spPr>
          <a:xfrm>
            <a:off x="603504" y="1335024"/>
            <a:ext cx="4642866" cy="1179576"/>
          </a:xfrm>
        </p:spPr>
        <p:txBody>
          <a:bodyPr lIns="91440" tIns="45720" rIns="91440" bIns="45720" rtlCol="0" anchor="b"/>
          <a:lstStyle>
            <a:lvl1pPr>
              <a:defRPr sz="405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628CABF8-19D8-4F3C-994F-4D35EC7A2C3E}"/>
              </a:ext>
            </a:extLst>
          </p:cNvPr>
          <p:cNvSpPr>
            <a:spLocks noGrp="1"/>
          </p:cNvSpPr>
          <p:nvPr>
            <p:ph idx="1" hasCustomPrompt="1"/>
          </p:nvPr>
        </p:nvSpPr>
        <p:spPr>
          <a:xfrm>
            <a:off x="637794" y="2825496"/>
            <a:ext cx="4642866" cy="3346704"/>
          </a:xfrm>
        </p:spPr>
        <p:txBody>
          <a:bodyPr rtlCol="0"/>
          <a:lstStyle>
            <a:lvl1pPr marL="0" indent="0">
              <a:lnSpc>
                <a:spcPct val="110000"/>
              </a:lnSpc>
              <a:buNone/>
              <a:defRPr sz="1500"/>
            </a:lvl1pPr>
            <a:lvl2pPr marL="171450">
              <a:defRPr sz="1350"/>
            </a:lvl2pPr>
            <a:lvl3pPr marL="342900">
              <a:defRPr sz="1200"/>
            </a:lvl3pPr>
            <a:lvl4pPr marL="514350">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p:txBody>
      </p:sp>
      <p:sp>
        <p:nvSpPr>
          <p:cNvPr id="4" name="Espace réservé de la date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6140F15D-DD72-46D5-BF0F-F5064710700E}"/>
              </a:ext>
            </a:extLst>
          </p:cNvPr>
          <p:cNvSpPr>
            <a:spLocks noGrp="1"/>
          </p:cNvSpPr>
          <p:nvPr>
            <p:ph type="ftr" sz="quarter" idx="11"/>
          </p:nvPr>
        </p:nvSpPr>
        <p:spPr>
          <a:xfrm>
            <a:off x="5973318" y="621793"/>
            <a:ext cx="3086100" cy="365125"/>
          </a:xfrm>
        </p:spPr>
        <p:txBody>
          <a:bodyPr rtlCol="0"/>
          <a:lstStyle>
            <a:lvl1pPr>
              <a:defRPr baseline="0">
                <a:solidFill>
                  <a:schemeClr val="accent2"/>
                </a:solidFill>
              </a:defRPr>
            </a:lvl1p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r-FR" noProof="0" smtClean="0"/>
              <a:pPr rtl="0"/>
              <a:t>‹N°›</a:t>
            </a:fld>
            <a:endParaRPr lang="fr-FR" noProof="0"/>
          </a:p>
        </p:txBody>
      </p:sp>
      <p:cxnSp>
        <p:nvCxnSpPr>
          <p:cNvPr id="9" name="Connecteur droit 8">
            <a:extLst>
              <a:ext uri="{FF2B5EF4-FFF2-40B4-BE49-F238E27FC236}">
                <a16:creationId xmlns:a16="http://schemas.microsoft.com/office/drawing/2014/main" id="{FA8B3D0E-ED3F-46FA-AE79-5FEFDE9168E3}"/>
              </a:ext>
            </a:extLst>
          </p:cNvPr>
          <p:cNvCxnSpPr>
            <a:cxnSpLocks/>
          </p:cNvCxnSpPr>
          <p:nvPr userDrawn="1"/>
        </p:nvCxnSpPr>
        <p:spPr>
          <a:xfrm>
            <a:off x="1" y="806470"/>
            <a:ext cx="5927792"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sme 10">
            <a:extLst>
              <a:ext uri="{FF2B5EF4-FFF2-40B4-BE49-F238E27FC236}">
                <a16:creationId xmlns:a16="http://schemas.microsoft.com/office/drawing/2014/main" id="{AAD06B87-D9B2-4F94-B734-A8F039A2033F}"/>
              </a:ext>
            </a:extLst>
          </p:cNvPr>
          <p:cNvSpPr/>
          <p:nvPr userDrawn="1"/>
        </p:nvSpPr>
        <p:spPr>
          <a:xfrm>
            <a:off x="8461192" y="2070656"/>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
        <p:nvSpPr>
          <p:cNvPr id="19" name="Graphisme 11">
            <a:extLst>
              <a:ext uri="{FF2B5EF4-FFF2-40B4-BE49-F238E27FC236}">
                <a16:creationId xmlns:a16="http://schemas.microsoft.com/office/drawing/2014/main" id="{BB13A13C-36EA-4B13-9175-C5FE95B34D33}"/>
              </a:ext>
            </a:extLst>
          </p:cNvPr>
          <p:cNvSpPr/>
          <p:nvPr userDrawn="1"/>
        </p:nvSpPr>
        <p:spPr>
          <a:xfrm>
            <a:off x="8226961" y="178001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33618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80D23AB-867D-43E3-AD0D-E7E31B3B4C0E}"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376500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80D23AB-867D-43E3-AD0D-E7E31B3B4C0E}"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562235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80D23AB-867D-43E3-AD0D-E7E31B3B4C0E}" type="datetimeFigureOut">
              <a:rPr lang="fr-FR" smtClean="0"/>
              <a:t>05/05/2026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385119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80D23AB-867D-43E3-AD0D-E7E31B3B4C0E}" type="datetimeFigureOut">
              <a:rPr lang="fr-FR" smtClean="0"/>
              <a:t>05/05/2026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1501882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D23AB-867D-43E3-AD0D-E7E31B3B4C0E}" type="datetimeFigureOut">
              <a:rPr lang="fr-FR" smtClean="0"/>
              <a:t>05/05/2026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66353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80D23AB-867D-43E3-AD0D-E7E31B3B4C0E}"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3525086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80D23AB-867D-43E3-AD0D-E7E31B3B4C0E}"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88177A0-CE5D-4F58-8833-AFBA0E55438B}" type="slidenum">
              <a:rPr lang="fr-FR" smtClean="0"/>
              <a:t>‹N°›</a:t>
            </a:fld>
            <a:endParaRPr lang="fr-FR"/>
          </a:p>
        </p:txBody>
      </p:sp>
    </p:spTree>
    <p:extLst>
      <p:ext uri="{BB962C8B-B14F-4D97-AF65-F5344CB8AC3E}">
        <p14:creationId xmlns:p14="http://schemas.microsoft.com/office/powerpoint/2010/main" val="1778773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22">
              <a:schemeClr val="accent6">
                <a:lumMod val="20000"/>
                <a:lumOff val="8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D23AB-867D-43E3-AD0D-E7E31B3B4C0E}" type="datetimeFigureOut">
              <a:rPr lang="fr-FR" smtClean="0"/>
              <a:t>05/05/2026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177A0-CE5D-4F58-8833-AFBA0E55438B}" type="slidenum">
              <a:rPr lang="fr-FR" smtClean="0"/>
              <a:t>‹N°›</a:t>
            </a:fld>
            <a:endParaRPr lang="fr-FR"/>
          </a:p>
        </p:txBody>
      </p:sp>
    </p:spTree>
    <p:extLst>
      <p:ext uri="{BB962C8B-B14F-4D97-AF65-F5344CB8AC3E}">
        <p14:creationId xmlns:p14="http://schemas.microsoft.com/office/powerpoint/2010/main" val="40030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DBAC9B9-E989-4FB0-A455-12BB0DD1C7C0}" type="datetime1">
              <a:rPr lang="en-US" smtClean="0"/>
              <a:t>5/5/2026</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37584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hyperlink" Target="../Permaculture%20ou%20horto%20ecologie/films%20gestion%20ecologique/La%20gestion%20&#233;cologique,%20une%20perte%20de%20savoir-faire%20pour%20les%20jardiniers%20.mp4"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10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0.jpe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RgMf-LDtUb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fr.wikipedia.org/wiki/Plante_herbac%C3%A9e" TargetMode="External"/><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hyperlink" Target="https://fr.wikipedia.org/wiki/Herbe"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f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jf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2" Type="http://schemas.openxmlformats.org/officeDocument/2006/relationships/image" Target="../media/image79.jf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floriscope.io/"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hyperlink" Target="Quels%20arbres%20et%20arbustes%20pour%20demain%20dans%20le%20contexte%20des%20changements%20climatiques.pdf" TargetMode="External"/><Relationship Id="rId5" Type="http://schemas.openxmlformats.org/officeDocument/2006/relationships/hyperlink" Target="Guide_v&#233;g&#233;tal.pdf" TargetMode="External"/><Relationship Id="rId4" Type="http://schemas.openxmlformats.org/officeDocument/2006/relationships/hyperlink" Target="plantons%20local/pr&#233;sentationGuide_Plantons_local.pdf"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1.jf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ut être une image de 1 personne et texte qui dit ’Mon.Jardin:AstucesMaisonstiuri Mon Jardin Astuces Maisoner mHonии Les jardiniers sont les les seules personnes qui sortent volontairement pour se salir, transpirer, se faire piquer et attraper des coups de appellent ça 'relaxant'. soleil.. et’">
            <a:extLst>
              <a:ext uri="{FF2B5EF4-FFF2-40B4-BE49-F238E27FC236}">
                <a16:creationId xmlns:a16="http://schemas.microsoft.com/office/drawing/2014/main" id="{D854EF6C-7674-AB81-AF65-C11CD9861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047"/>
            <a:ext cx="6183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01D3C57-2626-439A-8F4B-70A8809E4C44}"/>
              </a:ext>
            </a:extLst>
          </p:cNvPr>
          <p:cNvSpPr txBox="1"/>
          <p:nvPr/>
        </p:nvSpPr>
        <p:spPr>
          <a:xfrm>
            <a:off x="6293796" y="1118681"/>
            <a:ext cx="2675106" cy="2585323"/>
          </a:xfrm>
          <a:prstGeom prst="rect">
            <a:avLst/>
          </a:prstGeom>
          <a:noFill/>
        </p:spPr>
        <p:txBody>
          <a:bodyPr wrap="square" rtlCol="0">
            <a:spAutoFit/>
          </a:bodyPr>
          <a:lstStyle/>
          <a:p>
            <a:r>
              <a:rPr lang="fr-FR" b="1" dirty="0"/>
              <a:t>UN METIER PHYSIQUE AVEC DES PROBLEMES DE DOS ET +</a:t>
            </a:r>
          </a:p>
          <a:p>
            <a:endParaRPr lang="fr-FR" b="1" dirty="0"/>
          </a:p>
          <a:p>
            <a:r>
              <a:rPr lang="fr-FR" b="1" dirty="0"/>
              <a:t>LE FROID</a:t>
            </a:r>
          </a:p>
          <a:p>
            <a:endParaRPr lang="fr-FR" b="1" dirty="0"/>
          </a:p>
          <a:p>
            <a:r>
              <a:rPr lang="fr-FR" b="1" dirty="0"/>
              <a:t>LA PLUIE</a:t>
            </a:r>
          </a:p>
          <a:p>
            <a:endParaRPr lang="fr-FR" b="1" dirty="0"/>
          </a:p>
          <a:p>
            <a:r>
              <a:rPr lang="fr-FR" b="1" dirty="0"/>
              <a:t>LE VENT</a:t>
            </a:r>
          </a:p>
        </p:txBody>
      </p:sp>
    </p:spTree>
    <p:extLst>
      <p:ext uri="{BB962C8B-B14F-4D97-AF65-F5344CB8AC3E}">
        <p14:creationId xmlns:p14="http://schemas.microsoft.com/office/powerpoint/2010/main" val="3177294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rif d’un jardinier">
            <a:extLst>
              <a:ext uri="{FF2B5EF4-FFF2-40B4-BE49-F238E27FC236}">
                <a16:creationId xmlns:a16="http://schemas.microsoft.com/office/drawing/2014/main" id="{2CC92F6C-ACDA-E3A6-19C1-F75684C40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que 4" descr="Fermer avec un remplissage uni">
            <a:extLst>
              <a:ext uri="{FF2B5EF4-FFF2-40B4-BE49-F238E27FC236}">
                <a16:creationId xmlns:a16="http://schemas.microsoft.com/office/drawing/2014/main" id="{D8C8BA68-2635-5A42-1100-DA97C2BDBB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1064" y="4667655"/>
            <a:ext cx="914400" cy="914400"/>
          </a:xfrm>
          <a:prstGeom prst="rect">
            <a:avLst/>
          </a:prstGeom>
        </p:spPr>
      </p:pic>
      <p:pic>
        <p:nvPicPr>
          <p:cNvPr id="6" name="Graphique 5" descr="Fermer avec un remplissage uni">
            <a:extLst>
              <a:ext uri="{FF2B5EF4-FFF2-40B4-BE49-F238E27FC236}">
                <a16:creationId xmlns:a16="http://schemas.microsoft.com/office/drawing/2014/main" id="{8A5F4C25-AEE2-C1F4-55B5-5D12C964D7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353" y="750651"/>
            <a:ext cx="914400" cy="914400"/>
          </a:xfrm>
          <a:prstGeom prst="rect">
            <a:avLst/>
          </a:prstGeom>
        </p:spPr>
      </p:pic>
      <p:pic>
        <p:nvPicPr>
          <p:cNvPr id="7" name="Graphique 6" descr="Fermer avec un remplissage uni">
            <a:extLst>
              <a:ext uri="{FF2B5EF4-FFF2-40B4-BE49-F238E27FC236}">
                <a16:creationId xmlns:a16="http://schemas.microsoft.com/office/drawing/2014/main" id="{D678B0CC-7F95-A23F-13C8-098CADC63D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8553" y="4667655"/>
            <a:ext cx="914400" cy="914400"/>
          </a:xfrm>
          <a:prstGeom prst="rect">
            <a:avLst/>
          </a:prstGeom>
        </p:spPr>
      </p:pic>
    </p:spTree>
    <p:extLst>
      <p:ext uri="{BB962C8B-B14F-4D97-AF65-F5344CB8AC3E}">
        <p14:creationId xmlns:p14="http://schemas.microsoft.com/office/powerpoint/2010/main" val="6405096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rte, plante, texte, arbre&#10;&#10;Le contenu généré par l’IA peut être incorrect.">
            <a:extLst>
              <a:ext uri="{FF2B5EF4-FFF2-40B4-BE49-F238E27FC236}">
                <a16:creationId xmlns:a16="http://schemas.microsoft.com/office/drawing/2014/main" id="{B256C20E-EC09-EF27-9F12-0DB5D8773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0"/>
            <a:ext cx="5120640" cy="6858000"/>
          </a:xfrm>
          <a:prstGeom prst="rect">
            <a:avLst/>
          </a:prstGeom>
        </p:spPr>
      </p:pic>
    </p:spTree>
    <p:extLst>
      <p:ext uri="{BB962C8B-B14F-4D97-AF65-F5344CB8AC3E}">
        <p14:creationId xmlns:p14="http://schemas.microsoft.com/office/powerpoint/2010/main" val="19175054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27F71-0A3C-D8DD-4AE3-B9DE28C69E28}"/>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3E3218B0-C437-B1FB-AC1C-138999D9270C}"/>
              </a:ext>
            </a:extLst>
          </p:cNvPr>
          <p:cNvSpPr>
            <a:spLocks noGrp="1"/>
          </p:cNvSpPr>
          <p:nvPr>
            <p:ph type="title"/>
          </p:nvPr>
        </p:nvSpPr>
        <p:spPr>
          <a:xfrm>
            <a:off x="220089" y="0"/>
            <a:ext cx="7886700" cy="1325563"/>
          </a:xfrm>
        </p:spPr>
        <p:txBody>
          <a:bodyPr/>
          <a:lstStyle/>
          <a:p>
            <a:r>
              <a:rPr lang="fr-FR" dirty="0">
                <a:latin typeface="Algerian" panose="04020705040A02060702" pitchFamily="82" charset="0"/>
              </a:rPr>
              <a:t>LA BIODIVERSITE</a:t>
            </a:r>
          </a:p>
        </p:txBody>
      </p:sp>
      <p:sp>
        <p:nvSpPr>
          <p:cNvPr id="5" name="ZoneTexte 4">
            <a:extLst>
              <a:ext uri="{FF2B5EF4-FFF2-40B4-BE49-F238E27FC236}">
                <a16:creationId xmlns:a16="http://schemas.microsoft.com/office/drawing/2014/main" id="{3CFFE2A7-E9F4-63DE-A0A7-59AD2FEA0FA2}"/>
              </a:ext>
            </a:extLst>
          </p:cNvPr>
          <p:cNvSpPr txBox="1"/>
          <p:nvPr/>
        </p:nvSpPr>
        <p:spPr>
          <a:xfrm>
            <a:off x="220089" y="1124544"/>
            <a:ext cx="8703822" cy="5555367"/>
          </a:xfrm>
          <a:prstGeom prst="rect">
            <a:avLst/>
          </a:prstGeom>
          <a:noFill/>
        </p:spPr>
        <p:txBody>
          <a:bodyPr wrap="square">
            <a:spAutoFit/>
          </a:bodyPr>
          <a:lstStyle/>
          <a:p>
            <a:pPr algn="l">
              <a:spcBef>
                <a:spcPts val="1800"/>
              </a:spcBef>
              <a:spcAft>
                <a:spcPts val="1200"/>
              </a:spcAft>
              <a:buNone/>
            </a:pPr>
            <a:r>
              <a:rPr lang="fr-FR" sz="2000" b="1" i="0" dirty="0">
                <a:effectLst/>
                <a:latin typeface="Calibri" panose="020F0502020204030204" pitchFamily="34" charset="0"/>
                <a:cs typeface="Calibri" panose="020F0502020204030204" pitchFamily="34" charset="0"/>
              </a:rPr>
              <a:t>. Conservation des Espèces Menacées</a:t>
            </a:r>
          </a:p>
          <a:p>
            <a:pPr algn="l">
              <a:buFont typeface="Arial" panose="020B0604020202020204" pitchFamily="34" charset="0"/>
              <a:buChar char="•"/>
            </a:pPr>
            <a:r>
              <a:rPr lang="fr-FR" sz="2000" b="1" i="0" dirty="0">
                <a:effectLst/>
                <a:latin typeface="Calibri" panose="020F0502020204030204" pitchFamily="34" charset="0"/>
                <a:cs typeface="Calibri" panose="020F0502020204030204" pitchFamily="34" charset="0"/>
              </a:rPr>
              <a:t>Action :</a:t>
            </a:r>
            <a:r>
              <a:rPr lang="fr-FR" sz="2000" b="0" i="0" dirty="0">
                <a:effectLst/>
                <a:latin typeface="Calibri" panose="020F0502020204030204" pitchFamily="34" charset="0"/>
                <a:cs typeface="Calibri" panose="020F0502020204030204" pitchFamily="34" charset="0"/>
              </a:rPr>
              <a:t> Participer à des programmes de conservation et de réintroduction d'espèces menacées.</a:t>
            </a:r>
          </a:p>
          <a:p>
            <a:pPr algn="l">
              <a:buFont typeface="Arial" panose="020B0604020202020204" pitchFamily="34" charset="0"/>
              <a:buChar char="•"/>
            </a:pPr>
            <a:r>
              <a:rPr lang="fr-FR" sz="2000" b="1" i="0" dirty="0">
                <a:effectLst/>
                <a:latin typeface="Calibri" panose="020F0502020204030204" pitchFamily="34" charset="0"/>
                <a:cs typeface="Calibri" panose="020F0502020204030204" pitchFamily="34" charset="0"/>
              </a:rPr>
              <a:t>Exemple :</a:t>
            </a:r>
            <a:r>
              <a:rPr lang="fr-FR" sz="2000" b="0" i="0" dirty="0">
                <a:effectLst/>
                <a:latin typeface="Calibri" panose="020F0502020204030204" pitchFamily="34" charset="0"/>
                <a:cs typeface="Calibri" panose="020F0502020204030204" pitchFamily="34" charset="0"/>
              </a:rPr>
              <a:t> Planter des espèces végétales rares ou en voie de disparition dans les jardins publics.</a:t>
            </a:r>
          </a:p>
          <a:p>
            <a:pPr algn="l">
              <a:buFont typeface="Arial" panose="020B0604020202020204" pitchFamily="34" charset="0"/>
              <a:buChar char="•"/>
            </a:pPr>
            <a:r>
              <a:rPr lang="fr-FR" sz="2000" b="1" i="0" dirty="0">
                <a:effectLst/>
                <a:latin typeface="Calibri" panose="020F0502020204030204" pitchFamily="34" charset="0"/>
                <a:cs typeface="Calibri" panose="020F0502020204030204" pitchFamily="34" charset="0"/>
              </a:rPr>
              <a:t>Justification :</a:t>
            </a:r>
            <a:r>
              <a:rPr lang="fr-FR" sz="2000" b="0" i="0" dirty="0">
                <a:effectLst/>
                <a:latin typeface="Calibri" panose="020F0502020204030204" pitchFamily="34" charset="0"/>
                <a:cs typeface="Calibri" panose="020F0502020204030204" pitchFamily="34" charset="0"/>
              </a:rPr>
              <a:t> La conservation des espèces menacées contribue à la préservation de la biodiversité globale et locale.</a:t>
            </a:r>
          </a:p>
          <a:p>
            <a:pPr algn="l">
              <a:spcBef>
                <a:spcPts val="1800"/>
              </a:spcBef>
              <a:spcAft>
                <a:spcPts val="1200"/>
              </a:spcAft>
              <a:buNone/>
            </a:pPr>
            <a:r>
              <a:rPr lang="fr-FR" sz="2000" b="1" i="0" dirty="0">
                <a:effectLst/>
                <a:latin typeface="Calibri" panose="020F0502020204030204" pitchFamily="34" charset="0"/>
                <a:cs typeface="Calibri" panose="020F0502020204030204" pitchFamily="34" charset="0"/>
              </a:rPr>
              <a:t>. Aménagement de Corridors Écologiques</a:t>
            </a:r>
          </a:p>
          <a:p>
            <a:pPr algn="l">
              <a:buFont typeface="Arial" panose="020B0604020202020204" pitchFamily="34" charset="0"/>
              <a:buChar char="•"/>
            </a:pPr>
            <a:r>
              <a:rPr lang="fr-FR" sz="2000" b="1" i="0" dirty="0">
                <a:effectLst/>
                <a:latin typeface="Calibri" panose="020F0502020204030204" pitchFamily="34" charset="0"/>
                <a:cs typeface="Calibri" panose="020F0502020204030204" pitchFamily="34" charset="0"/>
              </a:rPr>
              <a:t>Action :</a:t>
            </a:r>
            <a:r>
              <a:rPr lang="fr-FR" sz="2000" b="0" i="0" dirty="0">
                <a:effectLst/>
                <a:latin typeface="Calibri" panose="020F0502020204030204" pitchFamily="34" charset="0"/>
                <a:cs typeface="Calibri" panose="020F0502020204030204" pitchFamily="34" charset="0"/>
              </a:rPr>
              <a:t> Créer des liens entre les espaces verts pour faciliter la circulation de la faune.</a:t>
            </a:r>
          </a:p>
          <a:p>
            <a:pPr algn="l">
              <a:buFont typeface="Arial" panose="020B0604020202020204" pitchFamily="34" charset="0"/>
              <a:buChar char="•"/>
            </a:pPr>
            <a:r>
              <a:rPr lang="fr-FR" sz="2000" b="1" i="0" dirty="0">
                <a:effectLst/>
                <a:latin typeface="Calibri" panose="020F0502020204030204" pitchFamily="34" charset="0"/>
                <a:cs typeface="Calibri" panose="020F0502020204030204" pitchFamily="34" charset="0"/>
              </a:rPr>
              <a:t>Exemple :</a:t>
            </a:r>
            <a:r>
              <a:rPr lang="fr-FR" sz="2000" b="0" i="0" dirty="0">
                <a:effectLst/>
                <a:latin typeface="Calibri" panose="020F0502020204030204" pitchFamily="34" charset="0"/>
                <a:cs typeface="Calibri" panose="020F0502020204030204" pitchFamily="34" charset="0"/>
              </a:rPr>
              <a:t> Planter des haies et des bandes fleuries entre les jardins et les parcs.</a:t>
            </a:r>
          </a:p>
          <a:p>
            <a:pPr algn="l">
              <a:buFont typeface="Arial" panose="020B0604020202020204" pitchFamily="34" charset="0"/>
              <a:buChar char="•"/>
            </a:pPr>
            <a:r>
              <a:rPr lang="fr-FR" sz="2000" b="1" i="0" dirty="0">
                <a:effectLst/>
                <a:latin typeface="Calibri" panose="020F0502020204030204" pitchFamily="34" charset="0"/>
                <a:cs typeface="Calibri" panose="020F0502020204030204" pitchFamily="34" charset="0"/>
              </a:rPr>
              <a:t>Justification :</a:t>
            </a:r>
            <a:r>
              <a:rPr lang="fr-FR" sz="2000" b="0" i="0" dirty="0">
                <a:effectLst/>
                <a:latin typeface="Calibri" panose="020F0502020204030204" pitchFamily="34" charset="0"/>
                <a:cs typeface="Calibri" panose="020F0502020204030204" pitchFamily="34" charset="0"/>
              </a:rPr>
              <a:t> Les corridors écologiques permettent aux espèces de se déplacer et de coloniser de nouveaux habitats, augmentant ainsi la biodiversité.</a:t>
            </a:r>
          </a:p>
          <a:p>
            <a:pPr algn="l"/>
            <a:r>
              <a:rPr lang="fr-FR" sz="2000" b="0" i="0" dirty="0">
                <a:effectLst/>
                <a:latin typeface="Calibri" panose="020F0502020204030204" pitchFamily="34" charset="0"/>
                <a:cs typeface="Calibri" panose="020F0502020204030204" pitchFamily="34" charset="0"/>
              </a:rPr>
              <a:t>En mettant en œuvre ces actions, les espaces verts urbains peuvent devenir des refuges pour la biodiversité, contribuant ainsi à la préservation de la nature en milieu urbain.</a:t>
            </a:r>
          </a:p>
        </p:txBody>
      </p:sp>
    </p:spTree>
    <p:extLst>
      <p:ext uri="{BB962C8B-B14F-4D97-AF65-F5344CB8AC3E}">
        <p14:creationId xmlns:p14="http://schemas.microsoft.com/office/powerpoint/2010/main" val="27306422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2070716" y="187038"/>
            <a:ext cx="6600451" cy="699654"/>
          </a:xfrm>
        </p:spPr>
        <p:txBody>
          <a:bodyPr>
            <a:normAutofit fontScale="90000"/>
          </a:bodyPr>
          <a:lstStyle/>
          <a:p>
            <a:pPr algn="ctr"/>
            <a:r>
              <a:rPr lang="fr-FR" dirty="0">
                <a:latin typeface="Algerian" panose="04020705040A02060702" pitchFamily="82" charset="0"/>
              </a:rPr>
              <a:t>LE JARDIN DE NOE</a:t>
            </a:r>
          </a:p>
        </p:txBody>
      </p:sp>
      <p:sp>
        <p:nvSpPr>
          <p:cNvPr id="3" name="ZoneTexte 2">
            <a:extLst>
              <a:ext uri="{FF2B5EF4-FFF2-40B4-BE49-F238E27FC236}">
                <a16:creationId xmlns:a16="http://schemas.microsoft.com/office/drawing/2014/main" id="{95E0D9D3-CF0E-5CE4-C0B0-995A75F34A5F}"/>
              </a:ext>
            </a:extLst>
          </p:cNvPr>
          <p:cNvSpPr txBox="1"/>
          <p:nvPr/>
        </p:nvSpPr>
        <p:spPr>
          <a:xfrm>
            <a:off x="171450" y="1086717"/>
            <a:ext cx="8801100" cy="2523768"/>
          </a:xfrm>
          <a:prstGeom prst="rect">
            <a:avLst/>
          </a:prstGeom>
          <a:noFill/>
        </p:spPr>
        <p:txBody>
          <a:bodyPr wrap="square" rtlCol="0">
            <a:spAutoFit/>
          </a:bodyPr>
          <a:lstStyle/>
          <a:p>
            <a:r>
              <a:rPr lang="fr-FR" sz="2800" dirty="0">
                <a:latin typeface="Arial Narrow" panose="020B0606020202030204" pitchFamily="34" charset="0"/>
              </a:rPr>
              <a:t>Engagements:</a:t>
            </a:r>
          </a:p>
          <a:p>
            <a:pPr marL="514350" indent="-514350">
              <a:buFont typeface="Arial" panose="020B0604020202020204" pitchFamily="34" charset="0"/>
              <a:buChar char="•"/>
            </a:pPr>
            <a:r>
              <a:rPr lang="fr-FR" sz="2800" dirty="0">
                <a:latin typeface="Arial Narrow" panose="020B0606020202030204" pitchFamily="34" charset="0"/>
              </a:rPr>
              <a:t>Laissez des espaces au naturel</a:t>
            </a:r>
          </a:p>
          <a:p>
            <a:pPr marL="514350" indent="-514350">
              <a:buFont typeface="Arial" panose="020B0604020202020204" pitchFamily="34" charset="0"/>
              <a:buChar char="•"/>
            </a:pPr>
            <a:r>
              <a:rPr lang="fr-FR" sz="2800" dirty="0">
                <a:latin typeface="Arial Narrow" panose="020B0606020202030204" pitchFamily="34" charset="0"/>
              </a:rPr>
              <a:t>Favoriser et mettre en place une prairie fleurie</a:t>
            </a:r>
          </a:p>
          <a:p>
            <a:pPr marL="514350" indent="-514350">
              <a:buFont typeface="Arial" panose="020B0604020202020204" pitchFamily="34" charset="0"/>
              <a:buChar char="•"/>
            </a:pPr>
            <a:r>
              <a:rPr lang="fr-FR" sz="2800" dirty="0">
                <a:latin typeface="Arial Narrow" panose="020B0606020202030204" pitchFamily="34" charset="0"/>
              </a:rPr>
              <a:t>Aménager des habitats pour la faune locale</a:t>
            </a:r>
          </a:p>
          <a:p>
            <a:pPr marL="514350" indent="-514350">
              <a:buFont typeface="Arial" panose="020B0604020202020204" pitchFamily="34" charset="0"/>
              <a:buChar char="•"/>
            </a:pPr>
            <a:r>
              <a:rPr lang="fr-FR" sz="2800" dirty="0">
                <a:latin typeface="Arial Narrow" panose="020B0606020202030204" pitchFamily="34" charset="0"/>
              </a:rPr>
              <a:t>Economiser l’eau</a:t>
            </a:r>
          </a:p>
          <a:p>
            <a:endParaRPr lang="fr-FR" dirty="0"/>
          </a:p>
        </p:txBody>
      </p:sp>
      <p:pic>
        <p:nvPicPr>
          <p:cNvPr id="1026" name="Picture 2" descr="Mon Jardin en Moselle: Au tour des tomates...">
            <a:extLst>
              <a:ext uri="{FF2B5EF4-FFF2-40B4-BE49-F238E27FC236}">
                <a16:creationId xmlns:a16="http://schemas.microsoft.com/office/drawing/2014/main" id="{514F210F-C1FC-D6E6-DE2C-5566C4FD0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43075" cy="919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tivités | * petites ruches | Les Jardins de Noé | Les Jardins de Noé">
            <a:extLst>
              <a:ext uri="{FF2B5EF4-FFF2-40B4-BE49-F238E27FC236}">
                <a16:creationId xmlns:a16="http://schemas.microsoft.com/office/drawing/2014/main" id="{D8EDA80A-CF07-38FB-4567-C15E9BC35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917" y="3147119"/>
            <a:ext cx="4106633" cy="307997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2E0C6E0-0D7D-14F2-4221-F64BF2F5E533}"/>
              </a:ext>
            </a:extLst>
          </p:cNvPr>
          <p:cNvSpPr txBox="1"/>
          <p:nvPr/>
        </p:nvSpPr>
        <p:spPr>
          <a:xfrm>
            <a:off x="171450" y="3318570"/>
            <a:ext cx="5057775" cy="3539430"/>
          </a:xfrm>
          <a:prstGeom prst="rect">
            <a:avLst/>
          </a:prstGeom>
          <a:noFill/>
        </p:spPr>
        <p:txBody>
          <a:bodyPr wrap="square">
            <a:spAutoFit/>
          </a:bodyPr>
          <a:lstStyle/>
          <a:p>
            <a:pPr marL="514350" indent="-514350">
              <a:buFont typeface="Arial" panose="020B0604020202020204" pitchFamily="34" charset="0"/>
              <a:buChar char="•"/>
            </a:pPr>
            <a:r>
              <a:rPr lang="fr-FR" sz="2800" dirty="0">
                <a:latin typeface="Arial Narrow" panose="020B0606020202030204" pitchFamily="34" charset="0"/>
              </a:rPr>
              <a:t>Recycler les déchets verts</a:t>
            </a:r>
          </a:p>
          <a:p>
            <a:pPr marL="514350" indent="-514350">
              <a:buFont typeface="Arial" panose="020B0604020202020204" pitchFamily="34" charset="0"/>
              <a:buChar char="•"/>
            </a:pPr>
            <a:r>
              <a:rPr lang="fr-FR" sz="2800" dirty="0">
                <a:latin typeface="Arial Narrow" panose="020B0606020202030204" pitchFamily="34" charset="0"/>
              </a:rPr>
              <a:t>Limiter les éclairage nocturne</a:t>
            </a:r>
          </a:p>
          <a:p>
            <a:pPr marL="514350" indent="-514350">
              <a:buFont typeface="Arial" panose="020B0604020202020204" pitchFamily="34" charset="0"/>
              <a:buChar char="•"/>
            </a:pPr>
            <a:r>
              <a:rPr lang="fr-FR" sz="2800" dirty="0">
                <a:latin typeface="Arial Narrow" panose="020B0606020202030204" pitchFamily="34" charset="0"/>
              </a:rPr>
              <a:t>Favoriser les plantes locales</a:t>
            </a:r>
          </a:p>
          <a:p>
            <a:pPr marL="514350" indent="-514350">
              <a:buFont typeface="Arial" panose="020B0604020202020204" pitchFamily="34" charset="0"/>
              <a:buChar char="•"/>
            </a:pPr>
            <a:r>
              <a:rPr lang="fr-FR" sz="2800" dirty="0">
                <a:latin typeface="Arial Narrow" panose="020B0606020202030204" pitchFamily="34" charset="0"/>
              </a:rPr>
              <a:t>Améliorer le sol naturellement</a:t>
            </a:r>
          </a:p>
          <a:p>
            <a:pPr marL="514350" indent="-514350">
              <a:buFont typeface="Arial" panose="020B0604020202020204" pitchFamily="34" charset="0"/>
              <a:buChar char="•"/>
            </a:pPr>
            <a:r>
              <a:rPr lang="fr-FR" sz="2800" dirty="0">
                <a:latin typeface="Arial Narrow" panose="020B0606020202030204" pitchFamily="34" charset="0"/>
              </a:rPr>
              <a:t>Protéger les plantes naturellement</a:t>
            </a:r>
          </a:p>
          <a:p>
            <a:pPr marL="514350" indent="-514350">
              <a:buFont typeface="Arial" panose="020B0604020202020204" pitchFamily="34" charset="0"/>
              <a:buChar char="•"/>
            </a:pPr>
            <a:r>
              <a:rPr lang="fr-FR" sz="2800" dirty="0">
                <a:latin typeface="Arial Narrow" panose="020B0606020202030204" pitchFamily="34" charset="0"/>
              </a:rPr>
              <a:t>Mettre en valeur ces actions et sensibiliser le public</a:t>
            </a:r>
          </a:p>
        </p:txBody>
      </p:sp>
    </p:spTree>
    <p:extLst>
      <p:ext uri="{BB962C8B-B14F-4D97-AF65-F5344CB8AC3E}">
        <p14:creationId xmlns:p14="http://schemas.microsoft.com/office/powerpoint/2010/main" val="40964970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342054" y="187038"/>
            <a:ext cx="6600451" cy="699654"/>
          </a:xfrm>
        </p:spPr>
        <p:txBody>
          <a:bodyPr>
            <a:normAutofit fontScale="90000"/>
          </a:bodyPr>
          <a:lstStyle/>
          <a:p>
            <a:pPr algn="ctr"/>
            <a:r>
              <a:rPr lang="fr-FR" dirty="0">
                <a:latin typeface="Algerian" panose="04020705040A02060702" pitchFamily="82" charset="0"/>
              </a:rPr>
              <a:t>L’HORTO ECOLOGIE</a:t>
            </a:r>
          </a:p>
        </p:txBody>
      </p:sp>
      <p:pic>
        <p:nvPicPr>
          <p:cNvPr id="4" name="Image 3">
            <a:extLst>
              <a:ext uri="{FF2B5EF4-FFF2-40B4-BE49-F238E27FC236}">
                <a16:creationId xmlns:a16="http://schemas.microsoft.com/office/drawing/2014/main" id="{1038CA7D-0C17-B020-7851-2910C1E433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68"/>
            <a:ext cx="9144000" cy="6851263"/>
          </a:xfrm>
          <a:prstGeom prst="rect">
            <a:avLst/>
          </a:prstGeom>
        </p:spPr>
      </p:pic>
    </p:spTree>
    <p:extLst>
      <p:ext uri="{BB962C8B-B14F-4D97-AF65-F5344CB8AC3E}">
        <p14:creationId xmlns:p14="http://schemas.microsoft.com/office/powerpoint/2010/main" val="9749786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342054" y="187038"/>
            <a:ext cx="6600451" cy="699654"/>
          </a:xfrm>
        </p:spPr>
        <p:txBody>
          <a:bodyPr>
            <a:normAutofit fontScale="90000"/>
          </a:bodyPr>
          <a:lstStyle/>
          <a:p>
            <a:pPr algn="ctr"/>
            <a:r>
              <a:rPr lang="fr-FR" dirty="0">
                <a:latin typeface="Algerian" panose="04020705040A02060702" pitchFamily="82" charset="0"/>
              </a:rPr>
              <a:t>L’HORTO ECOLOGIE</a:t>
            </a:r>
          </a:p>
        </p:txBody>
      </p:sp>
      <p:pic>
        <p:nvPicPr>
          <p:cNvPr id="4" name="Image 3">
            <a:extLst>
              <a:ext uri="{FF2B5EF4-FFF2-40B4-BE49-F238E27FC236}">
                <a16:creationId xmlns:a16="http://schemas.microsoft.com/office/drawing/2014/main" id="{951249D2-619F-E8D1-558C-727D41E62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 y="0"/>
            <a:ext cx="9135951" cy="6858000"/>
          </a:xfrm>
          <a:prstGeom prst="rect">
            <a:avLst/>
          </a:prstGeom>
        </p:spPr>
      </p:pic>
    </p:spTree>
    <p:extLst>
      <p:ext uri="{BB962C8B-B14F-4D97-AF65-F5344CB8AC3E}">
        <p14:creationId xmlns:p14="http://schemas.microsoft.com/office/powerpoint/2010/main" val="14694648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342054" y="187038"/>
            <a:ext cx="6600451" cy="699654"/>
          </a:xfrm>
        </p:spPr>
        <p:txBody>
          <a:bodyPr>
            <a:normAutofit fontScale="90000"/>
          </a:bodyPr>
          <a:lstStyle/>
          <a:p>
            <a:pPr algn="ctr"/>
            <a:r>
              <a:rPr lang="fr-FR" dirty="0">
                <a:latin typeface="Algerian" panose="04020705040A02060702" pitchFamily="82" charset="0"/>
              </a:rPr>
              <a:t>L’HORTO ECOLOGIE</a:t>
            </a:r>
          </a:p>
        </p:txBody>
      </p:sp>
      <p:pic>
        <p:nvPicPr>
          <p:cNvPr id="4" name="Image 3">
            <a:extLst>
              <a:ext uri="{FF2B5EF4-FFF2-40B4-BE49-F238E27FC236}">
                <a16:creationId xmlns:a16="http://schemas.microsoft.com/office/drawing/2014/main" id="{3BC7DFB6-0524-C1E2-0A5A-674CBBF56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7044"/>
            <a:ext cx="9144000" cy="6393657"/>
          </a:xfrm>
          <a:prstGeom prst="rect">
            <a:avLst/>
          </a:prstGeom>
        </p:spPr>
      </p:pic>
    </p:spTree>
    <p:extLst>
      <p:ext uri="{BB962C8B-B14F-4D97-AF65-F5344CB8AC3E}">
        <p14:creationId xmlns:p14="http://schemas.microsoft.com/office/powerpoint/2010/main" val="34832694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F9C7E-F2A7-3D61-B49E-34B0F28F5671}"/>
              </a:ext>
            </a:extLst>
          </p:cNvPr>
          <p:cNvSpPr>
            <a:spLocks noGrp="1"/>
          </p:cNvSpPr>
          <p:nvPr>
            <p:ph type="title"/>
          </p:nvPr>
        </p:nvSpPr>
        <p:spPr/>
        <p:txBody>
          <a:bodyPr/>
          <a:lstStyle/>
          <a:p>
            <a:r>
              <a:rPr lang="fr-FR" dirty="0">
                <a:latin typeface="Algerian" panose="04020705040A02060702" pitchFamily="82" charset="0"/>
              </a:rPr>
              <a:t>BONNES PRATIQUES</a:t>
            </a:r>
          </a:p>
        </p:txBody>
      </p:sp>
      <p:sp>
        <p:nvSpPr>
          <p:cNvPr id="3" name="Espace réservé du contenu 2">
            <a:extLst>
              <a:ext uri="{FF2B5EF4-FFF2-40B4-BE49-F238E27FC236}">
                <a16:creationId xmlns:a16="http://schemas.microsoft.com/office/drawing/2014/main" id="{CC5ADA13-FC6F-E01C-01B1-DA215200CB4A}"/>
              </a:ext>
            </a:extLst>
          </p:cNvPr>
          <p:cNvSpPr>
            <a:spLocks noGrp="1"/>
          </p:cNvSpPr>
          <p:nvPr>
            <p:ph idx="1"/>
          </p:nvPr>
        </p:nvSpPr>
        <p:spPr>
          <a:xfrm>
            <a:off x="628650" y="1417064"/>
            <a:ext cx="7886700" cy="4351338"/>
          </a:xfrm>
        </p:spPr>
        <p:txBody>
          <a:bodyPr>
            <a:normAutofit lnSpcReduction="10000"/>
          </a:bodyPr>
          <a:lstStyle/>
          <a:p>
            <a:r>
              <a:rPr lang="fr-FR" dirty="0"/>
              <a:t>Protection et préservation de la biodiversité</a:t>
            </a:r>
          </a:p>
          <a:p>
            <a:r>
              <a:rPr lang="fr-FR" dirty="0"/>
              <a:t>Suite à la loi LABBE, plus de pesticides et de produits phytosanitaire.</a:t>
            </a:r>
          </a:p>
          <a:p>
            <a:r>
              <a:rPr lang="fr-FR" dirty="0"/>
              <a:t>Suppression des engrais chimiques, des toiles polyéthylènes et des plastiques.</a:t>
            </a:r>
          </a:p>
          <a:p>
            <a:r>
              <a:rPr lang="fr-FR" dirty="0"/>
              <a:t>Encourager la lutte biologique et le retour des auxiliaires (insectes, animaux, oiseaux…)</a:t>
            </a:r>
          </a:p>
          <a:p>
            <a:r>
              <a:rPr lang="fr-FR" dirty="0"/>
              <a:t>Economiser les énergies utilisées et avoir des solutions alternatives (électrique, chauffage…)</a:t>
            </a:r>
          </a:p>
          <a:p>
            <a:r>
              <a:rPr lang="fr-FR" dirty="0"/>
              <a:t>Bien-être au travail</a:t>
            </a:r>
          </a:p>
        </p:txBody>
      </p:sp>
      <p:sp>
        <p:nvSpPr>
          <p:cNvPr id="4" name="ZoneTexte 3">
            <a:extLst>
              <a:ext uri="{FF2B5EF4-FFF2-40B4-BE49-F238E27FC236}">
                <a16:creationId xmlns:a16="http://schemas.microsoft.com/office/drawing/2014/main" id="{5E4168D6-9B74-B558-F1DB-822E287E7516}"/>
              </a:ext>
            </a:extLst>
          </p:cNvPr>
          <p:cNvSpPr txBox="1"/>
          <p:nvPr/>
        </p:nvSpPr>
        <p:spPr>
          <a:xfrm>
            <a:off x="1945532" y="5479846"/>
            <a:ext cx="4348264" cy="1200329"/>
          </a:xfrm>
          <a:prstGeom prst="rect">
            <a:avLst/>
          </a:prstGeom>
          <a:noFill/>
        </p:spPr>
        <p:txBody>
          <a:bodyPr wrap="square" rtlCol="0">
            <a:spAutoFit/>
          </a:bodyPr>
          <a:lstStyle/>
          <a:p>
            <a:r>
              <a:rPr lang="fr-FR" dirty="0">
                <a:hlinkClick r:id="rId2" action="ppaction://hlinkfile"/>
              </a:rPr>
              <a:t>..\Permaculture ou </a:t>
            </a:r>
            <a:r>
              <a:rPr lang="fr-FR" dirty="0" err="1">
                <a:hlinkClick r:id="rId2" action="ppaction://hlinkfile"/>
              </a:rPr>
              <a:t>horto</a:t>
            </a:r>
            <a:r>
              <a:rPr lang="fr-FR" dirty="0">
                <a:hlinkClick r:id="rId2" action="ppaction://hlinkfile"/>
              </a:rPr>
              <a:t> </a:t>
            </a:r>
            <a:r>
              <a:rPr lang="fr-FR" dirty="0" err="1">
                <a:hlinkClick r:id="rId2" action="ppaction://hlinkfile"/>
              </a:rPr>
              <a:t>ecologie</a:t>
            </a:r>
            <a:r>
              <a:rPr lang="fr-FR" dirty="0">
                <a:hlinkClick r:id="rId2" action="ppaction://hlinkfile"/>
              </a:rPr>
              <a:t>\films gestion </a:t>
            </a:r>
            <a:r>
              <a:rPr lang="fr-FR" dirty="0" err="1">
                <a:hlinkClick r:id="rId2" action="ppaction://hlinkfile"/>
              </a:rPr>
              <a:t>ecologique</a:t>
            </a:r>
            <a:r>
              <a:rPr lang="fr-FR" dirty="0">
                <a:hlinkClick r:id="rId2" action="ppaction://hlinkfile"/>
              </a:rPr>
              <a:t>\La gestion écologique, une perte de savoir-faire pour les jardiniers .mp4</a:t>
            </a:r>
            <a:endParaRPr lang="fr-FR" dirty="0"/>
          </a:p>
        </p:txBody>
      </p:sp>
    </p:spTree>
    <p:extLst>
      <p:ext uri="{BB962C8B-B14F-4D97-AF65-F5344CB8AC3E}">
        <p14:creationId xmlns:p14="http://schemas.microsoft.com/office/powerpoint/2010/main" val="29039973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48E4F-B488-1C30-4791-39284BEFC8D2}"/>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8A830606-9478-D903-96A9-7D6F840280D6}"/>
              </a:ext>
            </a:extLst>
          </p:cNvPr>
          <p:cNvSpPr>
            <a:spLocks noGrp="1"/>
          </p:cNvSpPr>
          <p:nvPr>
            <p:ph type="title"/>
          </p:nvPr>
        </p:nvSpPr>
        <p:spPr>
          <a:xfrm>
            <a:off x="220089" y="0"/>
            <a:ext cx="7886700" cy="856357"/>
          </a:xfrm>
        </p:spPr>
        <p:txBody>
          <a:bodyPr/>
          <a:lstStyle/>
          <a:p>
            <a:r>
              <a:rPr lang="fr-FR" dirty="0">
                <a:latin typeface="Algerian" panose="04020705040A02060702" pitchFamily="82" charset="0"/>
              </a:rPr>
              <a:t>L’évolution des serres</a:t>
            </a:r>
          </a:p>
        </p:txBody>
      </p:sp>
      <p:sp>
        <p:nvSpPr>
          <p:cNvPr id="3" name="ZoneTexte 2">
            <a:extLst>
              <a:ext uri="{FF2B5EF4-FFF2-40B4-BE49-F238E27FC236}">
                <a16:creationId xmlns:a16="http://schemas.microsoft.com/office/drawing/2014/main" id="{A866E40C-70F3-53B8-5DFF-6941A0436D6D}"/>
              </a:ext>
            </a:extLst>
          </p:cNvPr>
          <p:cNvSpPr txBox="1"/>
          <p:nvPr/>
        </p:nvSpPr>
        <p:spPr>
          <a:xfrm>
            <a:off x="364787" y="1128732"/>
            <a:ext cx="8414425" cy="5262979"/>
          </a:xfrm>
          <a:prstGeom prst="rect">
            <a:avLst/>
          </a:prstGeom>
          <a:noFill/>
        </p:spPr>
        <p:txBody>
          <a:bodyPr wrap="square">
            <a:spAutoFit/>
          </a:bodyPr>
          <a:lstStyle/>
          <a:p>
            <a:r>
              <a:rPr lang="fr-FR" sz="2400" b="0" i="0" dirty="0">
                <a:effectLst/>
                <a:latin typeface="Calibri" panose="020F0502020204030204" pitchFamily="34" charset="0"/>
                <a:cs typeface="Calibri" panose="020F0502020204030204" pitchFamily="34" charset="0"/>
              </a:rPr>
              <a:t>Les centres horticoles des collectivités connaissent une évolution notable avec une diminution du fleurissement traditionnel. Cette tendance est influencée par plusieurs facteurs, notamment les préoccupations environnementales, les contraintes budgétaires, et les changements dans les pratiques horticoles.</a:t>
            </a:r>
          </a:p>
          <a:p>
            <a:r>
              <a:rPr lang="fr-FR" sz="2400" b="0" i="0" dirty="0">
                <a:effectLst/>
                <a:latin typeface="Inter"/>
              </a:rPr>
              <a:t>Les serres mettent en pratiquent des solutions plus durables et économiques, en réduisant le fleurissement traditionnel et en se concentrant sur une production alternative de plantes vivaces, d’arbustes et de plants d’arbres. la production alimentaire locale et biologique pour les cantines scolaires , et la création d'espaces pédagogiques vers l’environnement et la biodiversité. Ces changements répondent aux enjeux environnementaux et budgétaires actuels, tout en contribuant à la préservation de la biodiversité et à l'amélioration de la qualité de vie des citoyens.</a:t>
            </a:r>
            <a:endParaRPr lang="fr-F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10119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IET MINOR 4S ELIET ELIETMINOR4S : Delourmel Jardinage : matériel d ...">
            <a:extLst>
              <a:ext uri="{FF2B5EF4-FFF2-40B4-BE49-F238E27FC236}">
                <a16:creationId xmlns:a16="http://schemas.microsoft.com/office/drawing/2014/main" id="{C9F5E0DE-C04D-33F5-DA1B-A5E99CD23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94" y="3429000"/>
            <a:ext cx="260985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78B881DC-732A-F79C-F792-CA7A8677384B}"/>
              </a:ext>
            </a:extLst>
          </p:cNvPr>
          <p:cNvSpPr>
            <a:spLocks noGrp="1"/>
          </p:cNvSpPr>
          <p:nvPr>
            <p:ph type="title"/>
          </p:nvPr>
        </p:nvSpPr>
        <p:spPr>
          <a:xfrm>
            <a:off x="0" y="1"/>
            <a:ext cx="7577847" cy="1089498"/>
          </a:xfrm>
        </p:spPr>
        <p:txBody>
          <a:bodyPr/>
          <a:lstStyle/>
          <a:p>
            <a:r>
              <a:rPr lang="fr-FR" dirty="0">
                <a:latin typeface="Algerian" panose="04020705040A02060702" pitchFamily="82" charset="0"/>
              </a:rPr>
              <a:t>LES OUTILS A UTILISER</a:t>
            </a:r>
          </a:p>
        </p:txBody>
      </p:sp>
      <p:pic>
        <p:nvPicPr>
          <p:cNvPr id="4100" name="Picture 4" descr="Les 5 Meilleures Grelinettes – (Printemps 2023) Les Avis">
            <a:extLst>
              <a:ext uri="{FF2B5EF4-FFF2-40B4-BE49-F238E27FC236}">
                <a16:creationId xmlns:a16="http://schemas.microsoft.com/office/drawing/2014/main" id="{3A74D63B-3ACA-D086-F0A9-B413F88B8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829" y="4781225"/>
            <a:ext cx="3259171" cy="20767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mment choisir son paillage ? - Jardiland">
            <a:extLst>
              <a:ext uri="{FF2B5EF4-FFF2-40B4-BE49-F238E27FC236}">
                <a16:creationId xmlns:a16="http://schemas.microsoft.com/office/drawing/2014/main" id="{5FA513A3-8A4F-DBE1-4DD7-CD454F366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668" y="3103123"/>
            <a:ext cx="2332332" cy="136298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mpostage : définition et explications – AquaPortail">
            <a:extLst>
              <a:ext uri="{FF2B5EF4-FFF2-40B4-BE49-F238E27FC236}">
                <a16:creationId xmlns:a16="http://schemas.microsoft.com/office/drawing/2014/main" id="{B882B270-E9DE-B26B-C8F5-458BED8B30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865" y="0"/>
            <a:ext cx="2174135" cy="16306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rvice des eaux. Compteurs d’eau : le relevé modernisé">
            <a:extLst>
              <a:ext uri="{FF2B5EF4-FFF2-40B4-BE49-F238E27FC236}">
                <a16:creationId xmlns:a16="http://schemas.microsoft.com/office/drawing/2014/main" id="{082BB2F6-57FD-33C3-9F21-27CBF72D4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034" y="847219"/>
            <a:ext cx="2784238" cy="196049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ésultat d’images pour sonde tensiometrique">
            <a:extLst>
              <a:ext uri="{FF2B5EF4-FFF2-40B4-BE49-F238E27FC236}">
                <a16:creationId xmlns:a16="http://schemas.microsoft.com/office/drawing/2014/main" id="{814BB8CB-DBD4-9C89-DCF1-459C5010C3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462" y="870205"/>
            <a:ext cx="200025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729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018" y="158650"/>
            <a:ext cx="7886700" cy="733980"/>
          </a:xfrm>
        </p:spPr>
        <p:txBody>
          <a:bodyPr/>
          <a:lstStyle/>
          <a:p>
            <a:r>
              <a:rPr dirty="0">
                <a:latin typeface="Algerian" panose="04020705040A02060702" pitchFamily="82" charset="0"/>
              </a:rPr>
              <a:t>Principes </a:t>
            </a:r>
            <a:r>
              <a:rPr dirty="0" err="1">
                <a:latin typeface="Algerian" panose="04020705040A02060702" pitchFamily="82" charset="0"/>
              </a:rPr>
              <a:t>fondamentaux</a:t>
            </a:r>
            <a:endParaRPr dirty="0">
              <a:latin typeface="Algerian" panose="04020705040A02060702" pitchFamily="82" charset="0"/>
            </a:endParaRPr>
          </a:p>
        </p:txBody>
      </p:sp>
      <p:sp>
        <p:nvSpPr>
          <p:cNvPr id="3" name="Content Placeholder 2"/>
          <p:cNvSpPr>
            <a:spLocks noGrp="1"/>
          </p:cNvSpPr>
          <p:nvPr>
            <p:ph idx="1"/>
          </p:nvPr>
        </p:nvSpPr>
        <p:spPr>
          <a:xfrm>
            <a:off x="555215" y="972569"/>
            <a:ext cx="8033569" cy="2471072"/>
          </a:xfrm>
        </p:spPr>
        <p:txBody>
          <a:bodyPr>
            <a:normAutofit lnSpcReduction="10000"/>
          </a:bodyPr>
          <a:lstStyle/>
          <a:p>
            <a:r>
              <a:rPr lang="fr-FR" dirty="0"/>
              <a:t>Accompagner la nature au lieu de la dominer</a:t>
            </a:r>
          </a:p>
          <a:p>
            <a:r>
              <a:rPr dirty="0" err="1"/>
              <a:t>Préserver</a:t>
            </a:r>
            <a:r>
              <a:rPr dirty="0"/>
              <a:t> </a:t>
            </a:r>
            <a:r>
              <a:rPr dirty="0" err="1"/>
              <a:t>l’existant</a:t>
            </a:r>
            <a:r>
              <a:rPr dirty="0"/>
              <a:t> </a:t>
            </a:r>
            <a:r>
              <a:rPr dirty="0" err="1"/>
              <a:t>avant</a:t>
            </a:r>
            <a:r>
              <a:rPr dirty="0"/>
              <a:t> </a:t>
            </a:r>
            <a:r>
              <a:rPr dirty="0" err="1"/>
              <a:t>toute</a:t>
            </a:r>
            <a:r>
              <a:rPr dirty="0"/>
              <a:t> intervention</a:t>
            </a:r>
          </a:p>
          <a:p>
            <a:r>
              <a:rPr dirty="0" err="1"/>
              <a:t>Anticiper</a:t>
            </a:r>
            <a:r>
              <a:rPr dirty="0"/>
              <a:t> </a:t>
            </a:r>
            <a:r>
              <a:rPr dirty="0" err="1"/>
              <a:t>l’entretien</a:t>
            </a:r>
            <a:r>
              <a:rPr dirty="0"/>
              <a:t> </a:t>
            </a:r>
            <a:r>
              <a:rPr dirty="0" err="1"/>
              <a:t>dès</a:t>
            </a:r>
            <a:r>
              <a:rPr dirty="0"/>
              <a:t> la conception</a:t>
            </a:r>
          </a:p>
          <a:p>
            <a:r>
              <a:rPr dirty="0" err="1"/>
              <a:t>Viser</a:t>
            </a:r>
            <a:r>
              <a:rPr dirty="0"/>
              <a:t> la </a:t>
            </a:r>
            <a:r>
              <a:rPr dirty="0" err="1"/>
              <a:t>sobriété</a:t>
            </a:r>
            <a:r>
              <a:rPr dirty="0"/>
              <a:t> dans les choix </a:t>
            </a:r>
            <a:r>
              <a:rPr dirty="0" err="1"/>
              <a:t>d’aménagement</a:t>
            </a:r>
            <a:endParaRPr dirty="0"/>
          </a:p>
          <a:p>
            <a:r>
              <a:rPr dirty="0" err="1"/>
              <a:t>Communiquer</a:t>
            </a:r>
            <a:r>
              <a:rPr dirty="0"/>
              <a:t> et co-</a:t>
            </a:r>
            <a:r>
              <a:rPr dirty="0" err="1"/>
              <a:t>construire</a:t>
            </a:r>
            <a:r>
              <a:rPr dirty="0"/>
              <a:t> avec les </a:t>
            </a:r>
            <a:r>
              <a:rPr dirty="0" err="1"/>
              <a:t>habitant·es</a:t>
            </a:r>
            <a:endParaRPr dirty="0"/>
          </a:p>
        </p:txBody>
      </p:sp>
      <p:pic>
        <p:nvPicPr>
          <p:cNvPr id="1026" name="Picture 2" descr="La Nature en Ville : Comment accélérer la dynamique ? - Chic-Planète ...">
            <a:extLst>
              <a:ext uri="{FF2B5EF4-FFF2-40B4-BE49-F238E27FC236}">
                <a16:creationId xmlns:a16="http://schemas.microsoft.com/office/drawing/2014/main" id="{94A78109-48B7-4759-9F02-2C851FA05A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167" y="3293730"/>
            <a:ext cx="4695290" cy="3564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ardinier 24 : un spécialiste en jardinage">
            <a:extLst>
              <a:ext uri="{FF2B5EF4-FFF2-40B4-BE49-F238E27FC236}">
                <a16:creationId xmlns:a16="http://schemas.microsoft.com/office/drawing/2014/main" id="{8CF20590-78C8-4C4C-9658-CFE8FE6E9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093"/>
            <a:ext cx="9144000" cy="6119813"/>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que 1" descr="Fermer avec un remplissage uni">
            <a:extLst>
              <a:ext uri="{FF2B5EF4-FFF2-40B4-BE49-F238E27FC236}">
                <a16:creationId xmlns:a16="http://schemas.microsoft.com/office/drawing/2014/main" id="{CF15CE7F-CAFA-F5FC-8875-87649170E8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0290" y="2417323"/>
            <a:ext cx="914400" cy="914400"/>
          </a:xfrm>
          <a:prstGeom prst="rect">
            <a:avLst/>
          </a:prstGeom>
        </p:spPr>
      </p:pic>
    </p:spTree>
    <p:extLst>
      <p:ext uri="{BB962C8B-B14F-4D97-AF65-F5344CB8AC3E}">
        <p14:creationId xmlns:p14="http://schemas.microsoft.com/office/powerpoint/2010/main" val="20436159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984"/>
            <a:ext cx="9557569" cy="1325563"/>
          </a:xfrm>
        </p:spPr>
        <p:txBody>
          <a:bodyPr/>
          <a:lstStyle/>
          <a:p>
            <a:r>
              <a:rPr dirty="0" err="1">
                <a:latin typeface="Algerian" panose="04020705040A02060702" pitchFamily="82" charset="0"/>
              </a:rPr>
              <a:t>Renforcer</a:t>
            </a:r>
            <a:r>
              <a:rPr dirty="0">
                <a:latin typeface="Algerian" panose="04020705040A02060702" pitchFamily="82" charset="0"/>
              </a:rPr>
              <a:t> le </a:t>
            </a:r>
            <a:r>
              <a:rPr dirty="0" err="1">
                <a:latin typeface="Algerian" panose="04020705040A02060702" pitchFamily="82" charset="0"/>
              </a:rPr>
              <a:t>végétal</a:t>
            </a:r>
            <a:r>
              <a:rPr dirty="0">
                <a:latin typeface="Algerian" panose="04020705040A02060702" pitchFamily="82" charset="0"/>
              </a:rPr>
              <a:t> </a:t>
            </a:r>
            <a:r>
              <a:rPr dirty="0" err="1">
                <a:latin typeface="Algerian" panose="04020705040A02060702" pitchFamily="82" charset="0"/>
              </a:rPr>
              <a:t>en</a:t>
            </a:r>
            <a:r>
              <a:rPr dirty="0">
                <a:latin typeface="Algerian" panose="04020705040A02060702" pitchFamily="82" charset="0"/>
              </a:rPr>
              <a:t> </a:t>
            </a:r>
            <a:r>
              <a:rPr dirty="0" err="1">
                <a:latin typeface="Algerian" panose="04020705040A02060702" pitchFamily="82" charset="0"/>
              </a:rPr>
              <a:t>ville</a:t>
            </a:r>
            <a:endParaRPr dirty="0">
              <a:latin typeface="Algerian" panose="04020705040A02060702" pitchFamily="82" charset="0"/>
            </a:endParaRPr>
          </a:p>
        </p:txBody>
      </p:sp>
      <p:sp>
        <p:nvSpPr>
          <p:cNvPr id="3" name="Content Placeholder 2"/>
          <p:cNvSpPr>
            <a:spLocks noGrp="1"/>
          </p:cNvSpPr>
          <p:nvPr>
            <p:ph idx="1"/>
          </p:nvPr>
        </p:nvSpPr>
        <p:spPr>
          <a:xfrm>
            <a:off x="323850" y="1078374"/>
            <a:ext cx="8063066" cy="2235098"/>
          </a:xfrm>
        </p:spPr>
        <p:txBody>
          <a:bodyPr/>
          <a:lstStyle/>
          <a:p>
            <a:r>
              <a:rPr dirty="0"/>
              <a:t>Augmenter les surfaces </a:t>
            </a:r>
            <a:r>
              <a:rPr dirty="0" err="1"/>
              <a:t>végétalisées</a:t>
            </a:r>
            <a:endParaRPr dirty="0"/>
          </a:p>
          <a:p>
            <a:r>
              <a:rPr dirty="0" err="1"/>
              <a:t>Développer</a:t>
            </a:r>
            <a:r>
              <a:rPr dirty="0"/>
              <a:t> </a:t>
            </a:r>
            <a:r>
              <a:rPr dirty="0" err="1"/>
              <a:t>une</a:t>
            </a:r>
            <a:r>
              <a:rPr dirty="0"/>
              <a:t> </a:t>
            </a:r>
            <a:r>
              <a:rPr dirty="0" err="1"/>
              <a:t>canopée</a:t>
            </a:r>
            <a:r>
              <a:rPr dirty="0"/>
              <a:t> dense et continue</a:t>
            </a:r>
          </a:p>
          <a:p>
            <a:r>
              <a:rPr dirty="0" err="1"/>
              <a:t>Favoriser</a:t>
            </a:r>
            <a:r>
              <a:rPr dirty="0"/>
              <a:t> </a:t>
            </a:r>
            <a:r>
              <a:rPr dirty="0" err="1"/>
              <a:t>l’infiltration</a:t>
            </a:r>
            <a:r>
              <a:rPr dirty="0"/>
              <a:t> des eaux de </a:t>
            </a:r>
            <a:r>
              <a:rPr dirty="0" err="1"/>
              <a:t>pluie</a:t>
            </a:r>
            <a:endParaRPr dirty="0"/>
          </a:p>
          <a:p>
            <a:r>
              <a:rPr dirty="0" err="1"/>
              <a:t>Concevoir</a:t>
            </a:r>
            <a:r>
              <a:rPr dirty="0"/>
              <a:t> des </a:t>
            </a:r>
            <a:r>
              <a:rPr dirty="0" err="1"/>
              <a:t>trames</a:t>
            </a:r>
            <a:r>
              <a:rPr dirty="0"/>
              <a:t> </a:t>
            </a:r>
            <a:r>
              <a:rPr dirty="0" err="1"/>
              <a:t>végétales</a:t>
            </a:r>
            <a:r>
              <a:rPr dirty="0"/>
              <a:t> </a:t>
            </a:r>
            <a:r>
              <a:rPr dirty="0" err="1"/>
              <a:t>fonctionnelles</a:t>
            </a:r>
            <a:endParaRPr dirty="0"/>
          </a:p>
        </p:txBody>
      </p:sp>
      <p:pic>
        <p:nvPicPr>
          <p:cNvPr id="2050" name="Picture 2" descr="Espaces verts et logements sociaux : le projet 'bioclimatique' de Paris ...">
            <a:extLst>
              <a:ext uri="{FF2B5EF4-FFF2-40B4-BE49-F238E27FC236}">
                <a16:creationId xmlns:a16="http://schemas.microsoft.com/office/drawing/2014/main" id="{5782B14E-492A-BE0C-BD3F-C4CA5BCCD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514" y="3234364"/>
            <a:ext cx="6357257" cy="36236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56" y="148816"/>
            <a:ext cx="8879144" cy="1325563"/>
          </a:xfrm>
        </p:spPr>
        <p:txBody>
          <a:bodyPr/>
          <a:lstStyle/>
          <a:p>
            <a:r>
              <a:rPr dirty="0" err="1">
                <a:latin typeface="Algerian" panose="04020705040A02060702" pitchFamily="82" charset="0"/>
              </a:rPr>
              <a:t>Biodiversité</a:t>
            </a:r>
            <a:r>
              <a:rPr dirty="0">
                <a:latin typeface="Algerian" panose="04020705040A02060702" pitchFamily="82" charset="0"/>
              </a:rPr>
              <a:t> et adaptation</a:t>
            </a:r>
          </a:p>
        </p:txBody>
      </p:sp>
      <p:sp>
        <p:nvSpPr>
          <p:cNvPr id="3" name="Content Placeholder 2"/>
          <p:cNvSpPr>
            <a:spLocks noGrp="1"/>
          </p:cNvSpPr>
          <p:nvPr>
            <p:ph idx="1"/>
          </p:nvPr>
        </p:nvSpPr>
        <p:spPr>
          <a:xfrm>
            <a:off x="264856" y="1373341"/>
            <a:ext cx="7050344" cy="2284259"/>
          </a:xfrm>
        </p:spPr>
        <p:txBody>
          <a:bodyPr/>
          <a:lstStyle/>
          <a:p>
            <a:r>
              <a:rPr dirty="0" err="1"/>
              <a:t>Protéger</a:t>
            </a:r>
            <a:r>
              <a:rPr dirty="0"/>
              <a:t> et </a:t>
            </a:r>
            <a:r>
              <a:rPr dirty="0" err="1"/>
              <a:t>enrichir</a:t>
            </a:r>
            <a:r>
              <a:rPr dirty="0"/>
              <a:t> la </a:t>
            </a:r>
            <a:r>
              <a:rPr dirty="0" err="1"/>
              <a:t>biodiversité</a:t>
            </a:r>
            <a:endParaRPr dirty="0"/>
          </a:p>
          <a:p>
            <a:r>
              <a:rPr dirty="0" err="1"/>
              <a:t>Sélectionner</a:t>
            </a:r>
            <a:r>
              <a:rPr dirty="0"/>
              <a:t> des </a:t>
            </a:r>
            <a:r>
              <a:rPr dirty="0" err="1"/>
              <a:t>végétaux</a:t>
            </a:r>
            <a:r>
              <a:rPr dirty="0"/>
              <a:t> </a:t>
            </a:r>
            <a:r>
              <a:rPr dirty="0" err="1"/>
              <a:t>adaptés</a:t>
            </a:r>
            <a:r>
              <a:rPr dirty="0"/>
              <a:t> au </a:t>
            </a:r>
            <a:r>
              <a:rPr dirty="0" err="1"/>
              <a:t>climat</a:t>
            </a:r>
            <a:endParaRPr dirty="0"/>
          </a:p>
          <a:p>
            <a:r>
              <a:rPr dirty="0" err="1"/>
              <a:t>Privilégier</a:t>
            </a:r>
            <a:r>
              <a:rPr dirty="0"/>
              <a:t> les essences locales</a:t>
            </a:r>
          </a:p>
          <a:p>
            <a:r>
              <a:rPr dirty="0" err="1"/>
              <a:t>Intégrer</a:t>
            </a:r>
            <a:r>
              <a:rPr dirty="0"/>
              <a:t> des plantes </a:t>
            </a:r>
            <a:r>
              <a:rPr dirty="0" err="1"/>
              <a:t>nourricières</a:t>
            </a:r>
            <a:endParaRPr dirty="0"/>
          </a:p>
        </p:txBody>
      </p:sp>
      <p:pic>
        <p:nvPicPr>
          <p:cNvPr id="3074" name="Picture 2" descr="Végétaux en ville : cultiver la biodiversité urbaine">
            <a:extLst>
              <a:ext uri="{FF2B5EF4-FFF2-40B4-BE49-F238E27FC236}">
                <a16:creationId xmlns:a16="http://schemas.microsoft.com/office/drawing/2014/main" id="{E3F144D9-29D9-1384-2F28-39D363A4E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194" y="3537857"/>
            <a:ext cx="5811006" cy="33201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27" y="-116655"/>
            <a:ext cx="7886700" cy="1325563"/>
          </a:xfrm>
        </p:spPr>
        <p:txBody>
          <a:bodyPr/>
          <a:lstStyle/>
          <a:p>
            <a:r>
              <a:rPr dirty="0">
                <a:latin typeface="Algerian" panose="04020705040A02060702" pitchFamily="82" charset="0"/>
              </a:rPr>
              <a:t>Usages et bien-</a:t>
            </a:r>
            <a:r>
              <a:rPr dirty="0" err="1">
                <a:latin typeface="Algerian" panose="04020705040A02060702" pitchFamily="82" charset="0"/>
              </a:rPr>
              <a:t>être</a:t>
            </a:r>
            <a:endParaRPr dirty="0">
              <a:latin typeface="Algerian" panose="04020705040A02060702" pitchFamily="82" charset="0"/>
            </a:endParaRPr>
          </a:p>
        </p:txBody>
      </p:sp>
      <p:sp>
        <p:nvSpPr>
          <p:cNvPr id="3" name="Content Placeholder 2"/>
          <p:cNvSpPr>
            <a:spLocks noGrp="1"/>
          </p:cNvSpPr>
          <p:nvPr>
            <p:ph idx="1"/>
          </p:nvPr>
        </p:nvSpPr>
        <p:spPr>
          <a:xfrm>
            <a:off x="304186" y="1208908"/>
            <a:ext cx="8318704" cy="2480904"/>
          </a:xfrm>
        </p:spPr>
        <p:txBody>
          <a:bodyPr/>
          <a:lstStyle/>
          <a:p>
            <a:r>
              <a:rPr dirty="0" err="1"/>
              <a:t>Concevoir</a:t>
            </a:r>
            <a:r>
              <a:rPr dirty="0"/>
              <a:t> des </a:t>
            </a:r>
            <a:r>
              <a:rPr dirty="0" err="1"/>
              <a:t>espaces</a:t>
            </a:r>
            <a:r>
              <a:rPr dirty="0"/>
              <a:t> </a:t>
            </a:r>
            <a:r>
              <a:rPr dirty="0" err="1"/>
              <a:t>accessibles</a:t>
            </a:r>
            <a:r>
              <a:rPr dirty="0"/>
              <a:t> à </a:t>
            </a:r>
            <a:r>
              <a:rPr dirty="0" err="1"/>
              <a:t>tous</a:t>
            </a:r>
            <a:r>
              <a:rPr lang="fr-FR" dirty="0"/>
              <a:t> (inclusif)</a:t>
            </a:r>
          </a:p>
          <a:p>
            <a:r>
              <a:rPr lang="fr-FR" dirty="0"/>
              <a:t>Créer des lieux favorables au bien-être</a:t>
            </a:r>
            <a:endParaRPr dirty="0"/>
          </a:p>
          <a:p>
            <a:r>
              <a:rPr dirty="0" err="1"/>
              <a:t>Favoriser</a:t>
            </a:r>
            <a:r>
              <a:rPr dirty="0"/>
              <a:t> les usages multiples</a:t>
            </a:r>
          </a:p>
          <a:p>
            <a:r>
              <a:rPr dirty="0" err="1"/>
              <a:t>Veiller</a:t>
            </a:r>
            <a:r>
              <a:rPr dirty="0"/>
              <a:t> à la santé des </a:t>
            </a:r>
            <a:r>
              <a:rPr dirty="0" err="1"/>
              <a:t>usagers</a:t>
            </a:r>
            <a:r>
              <a:rPr lang="fr-FR" dirty="0"/>
              <a:t> et à la sienne</a:t>
            </a:r>
            <a:endParaRPr dirty="0"/>
          </a:p>
        </p:txBody>
      </p:sp>
      <p:pic>
        <p:nvPicPr>
          <p:cNvPr id="4098" name="Picture 2" descr="Parc Montreau : un modèle d'intégration des espaces verts en ville">
            <a:extLst>
              <a:ext uri="{FF2B5EF4-FFF2-40B4-BE49-F238E27FC236}">
                <a16:creationId xmlns:a16="http://schemas.microsoft.com/office/drawing/2014/main" id="{520EA561-FD6E-6DE8-1815-DD64D2648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671" y="3356366"/>
            <a:ext cx="6128657" cy="35016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u numéro de diapositive 1">
            <a:extLst>
              <a:ext uri="{FF2B5EF4-FFF2-40B4-BE49-F238E27FC236}">
                <a16:creationId xmlns:a16="http://schemas.microsoft.com/office/drawing/2014/main" id="{E00716B0-3D04-B497-6FED-3E0BEC2CECE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85D0C71-5CED-46B3-B01C-6AA18CA4F41E}" type="slidenum">
              <a:rPr lang="fr-FR" altLang="fr-FR" sz="1200" smtClean="0">
                <a:solidFill>
                  <a:srgbClr val="898989"/>
                </a:solidFill>
              </a:rPr>
              <a:pPr>
                <a:spcBef>
                  <a:spcPct val="0"/>
                </a:spcBef>
                <a:buFontTx/>
                <a:buNone/>
              </a:pPr>
              <a:t>113</a:t>
            </a:fld>
            <a:endParaRPr lang="fr-FR" altLang="fr-FR" sz="1200">
              <a:solidFill>
                <a:srgbClr val="898989"/>
              </a:solidFill>
            </a:endParaRPr>
          </a:p>
        </p:txBody>
      </p:sp>
      <p:pic>
        <p:nvPicPr>
          <p:cNvPr id="132099" name="Picture 4" descr="IMG_0976">
            <a:extLst>
              <a:ext uri="{FF2B5EF4-FFF2-40B4-BE49-F238E27FC236}">
                <a16:creationId xmlns:a16="http://schemas.microsoft.com/office/drawing/2014/main" id="{54371268-C901-6C49-0B6C-8C9B1531B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21" y="3694340"/>
            <a:ext cx="2269936" cy="302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ZoneTexte 4">
            <a:extLst>
              <a:ext uri="{FF2B5EF4-FFF2-40B4-BE49-F238E27FC236}">
                <a16:creationId xmlns:a16="http://schemas.microsoft.com/office/drawing/2014/main" id="{4EF4A079-105A-2B27-36DE-AEA608B1EE31}"/>
              </a:ext>
            </a:extLst>
          </p:cNvPr>
          <p:cNvSpPr txBox="1">
            <a:spLocks noChangeArrowheads="1"/>
          </p:cNvSpPr>
          <p:nvPr/>
        </p:nvSpPr>
        <p:spPr bwMode="auto">
          <a:xfrm>
            <a:off x="72231" y="504825"/>
            <a:ext cx="899953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700" b="1" dirty="0">
                <a:latin typeface="Arial" panose="020B0604020202020204" pitchFamily="34" charset="0"/>
              </a:rPr>
              <a:t>Prendre en compte les autres composantes de l’espace public ainsi que les besoins de la population…</a:t>
            </a:r>
          </a:p>
        </p:txBody>
      </p:sp>
      <p:pic>
        <p:nvPicPr>
          <p:cNvPr id="132101" name="Picture 2" descr="C:\Users\roland-marie\Documents\Iomega HDD\HORTIS\photos pour pau\P1010531.JPG">
            <a:extLst>
              <a:ext uri="{FF2B5EF4-FFF2-40B4-BE49-F238E27FC236}">
                <a16:creationId xmlns:a16="http://schemas.microsoft.com/office/drawing/2014/main" id="{CBA8CF2C-453F-DAA3-A6C8-AEF3F2A72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765" y="2984048"/>
            <a:ext cx="3522663"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7" descr="IMG_0100">
            <a:extLst>
              <a:ext uri="{FF2B5EF4-FFF2-40B4-BE49-F238E27FC236}">
                <a16:creationId xmlns:a16="http://schemas.microsoft.com/office/drawing/2014/main" id="{51AF5D2F-10A4-6F8F-3CCB-CFDEB6F0E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437" y="1514476"/>
            <a:ext cx="2624138"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treprise en jardinier 21 vous offre le meilleur service de jardinage ...">
            <a:extLst>
              <a:ext uri="{FF2B5EF4-FFF2-40B4-BE49-F238E27FC236}">
                <a16:creationId xmlns:a16="http://schemas.microsoft.com/office/drawing/2014/main" id="{A26EECD5-0030-5CC4-5462-F38EE6A55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 y="3816350"/>
            <a:ext cx="4570808" cy="3041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lverisateur a dos cosmos 18 pro - BERTHOUD - Achat / Vente ...">
            <a:extLst>
              <a:ext uri="{FF2B5EF4-FFF2-40B4-BE49-F238E27FC236}">
                <a16:creationId xmlns:a16="http://schemas.microsoft.com/office/drawing/2014/main" id="{F98EBE5B-0967-F2BA-B44A-99DF6DE2E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9668" y="3083668"/>
            <a:ext cx="3774332" cy="3774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TOCULTEUR HONDA F 506 EN 138 AVEC 6 FRAISES – AGRICOLE MATÉRIEL">
            <a:extLst>
              <a:ext uri="{FF2B5EF4-FFF2-40B4-BE49-F238E27FC236}">
                <a16:creationId xmlns:a16="http://schemas.microsoft.com/office/drawing/2014/main" id="{4767A20D-4447-DE8A-B123-C7712B7CB2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240" y="0"/>
            <a:ext cx="4173759" cy="31347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mment changer le fil d’une débroussailleuse ou d’un coupe herbe ...">
            <a:extLst>
              <a:ext uri="{FF2B5EF4-FFF2-40B4-BE49-F238E27FC236}">
                <a16:creationId xmlns:a16="http://schemas.microsoft.com/office/drawing/2014/main" id="{8E308E04-8578-32D8-6D75-42820C22F4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430" y="1044251"/>
            <a:ext cx="3774332" cy="2512627"/>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36577A64-632B-8C9E-81B0-19D2CC5612B1}"/>
              </a:ext>
            </a:extLst>
          </p:cNvPr>
          <p:cNvSpPr>
            <a:spLocks noGrp="1"/>
          </p:cNvSpPr>
          <p:nvPr>
            <p:ph type="title"/>
          </p:nvPr>
        </p:nvSpPr>
        <p:spPr>
          <a:xfrm>
            <a:off x="560556" y="0"/>
            <a:ext cx="7886700" cy="1325563"/>
          </a:xfrm>
        </p:spPr>
        <p:txBody>
          <a:bodyPr/>
          <a:lstStyle/>
          <a:p>
            <a:r>
              <a:rPr lang="fr-FR" dirty="0">
                <a:latin typeface="Algerian" panose="04020705040A02060702" pitchFamily="82" charset="0"/>
              </a:rPr>
              <a:t>LES OUTILS  </a:t>
            </a:r>
          </a:p>
        </p:txBody>
      </p:sp>
      <p:pic>
        <p:nvPicPr>
          <p:cNvPr id="5" name="Graphique 4" descr="Fermer avec un remplissage uni">
            <a:extLst>
              <a:ext uri="{FF2B5EF4-FFF2-40B4-BE49-F238E27FC236}">
                <a16:creationId xmlns:a16="http://schemas.microsoft.com/office/drawing/2014/main" id="{926E73EC-913A-B9DF-73C0-67B4C4FAAE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6297" y="205581"/>
            <a:ext cx="914400" cy="914400"/>
          </a:xfrm>
          <a:prstGeom prst="rect">
            <a:avLst/>
          </a:prstGeom>
        </p:spPr>
      </p:pic>
    </p:spTree>
    <p:extLst>
      <p:ext uri="{BB962C8B-B14F-4D97-AF65-F5344CB8AC3E}">
        <p14:creationId xmlns:p14="http://schemas.microsoft.com/office/powerpoint/2010/main" val="3764176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3E7BB242-629B-9EAC-EAD7-E62565C00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88" y="0"/>
            <a:ext cx="7007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956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650E60DA-267C-5052-9A4C-EC3057FF5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363" y="0"/>
            <a:ext cx="5121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69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460165-35D2-992F-91DA-AB8D26D21A21}"/>
              </a:ext>
            </a:extLst>
          </p:cNvPr>
          <p:cNvSpPr>
            <a:spLocks noGrp="1"/>
          </p:cNvSpPr>
          <p:nvPr>
            <p:ph type="title"/>
          </p:nvPr>
        </p:nvSpPr>
        <p:spPr>
          <a:xfrm>
            <a:off x="560556" y="0"/>
            <a:ext cx="7886700" cy="1325563"/>
          </a:xfrm>
        </p:spPr>
        <p:txBody>
          <a:bodyPr/>
          <a:lstStyle/>
          <a:p>
            <a:r>
              <a:rPr lang="fr-FR" dirty="0">
                <a:latin typeface="Algerian" panose="04020705040A02060702" pitchFamily="82" charset="0"/>
              </a:rPr>
              <a:t>Le sol et l’or vert</a:t>
            </a:r>
          </a:p>
        </p:txBody>
      </p:sp>
      <p:sp>
        <p:nvSpPr>
          <p:cNvPr id="3" name="Espace réservé du contenu 2">
            <a:extLst>
              <a:ext uri="{FF2B5EF4-FFF2-40B4-BE49-F238E27FC236}">
                <a16:creationId xmlns:a16="http://schemas.microsoft.com/office/drawing/2014/main" id="{BDB837CB-830F-FF17-B63C-8D658DE00618}"/>
              </a:ext>
            </a:extLst>
          </p:cNvPr>
          <p:cNvSpPr>
            <a:spLocks noGrp="1"/>
          </p:cNvSpPr>
          <p:nvPr>
            <p:ph idx="1"/>
          </p:nvPr>
        </p:nvSpPr>
        <p:spPr>
          <a:xfrm>
            <a:off x="0" y="1536970"/>
            <a:ext cx="9144000" cy="5321029"/>
          </a:xfrm>
        </p:spPr>
        <p:txBody>
          <a:bodyPr>
            <a:normAutofit/>
          </a:bodyPr>
          <a:lstStyle/>
          <a:p>
            <a:r>
              <a:rPr lang="fr-FR" dirty="0"/>
              <a:t>Après la trame Verte et Bleu, privilégions la trame grise</a:t>
            </a:r>
          </a:p>
          <a:p>
            <a:r>
              <a:rPr lang="fr-FR" dirty="0"/>
              <a:t>Protection et préservation de la vie des sols: </a:t>
            </a:r>
            <a:r>
              <a:rPr lang="fr-FR" b="1" dirty="0"/>
              <a:t>paillage organique</a:t>
            </a:r>
            <a:r>
              <a:rPr lang="fr-FR" dirty="0"/>
              <a:t>, trame grise, inventaire des sols pollués</a:t>
            </a:r>
          </a:p>
          <a:p>
            <a:r>
              <a:rPr lang="fr-FR" dirty="0"/>
              <a:t>Tous les déchets verts deviennent de l’or vert par broyage, compostage et ils reviennent vers les sols pour les améliorer.</a:t>
            </a:r>
          </a:p>
          <a:p>
            <a:r>
              <a:rPr lang="fr-FR" dirty="0"/>
              <a:t>Doit on changer les sols en place lors des plantations?</a:t>
            </a:r>
          </a:p>
          <a:p>
            <a:r>
              <a:rPr lang="fr-FR" dirty="0"/>
              <a:t>Diminuer les autres déchets et contrôler son empreinte carbone</a:t>
            </a:r>
          </a:p>
        </p:txBody>
      </p:sp>
      <p:pic>
        <p:nvPicPr>
          <p:cNvPr id="5122" name="Picture 2" descr="ELIET MINOR 4S ELIET ELIETMINOR4S : Delourmel Jardinage : matériel d ...">
            <a:extLst>
              <a:ext uri="{FF2B5EF4-FFF2-40B4-BE49-F238E27FC236}">
                <a16:creationId xmlns:a16="http://schemas.microsoft.com/office/drawing/2014/main" id="{8FFC16CB-7F0E-112B-F173-7391238CE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4849" y="5038928"/>
            <a:ext cx="1384516" cy="181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698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Image 2" descr="Recyclage des déchets organiques | Dossier">
            <a:extLst>
              <a:ext uri="{FF2B5EF4-FFF2-40B4-BE49-F238E27FC236}">
                <a16:creationId xmlns:a16="http://schemas.microsoft.com/office/drawing/2014/main" id="{85789A98-F222-7D97-70B9-055980F9B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51" y="-150300"/>
            <a:ext cx="9651251" cy="70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Espace réservé du numéro de diapositive 1">
            <a:extLst>
              <a:ext uri="{FF2B5EF4-FFF2-40B4-BE49-F238E27FC236}">
                <a16:creationId xmlns:a16="http://schemas.microsoft.com/office/drawing/2014/main" id="{18151966-86B9-0E2B-6B4E-1574B105CC9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E66DE8C-79DB-4EF9-BE07-F026925865F3}" type="slidenum">
              <a:rPr lang="fr-FR" altLang="fr-FR" smtClean="0">
                <a:solidFill>
                  <a:srgbClr val="898989"/>
                </a:solidFill>
                <a:latin typeface="Calibri" panose="020F0502020204030204" pitchFamily="34" charset="0"/>
              </a:rPr>
              <a:pPr/>
              <a:t>16</a:t>
            </a:fld>
            <a:endParaRPr lang="fr-FR" altLang="fr-FR">
              <a:solidFill>
                <a:srgbClr val="898989"/>
              </a:solidFill>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lante, nourriture&#10;&#10;Le contenu généré par l’IA peut être incorrect.">
            <a:extLst>
              <a:ext uri="{FF2B5EF4-FFF2-40B4-BE49-F238E27FC236}">
                <a16:creationId xmlns:a16="http://schemas.microsoft.com/office/drawing/2014/main" id="{7D480A42-217B-C330-39DB-1142E2F3F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2" name="Picture 2" descr="Aucune description alternative pour cette image">
            <a:extLst>
              <a:ext uri="{FF2B5EF4-FFF2-40B4-BE49-F238E27FC236}">
                <a16:creationId xmlns:a16="http://schemas.microsoft.com/office/drawing/2014/main" id="{1901CBC1-A747-4F5E-40F7-110B88A92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122" y="0"/>
            <a:ext cx="4732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20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u numéro de diapositive 4">
            <a:extLst>
              <a:ext uri="{FF2B5EF4-FFF2-40B4-BE49-F238E27FC236}">
                <a16:creationId xmlns:a16="http://schemas.microsoft.com/office/drawing/2014/main" id="{8306FC87-DD2E-8412-633E-B82998F1162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3DC349-304E-49C6-A692-89ADE0FEC106}" type="slidenum">
              <a:rPr lang="fr-FR" altLang="fr-FR" smtClean="0">
                <a:solidFill>
                  <a:srgbClr val="898989"/>
                </a:solidFill>
                <a:latin typeface="Calibri" panose="020F0502020204030204" pitchFamily="34" charset="0"/>
              </a:rPr>
              <a:pPr/>
              <a:t>18</a:t>
            </a:fld>
            <a:endParaRPr lang="fr-FR" altLang="fr-FR">
              <a:solidFill>
                <a:srgbClr val="898989"/>
              </a:solidFill>
              <a:latin typeface="Calibri" panose="020F0502020204030204" pitchFamily="34" charset="0"/>
            </a:endParaRPr>
          </a:p>
        </p:txBody>
      </p:sp>
      <p:sp>
        <p:nvSpPr>
          <p:cNvPr id="96259" name="ZoneTexte 6">
            <a:extLst>
              <a:ext uri="{FF2B5EF4-FFF2-40B4-BE49-F238E27FC236}">
                <a16:creationId xmlns:a16="http://schemas.microsoft.com/office/drawing/2014/main" id="{BAA9052A-D101-9F44-40AF-F0EB9D981E9E}"/>
              </a:ext>
            </a:extLst>
          </p:cNvPr>
          <p:cNvSpPr txBox="1">
            <a:spLocks noChangeArrowheads="1"/>
          </p:cNvSpPr>
          <p:nvPr/>
        </p:nvSpPr>
        <p:spPr bwMode="auto">
          <a:xfrm>
            <a:off x="25400" y="823913"/>
            <a:ext cx="88233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a:t>Les sols jouent un rôle clef dans le fonctionnement des écosystèmes, de par les fonctions qu’ils assurent et les services qu’ils rendent. Ils apparaissent ainsi comme un élément central à prendre en compte dans l’aménagement des territoires. </a:t>
            </a:r>
          </a:p>
          <a:p>
            <a:r>
              <a:rPr lang="fr-FR" altLang="fr-FR" sz="2400"/>
              <a:t>Pourtant, les sols, ressources non renouvelables à l’échelle humaine, sont soumis à de nombreuses pressions (urbanisation, imperméabilisation, tassement, érosion, pollution, ...) qui dégradent leurs fonctions voire les suppriment, situation amplifiée par le changement climatique.</a:t>
            </a:r>
            <a:br>
              <a:rPr lang="fr-FR" altLang="fr-FR" sz="2400"/>
            </a:br>
            <a:r>
              <a:rPr lang="fr-FR" altLang="fr-FR" sz="2400"/>
              <a:t>Leur préservation apparaît ainsi comme un enjeu fondamental dans l’adaptation au changement climatique. </a:t>
            </a:r>
          </a:p>
          <a:p>
            <a:r>
              <a:rPr lang="fr-FR" altLang="fr-FR" sz="2400"/>
              <a:t>Des leviers d’actions, à différentes échelles de mise en œuvre, existent aujourd’hui afin de limiter l’artificialisation des sols et favoriser des actions de désimperméabilisation et renaturation des sols afin de leur permettre de retrouver leurs fonctions</a:t>
            </a:r>
          </a:p>
        </p:txBody>
      </p:sp>
      <p:sp>
        <p:nvSpPr>
          <p:cNvPr id="96260" name="object 4">
            <a:extLst>
              <a:ext uri="{FF2B5EF4-FFF2-40B4-BE49-F238E27FC236}">
                <a16:creationId xmlns:a16="http://schemas.microsoft.com/office/drawing/2014/main" id="{68311167-6F4D-BF20-7A23-18723CE0EC4E}"/>
              </a:ext>
            </a:extLst>
          </p:cNvPr>
          <p:cNvSpPr>
            <a:spLocks noChangeArrowheads="1"/>
          </p:cNvSpPr>
          <p:nvPr/>
        </p:nvSpPr>
        <p:spPr bwMode="auto">
          <a:xfrm>
            <a:off x="0" y="11113"/>
            <a:ext cx="9097963" cy="8572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
        <p:nvSpPr>
          <p:cNvPr id="96261" name="object 4">
            <a:extLst>
              <a:ext uri="{FF2B5EF4-FFF2-40B4-BE49-F238E27FC236}">
                <a16:creationId xmlns:a16="http://schemas.microsoft.com/office/drawing/2014/main" id="{D26E39CF-C995-6C33-F33F-66C1D2AF1E70}"/>
              </a:ext>
            </a:extLst>
          </p:cNvPr>
          <p:cNvSpPr txBox="1">
            <a:spLocks noChangeArrowheads="1"/>
          </p:cNvSpPr>
          <p:nvPr/>
        </p:nvSpPr>
        <p:spPr bwMode="auto">
          <a:xfrm>
            <a:off x="241300" y="219075"/>
            <a:ext cx="85915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00"/>
              </a:spcBef>
            </a:pPr>
            <a:r>
              <a:rPr lang="fr-FR" altLang="fr-FR" sz="2800" b="1">
                <a:solidFill>
                  <a:schemeClr val="bg1"/>
                </a:solidFill>
                <a:latin typeface="Liberation Sans Narrow"/>
                <a:ea typeface="Liberation Sans Narrow"/>
                <a:cs typeface="Liberation Sans Narrow"/>
              </a:rPr>
              <a:t>LA PROTECTION DES SOLS</a:t>
            </a:r>
            <a:endParaRPr lang="fr-FR" altLang="fr-FR" sz="2800">
              <a:solidFill>
                <a:schemeClr val="bg1"/>
              </a:solidFill>
              <a:latin typeface="Liberation Sans Narrow"/>
              <a:ea typeface="Liberation Sans Narrow"/>
              <a:cs typeface="Liberation Sans Narr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4">
            <a:extLst>
              <a:ext uri="{FF2B5EF4-FFF2-40B4-BE49-F238E27FC236}">
                <a16:creationId xmlns:a16="http://schemas.microsoft.com/office/drawing/2014/main" id="{2F5F01DB-D2C4-5AEF-4B0B-91F0DF856D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3DD4B98-7E6C-4D7E-910F-216407D66006}" type="slidenum">
              <a:rPr lang="fr-FR" altLang="fr-FR" smtClean="0">
                <a:solidFill>
                  <a:srgbClr val="898989"/>
                </a:solidFill>
                <a:latin typeface="Calibri" panose="020F0502020204030204" pitchFamily="34" charset="0"/>
              </a:rPr>
              <a:pPr/>
              <a:t>19</a:t>
            </a:fld>
            <a:endParaRPr lang="fr-FR" altLang="fr-FR">
              <a:solidFill>
                <a:srgbClr val="898989"/>
              </a:solidFill>
              <a:latin typeface="Calibri" panose="020F0502020204030204" pitchFamily="34" charset="0"/>
            </a:endParaRPr>
          </a:p>
        </p:txBody>
      </p:sp>
      <p:pic>
        <p:nvPicPr>
          <p:cNvPr id="106499" name="Picture 2">
            <a:extLst>
              <a:ext uri="{FF2B5EF4-FFF2-40B4-BE49-F238E27FC236}">
                <a16:creationId xmlns:a16="http://schemas.microsoft.com/office/drawing/2014/main" id="{82D9F9FC-E9B3-5762-7F55-B7902B311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0"/>
            <a:ext cx="4859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ZoneTexte 6">
            <a:extLst>
              <a:ext uri="{FF2B5EF4-FFF2-40B4-BE49-F238E27FC236}">
                <a16:creationId xmlns:a16="http://schemas.microsoft.com/office/drawing/2014/main" id="{D20376E0-045D-3794-6138-1821C8A19DDE}"/>
              </a:ext>
            </a:extLst>
          </p:cNvPr>
          <p:cNvSpPr txBox="1">
            <a:spLocks noChangeArrowheads="1"/>
          </p:cNvSpPr>
          <p:nvPr/>
        </p:nvSpPr>
        <p:spPr bwMode="auto">
          <a:xfrm>
            <a:off x="4975225" y="533400"/>
            <a:ext cx="4191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a:t>Un sol ne doit jamais rester nu</a:t>
            </a:r>
          </a:p>
          <a:p>
            <a:endParaRPr lang="fr-FR" altLang="fr-FR" sz="2400"/>
          </a:p>
          <a:p>
            <a:r>
              <a:rPr lang="fr-FR" altLang="fr-FR" sz="2400"/>
              <a:t>Il doit être pailler, pourquoi, avec quoi? Rapport C/N</a:t>
            </a:r>
          </a:p>
          <a:p>
            <a:endParaRPr lang="fr-FR" altLang="fr-FR" sz="2400"/>
          </a:p>
          <a:p>
            <a:r>
              <a:rPr lang="fr-FR" altLang="fr-FR" sz="2400"/>
              <a:t>Doit on le changer lors de plantation?</a:t>
            </a:r>
          </a:p>
          <a:p>
            <a:endParaRPr lang="fr-FR" altLang="fr-FR" sz="2400"/>
          </a:p>
          <a:p>
            <a:r>
              <a:rPr lang="fr-FR" altLang="fr-FR" sz="2400"/>
              <a:t>Comment le décompacter pour les racines sur les zones roulantes?</a:t>
            </a:r>
          </a:p>
          <a:p>
            <a:endParaRPr lang="fr-FR" altLang="fr-FR" sz="2400"/>
          </a:p>
          <a:p>
            <a:r>
              <a:rPr lang="fr-FR" altLang="fr-FR" sz="2400"/>
              <a:t>L’analyse de sol est indispensable pour le comprendre et l’améliorer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92452">
              <a:srgbClr val="BBCCE9"/>
            </a:gs>
            <a:gs pos="52022">
              <a:schemeClr val="accent6">
                <a:lumMod val="20000"/>
                <a:lumOff val="8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0B5DB51-ABA5-3C66-E727-696F8279EAA4}"/>
              </a:ext>
            </a:extLst>
          </p:cNvPr>
          <p:cNvSpPr txBox="1"/>
          <p:nvPr/>
        </p:nvSpPr>
        <p:spPr>
          <a:xfrm>
            <a:off x="583659" y="550273"/>
            <a:ext cx="4455268" cy="3046988"/>
          </a:xfrm>
          <a:prstGeom prst="rect">
            <a:avLst/>
          </a:prstGeom>
          <a:noFill/>
        </p:spPr>
        <p:txBody>
          <a:bodyPr wrap="square" rtlCol="0">
            <a:spAutoFit/>
          </a:bodyPr>
          <a:lstStyle/>
          <a:p>
            <a:r>
              <a:rPr lang="fr-FR" sz="2400" dirty="0">
                <a:solidFill>
                  <a:srgbClr val="0070C0"/>
                </a:solidFill>
              </a:rPr>
              <a:t>JARDINIER</a:t>
            </a:r>
          </a:p>
          <a:p>
            <a:r>
              <a:rPr lang="fr-FR" sz="2400" dirty="0"/>
              <a:t>Il entretient les espaces  verts, les parcs, les jardins et les espaces naturels: Fleurissement, taille, élagage, tonte, débroussaillage, propreté, contrôle de sécurité, éduquer et créer des évènements…</a:t>
            </a:r>
          </a:p>
        </p:txBody>
      </p:sp>
      <p:sp>
        <p:nvSpPr>
          <p:cNvPr id="5" name="ZoneTexte 4">
            <a:extLst>
              <a:ext uri="{FF2B5EF4-FFF2-40B4-BE49-F238E27FC236}">
                <a16:creationId xmlns:a16="http://schemas.microsoft.com/office/drawing/2014/main" id="{9AA68AB4-9B89-2AB1-4866-C650311D48E5}"/>
              </a:ext>
            </a:extLst>
          </p:cNvPr>
          <p:cNvSpPr txBox="1"/>
          <p:nvPr/>
        </p:nvSpPr>
        <p:spPr>
          <a:xfrm>
            <a:off x="5019471" y="608065"/>
            <a:ext cx="4124529" cy="3046988"/>
          </a:xfrm>
          <a:prstGeom prst="rect">
            <a:avLst/>
          </a:prstGeom>
          <a:noFill/>
        </p:spPr>
        <p:txBody>
          <a:bodyPr wrap="square" rtlCol="0">
            <a:spAutoFit/>
          </a:bodyPr>
          <a:lstStyle/>
          <a:p>
            <a:r>
              <a:rPr lang="fr-FR" sz="2400" dirty="0">
                <a:solidFill>
                  <a:srgbClr val="0070C0"/>
                </a:solidFill>
              </a:rPr>
              <a:t>PAYSAGISTE</a:t>
            </a:r>
          </a:p>
          <a:p>
            <a:r>
              <a:rPr lang="fr-FR" sz="2400" dirty="0"/>
              <a:t>Il conçoit et il réalise les espaces  verts, les parcs, les jardins et les espaces naturels. Il travaille en collaboration avec l’urbanisme pour construire la ville de demain en préservant les espaces  natures</a:t>
            </a:r>
          </a:p>
        </p:txBody>
      </p:sp>
      <p:pic>
        <p:nvPicPr>
          <p:cNvPr id="1028" name="Picture 4" descr="Comment devenir jardinier ? Fiche de poste, diplômes et qualités ...">
            <a:extLst>
              <a:ext uri="{FF2B5EF4-FFF2-40B4-BE49-F238E27FC236}">
                <a16:creationId xmlns:a16="http://schemas.microsoft.com/office/drawing/2014/main" id="{CA61691B-F9E3-AD82-26E1-E6E8D2B75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7" y="3634927"/>
            <a:ext cx="4714053" cy="31549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elles différences entre un architecte paysagiste et un jardinier ...">
            <a:extLst>
              <a:ext uri="{FF2B5EF4-FFF2-40B4-BE49-F238E27FC236}">
                <a16:creationId xmlns:a16="http://schemas.microsoft.com/office/drawing/2014/main" id="{0372CD8E-A8C4-09A6-431B-63654BF59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961" y="3644628"/>
            <a:ext cx="4368721" cy="291248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C253F0E-A56C-8CE5-D72F-E24D9EE87837}"/>
              </a:ext>
            </a:extLst>
          </p:cNvPr>
          <p:cNvSpPr txBox="1"/>
          <p:nvPr/>
        </p:nvSpPr>
        <p:spPr>
          <a:xfrm>
            <a:off x="3025301" y="68094"/>
            <a:ext cx="2480553" cy="379378"/>
          </a:xfrm>
          <a:prstGeom prst="rect">
            <a:avLst/>
          </a:prstGeom>
          <a:noFill/>
        </p:spPr>
        <p:txBody>
          <a:bodyPr wrap="square" rtlCol="0">
            <a:spAutoFit/>
          </a:bodyPr>
          <a:lstStyle/>
          <a:p>
            <a:r>
              <a:rPr lang="fr-FR" dirty="0"/>
              <a:t>Jardinier Paysagiste</a:t>
            </a:r>
          </a:p>
        </p:txBody>
      </p:sp>
      <p:sp>
        <p:nvSpPr>
          <p:cNvPr id="3" name="ZoneTexte 2">
            <a:extLst>
              <a:ext uri="{FF2B5EF4-FFF2-40B4-BE49-F238E27FC236}">
                <a16:creationId xmlns:a16="http://schemas.microsoft.com/office/drawing/2014/main" id="{DEA199B3-CB53-54D9-F7BF-012300636974}"/>
              </a:ext>
            </a:extLst>
          </p:cNvPr>
          <p:cNvSpPr txBox="1"/>
          <p:nvPr/>
        </p:nvSpPr>
        <p:spPr>
          <a:xfrm>
            <a:off x="6712584" y="79964"/>
            <a:ext cx="2149813" cy="369332"/>
          </a:xfrm>
          <a:prstGeom prst="rect">
            <a:avLst/>
          </a:prstGeom>
          <a:noFill/>
        </p:spPr>
        <p:txBody>
          <a:bodyPr wrap="square" rtlCol="0">
            <a:spAutoFit/>
          </a:bodyPr>
          <a:lstStyle/>
          <a:p>
            <a:r>
              <a:rPr lang="fr-FR" dirty="0"/>
              <a:t>Architecte Paysagiste</a:t>
            </a:r>
          </a:p>
        </p:txBody>
      </p:sp>
    </p:spTree>
    <p:extLst>
      <p:ext uri="{BB962C8B-B14F-4D97-AF65-F5344CB8AC3E}">
        <p14:creationId xmlns:p14="http://schemas.microsoft.com/office/powerpoint/2010/main" val="1075377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PT - Cycle de la M.O. : Mesurer les fuites de N minéral hors du profil ...">
            <a:extLst>
              <a:ext uri="{FF2B5EF4-FFF2-40B4-BE49-F238E27FC236}">
                <a16:creationId xmlns:a16="http://schemas.microsoft.com/office/drawing/2014/main" id="{B30DC09A-4915-7C0A-323C-257AC643E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9144000"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667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héma bilan: La transformation de la matière organique dans le sol">
            <a:extLst>
              <a:ext uri="{FF2B5EF4-FFF2-40B4-BE49-F238E27FC236}">
                <a16:creationId xmlns:a16="http://schemas.microsoft.com/office/drawing/2014/main" id="{0A3E5FFB-DA0F-F44E-637D-80B15396A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696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9D57FF8-D393-FB7D-F03E-BAE6A47216A0}"/>
              </a:ext>
            </a:extLst>
          </p:cNvPr>
          <p:cNvPicPr>
            <a:picLocks noChangeAspect="1"/>
          </p:cNvPicPr>
          <p:nvPr/>
        </p:nvPicPr>
        <p:blipFill>
          <a:blip r:embed="rId2"/>
          <a:stretch>
            <a:fillRect/>
          </a:stretch>
        </p:blipFill>
        <p:spPr>
          <a:xfrm>
            <a:off x="1740310" y="0"/>
            <a:ext cx="5486400" cy="6858000"/>
          </a:xfrm>
          <a:prstGeom prst="rect">
            <a:avLst/>
          </a:prstGeom>
        </p:spPr>
      </p:pic>
    </p:spTree>
    <p:extLst>
      <p:ext uri="{BB962C8B-B14F-4D97-AF65-F5344CB8AC3E}">
        <p14:creationId xmlns:p14="http://schemas.microsoft.com/office/powerpoint/2010/main" val="2612795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15A83CE4-5866-9838-7CDC-FDEB36F9F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350" y="0"/>
            <a:ext cx="5573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320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C762DE6A-80D1-278B-AD5F-FCBD208E6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1" y="0"/>
            <a:ext cx="10287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856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u numéro de diapositive 4">
            <a:extLst>
              <a:ext uri="{FF2B5EF4-FFF2-40B4-BE49-F238E27FC236}">
                <a16:creationId xmlns:a16="http://schemas.microsoft.com/office/drawing/2014/main" id="{0624EB30-2011-9576-0705-C2A870D47BB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E96BD8-C0ED-4048-A175-15885CF458DA}" type="slidenum">
              <a:rPr lang="fr-FR" altLang="fr-FR" smtClean="0">
                <a:solidFill>
                  <a:srgbClr val="898989"/>
                </a:solidFill>
                <a:latin typeface="Calibri" panose="020F0502020204030204" pitchFamily="34" charset="0"/>
              </a:rPr>
              <a:pPr/>
              <a:t>25</a:t>
            </a:fld>
            <a:endParaRPr lang="fr-FR" altLang="fr-FR">
              <a:solidFill>
                <a:srgbClr val="898989"/>
              </a:solidFill>
              <a:latin typeface="Calibri" panose="020F0502020204030204" pitchFamily="34" charset="0"/>
            </a:endParaRPr>
          </a:p>
        </p:txBody>
      </p:sp>
      <p:sp>
        <p:nvSpPr>
          <p:cNvPr id="100355" name="object 4">
            <a:extLst>
              <a:ext uri="{FF2B5EF4-FFF2-40B4-BE49-F238E27FC236}">
                <a16:creationId xmlns:a16="http://schemas.microsoft.com/office/drawing/2014/main" id="{8EBDAE2A-4B03-5CF6-E8AE-0D619F559118}"/>
              </a:ext>
            </a:extLst>
          </p:cNvPr>
          <p:cNvSpPr txBox="1">
            <a:spLocks noChangeArrowheads="1"/>
          </p:cNvSpPr>
          <p:nvPr/>
        </p:nvSpPr>
        <p:spPr bwMode="auto">
          <a:xfrm>
            <a:off x="311150" y="219075"/>
            <a:ext cx="86344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00"/>
              </a:spcBef>
            </a:pPr>
            <a:r>
              <a:rPr lang="fr-FR" altLang="fr-FR" sz="2800" b="1">
                <a:solidFill>
                  <a:schemeClr val="bg1"/>
                </a:solidFill>
                <a:latin typeface="Liberation Sans Narrow"/>
                <a:ea typeface="Liberation Sans Narrow"/>
                <a:cs typeface="Liberation Sans Narrow"/>
              </a:rPr>
              <a:t>LA DESIMPERMEABILISATION</a:t>
            </a:r>
            <a:endParaRPr lang="fr-FR" altLang="fr-FR" sz="2800">
              <a:solidFill>
                <a:schemeClr val="bg1"/>
              </a:solidFill>
              <a:latin typeface="Liberation Sans Narrow"/>
              <a:ea typeface="Liberation Sans Narrow"/>
              <a:cs typeface="Liberation Sans Narrow"/>
            </a:endParaRPr>
          </a:p>
        </p:txBody>
      </p:sp>
      <p:sp>
        <p:nvSpPr>
          <p:cNvPr id="100356" name="object 4">
            <a:extLst>
              <a:ext uri="{FF2B5EF4-FFF2-40B4-BE49-F238E27FC236}">
                <a16:creationId xmlns:a16="http://schemas.microsoft.com/office/drawing/2014/main" id="{4BB8F4F0-DF42-11A8-76C3-63051A9E8C98}"/>
              </a:ext>
            </a:extLst>
          </p:cNvPr>
          <p:cNvSpPr txBox="1">
            <a:spLocks noChangeArrowheads="1"/>
          </p:cNvSpPr>
          <p:nvPr/>
        </p:nvSpPr>
        <p:spPr bwMode="auto">
          <a:xfrm>
            <a:off x="241300" y="219075"/>
            <a:ext cx="85915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00"/>
              </a:spcBef>
            </a:pPr>
            <a:r>
              <a:rPr lang="fr-FR" altLang="fr-FR" sz="2800" b="1">
                <a:solidFill>
                  <a:schemeClr val="bg1"/>
                </a:solidFill>
                <a:latin typeface="Liberation Sans Narrow"/>
                <a:ea typeface="Liberation Sans Narrow"/>
                <a:cs typeface="Liberation Sans Narrow"/>
              </a:rPr>
              <a:t>LA PROTECTION DES SOLS</a:t>
            </a:r>
            <a:endParaRPr lang="fr-FR" altLang="fr-FR" sz="2800">
              <a:solidFill>
                <a:schemeClr val="bg1"/>
              </a:solidFill>
              <a:latin typeface="Liberation Sans Narrow"/>
              <a:ea typeface="Liberation Sans Narrow"/>
              <a:cs typeface="Liberation Sans Narrow"/>
            </a:endParaRPr>
          </a:p>
        </p:txBody>
      </p:sp>
      <p:pic>
        <p:nvPicPr>
          <p:cNvPr id="100357" name="Image 5">
            <a:extLst>
              <a:ext uri="{FF2B5EF4-FFF2-40B4-BE49-F238E27FC236}">
                <a16:creationId xmlns:a16="http://schemas.microsoft.com/office/drawing/2014/main" id="{A0581117-A0BC-38FF-FEC8-48931980F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25413"/>
            <a:ext cx="7954963" cy="697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numéro de diapositive 4">
            <a:extLst>
              <a:ext uri="{FF2B5EF4-FFF2-40B4-BE49-F238E27FC236}">
                <a16:creationId xmlns:a16="http://schemas.microsoft.com/office/drawing/2014/main" id="{7D187CB6-9C8B-E391-EB58-E8947899B9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6A0E5B-1EF2-4E3D-8A10-FCDD00417F1F}" type="slidenum">
              <a:rPr lang="fr-FR" altLang="fr-FR" smtClean="0">
                <a:solidFill>
                  <a:srgbClr val="898989"/>
                </a:solidFill>
                <a:latin typeface="Calibri" panose="020F0502020204030204" pitchFamily="34" charset="0"/>
              </a:rPr>
              <a:pPr/>
              <a:t>26</a:t>
            </a:fld>
            <a:endParaRPr lang="fr-FR" altLang="fr-FR">
              <a:solidFill>
                <a:srgbClr val="898989"/>
              </a:solidFill>
              <a:latin typeface="Calibri" panose="020F0502020204030204" pitchFamily="34" charset="0"/>
            </a:endParaRPr>
          </a:p>
        </p:txBody>
      </p:sp>
      <p:pic>
        <p:nvPicPr>
          <p:cNvPr id="102403" name="Image 5">
            <a:extLst>
              <a:ext uri="{FF2B5EF4-FFF2-40B4-BE49-F238E27FC236}">
                <a16:creationId xmlns:a16="http://schemas.microsoft.com/office/drawing/2014/main" id="{A2F7AE22-D202-D3C1-54BC-8CB011220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46038"/>
            <a:ext cx="9082087" cy="340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ZoneTexte 6">
            <a:extLst>
              <a:ext uri="{FF2B5EF4-FFF2-40B4-BE49-F238E27FC236}">
                <a16:creationId xmlns:a16="http://schemas.microsoft.com/office/drawing/2014/main" id="{EFE5E1E9-0B58-1D0E-A91D-C580C95FEDBF}"/>
              </a:ext>
            </a:extLst>
          </p:cNvPr>
          <p:cNvSpPr txBox="1">
            <a:spLocks noChangeArrowheads="1"/>
          </p:cNvSpPr>
          <p:nvPr/>
        </p:nvSpPr>
        <p:spPr bwMode="auto">
          <a:xfrm>
            <a:off x="163513" y="3448050"/>
            <a:ext cx="898048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a:t>La perte de matière organique dans les sols contribue non seulement à restituer du CO2 dans l’atmosphère mais aussi à déséquilibrer la fonction de régulation hydrique des sols et ce de manière plus ou moins réversible, selon l’effet modérateur que peut jouer la végétation ou non</a:t>
            </a:r>
          </a:p>
        </p:txBody>
      </p:sp>
      <p:pic>
        <p:nvPicPr>
          <p:cNvPr id="102405" name="Image 8">
            <a:extLst>
              <a:ext uri="{FF2B5EF4-FFF2-40B4-BE49-F238E27FC236}">
                <a16:creationId xmlns:a16="http://schemas.microsoft.com/office/drawing/2014/main" id="{24825724-EC5A-57BF-C34F-D8114A355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8" y="4770438"/>
            <a:ext cx="70961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C94F8-9C60-5C5A-7B14-F2266FB0801A}"/>
            </a:ext>
          </a:extLst>
        </p:cNvPr>
        <p:cNvGrpSpPr/>
        <p:nvPr/>
      </p:nvGrpSpPr>
      <p:grpSpPr>
        <a:xfrm>
          <a:off x="0" y="0"/>
          <a:ext cx="0" cy="0"/>
          <a:chOff x="0" y="0"/>
          <a:chExt cx="0" cy="0"/>
        </a:xfrm>
      </p:grpSpPr>
      <p:pic>
        <p:nvPicPr>
          <p:cNvPr id="1026" name="Picture 2" descr="Peut être une image de 1 personne et texte qui dit ’L'IMPORTANCE DE COUVRIR LE SOL UN SOL NU, C'EST UN SOL EN DANGER Un sol sans Couvrir le le sol couverture se dessèche, protege de la chaleur s'érode et perd sa du froid et de pluie fertilité. excessive. La couverture nourrit les micro-organismes et retient l'humidité Feuilles, foin, engrais verts...| la nature offre mille façons de protéger la terre.’">
            <a:extLst>
              <a:ext uri="{FF2B5EF4-FFF2-40B4-BE49-F238E27FC236}">
                <a16:creationId xmlns:a16="http://schemas.microsoft.com/office/drawing/2014/main" id="{BE359A80-1126-2ED5-FE2D-52FA60E82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034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121B66F-2720-A497-531D-DD521B8DDA1C}"/>
              </a:ext>
            </a:extLst>
          </p:cNvPr>
          <p:cNvSpPr txBox="1"/>
          <p:nvPr/>
        </p:nvSpPr>
        <p:spPr>
          <a:xfrm>
            <a:off x="84138" y="1123950"/>
            <a:ext cx="2533650" cy="5264150"/>
          </a:xfrm>
          <a:prstGeom prst="rect">
            <a:avLst/>
          </a:prstGeom>
          <a:noFill/>
        </p:spPr>
        <p:txBody>
          <a:bodyPr>
            <a:spAutoFit/>
          </a:bodyPr>
          <a:lstStyle/>
          <a:p>
            <a:pPr marL="342900" indent="-342900">
              <a:buFont typeface="Arial" panose="020B0604020202020204" pitchFamily="34" charset="0"/>
              <a:buChar char="•"/>
              <a:defRPr/>
            </a:pPr>
            <a:r>
              <a:rPr lang="fr-FR" sz="2400" dirty="0"/>
              <a:t>Esthétique</a:t>
            </a:r>
          </a:p>
          <a:p>
            <a:pPr>
              <a:defRPr/>
            </a:pPr>
            <a:r>
              <a:rPr lang="fr-FR" sz="2400" dirty="0"/>
              <a:t>Isolant thermique</a:t>
            </a:r>
          </a:p>
          <a:p>
            <a:pPr marL="342900" indent="-342900">
              <a:buFont typeface="Arial" panose="020B0604020202020204" pitchFamily="34" charset="0"/>
              <a:buChar char="•"/>
              <a:defRPr/>
            </a:pPr>
            <a:r>
              <a:rPr lang="fr-FR" sz="2400" dirty="0"/>
              <a:t>Econome en l’eau</a:t>
            </a:r>
          </a:p>
          <a:p>
            <a:pPr marL="342900" indent="-342900">
              <a:buFont typeface="Arial" panose="020B0604020202020204" pitchFamily="34" charset="0"/>
              <a:buChar char="•"/>
              <a:defRPr/>
            </a:pPr>
            <a:r>
              <a:rPr lang="fr-FR" sz="2400" dirty="0"/>
              <a:t>Prévention de l’érosion et du lessivage</a:t>
            </a:r>
          </a:p>
          <a:p>
            <a:pPr marL="342900" indent="-342900">
              <a:buFont typeface="Arial" panose="020B0604020202020204" pitchFamily="34" charset="0"/>
              <a:buChar char="•"/>
              <a:defRPr/>
            </a:pPr>
            <a:r>
              <a:rPr lang="fr-FR" sz="2400" dirty="0"/>
              <a:t>Limite le développement des adventices</a:t>
            </a:r>
          </a:p>
          <a:p>
            <a:pPr marL="342900" indent="-342900">
              <a:buFont typeface="Arial" panose="020B0604020202020204" pitchFamily="34" charset="0"/>
              <a:buChar char="•"/>
              <a:defRPr/>
            </a:pPr>
            <a:r>
              <a:rPr lang="fr-FR" sz="2400" dirty="0"/>
              <a:t>Favorise la vie du sol</a:t>
            </a:r>
          </a:p>
          <a:p>
            <a:pPr marL="342900" indent="-342900">
              <a:buFont typeface="Arial" panose="020B0604020202020204" pitchFamily="34" charset="0"/>
              <a:buChar char="•"/>
              <a:defRPr/>
            </a:pPr>
            <a:r>
              <a:rPr lang="fr-FR" sz="2400" dirty="0"/>
              <a:t>Recyclage des déchets verts</a:t>
            </a:r>
          </a:p>
        </p:txBody>
      </p:sp>
      <p:pic>
        <p:nvPicPr>
          <p:cNvPr id="108547" name="Picture 2" descr="Le paillage">
            <a:extLst>
              <a:ext uri="{FF2B5EF4-FFF2-40B4-BE49-F238E27FC236}">
                <a16:creationId xmlns:a16="http://schemas.microsoft.com/office/drawing/2014/main" id="{146C7A7C-5E0D-2E13-90AD-5295DDF5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050" y="-273050"/>
            <a:ext cx="582295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Espace réservé du numéro de diapositive 1">
            <a:extLst>
              <a:ext uri="{FF2B5EF4-FFF2-40B4-BE49-F238E27FC236}">
                <a16:creationId xmlns:a16="http://schemas.microsoft.com/office/drawing/2014/main" id="{DA2AD065-B84F-3F93-18F0-A470F718D55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4BB24F-E853-433D-8A17-F8038AE86D0A}" type="slidenum">
              <a:rPr lang="fr-FR" altLang="fr-FR" smtClean="0">
                <a:solidFill>
                  <a:srgbClr val="898989"/>
                </a:solidFill>
                <a:latin typeface="Calibri" panose="020F0502020204030204" pitchFamily="34" charset="0"/>
              </a:rPr>
              <a:pPr/>
              <a:t>28</a:t>
            </a:fld>
            <a:endParaRPr lang="fr-FR" altLang="fr-FR">
              <a:solidFill>
                <a:srgbClr val="898989"/>
              </a:solidFill>
              <a:latin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0ADEE-652E-DA50-B3EA-37706DC6FDE4}"/>
              </a:ext>
            </a:extLst>
          </p:cNvPr>
          <p:cNvSpPr>
            <a:spLocks noGrp="1"/>
          </p:cNvSpPr>
          <p:nvPr>
            <p:ph type="ctrTitle"/>
          </p:nvPr>
        </p:nvSpPr>
        <p:spPr>
          <a:xfrm>
            <a:off x="685800" y="61913"/>
            <a:ext cx="6600825" cy="700087"/>
          </a:xfrm>
        </p:spPr>
        <p:txBody>
          <a:bodyPr>
            <a:normAutofit fontScale="90000"/>
          </a:bodyPr>
          <a:lstStyle/>
          <a:p>
            <a:pPr>
              <a:defRPr/>
            </a:pPr>
            <a:r>
              <a:rPr lang="fr-FR" dirty="0">
                <a:latin typeface="Algerian" panose="04020705040A02060702" pitchFamily="82" charset="0"/>
              </a:rPr>
              <a:t>LE PAILLAGE</a:t>
            </a:r>
          </a:p>
        </p:txBody>
      </p:sp>
      <p:sp>
        <p:nvSpPr>
          <p:cNvPr id="4" name="ZoneTexte 3">
            <a:extLst>
              <a:ext uri="{FF2B5EF4-FFF2-40B4-BE49-F238E27FC236}">
                <a16:creationId xmlns:a16="http://schemas.microsoft.com/office/drawing/2014/main" id="{26C2B327-2AB9-6580-A639-E752EDE92A7E}"/>
              </a:ext>
            </a:extLst>
          </p:cNvPr>
          <p:cNvSpPr txBox="1"/>
          <p:nvPr/>
        </p:nvSpPr>
        <p:spPr>
          <a:xfrm>
            <a:off x="117475" y="1274763"/>
            <a:ext cx="2657475" cy="4986337"/>
          </a:xfrm>
          <a:prstGeom prst="rect">
            <a:avLst/>
          </a:prstGeom>
          <a:noFill/>
        </p:spPr>
        <p:txBody>
          <a:bodyPr>
            <a:spAutoFit/>
          </a:bodyPr>
          <a:lstStyle/>
          <a:p>
            <a:pPr algn="just">
              <a:defRPr/>
            </a:pPr>
            <a:r>
              <a:rPr lang="fr-FR" sz="2000" b="1" dirty="0">
                <a:latin typeface="Times New Roman" panose="02020603050405020304" pitchFamily="18" charset="0"/>
                <a:ea typeface="SimSun" panose="02010600030101010101" pitchFamily="2" charset="-122"/>
              </a:rPr>
              <a:t>Le paillage</a:t>
            </a:r>
            <a:r>
              <a:rPr lang="fr-FR" sz="2000" dirty="0">
                <a:latin typeface="Times New Roman" panose="02020603050405020304" pitchFamily="18" charset="0"/>
                <a:ea typeface="SimSun" panose="02010600030101010101" pitchFamily="2" charset="-122"/>
              </a:rPr>
              <a:t> </a:t>
            </a:r>
            <a:r>
              <a:rPr lang="fr-FR" sz="2000" b="1" dirty="0">
                <a:latin typeface="Times New Roman" panose="02020603050405020304" pitchFamily="18" charset="0"/>
                <a:ea typeface="SimSun" panose="02010600030101010101" pitchFamily="2" charset="-122"/>
              </a:rPr>
              <a:t>organique</a:t>
            </a:r>
            <a:r>
              <a:rPr lang="fr-FR" sz="2000" dirty="0">
                <a:latin typeface="Times New Roman" panose="02020603050405020304" pitchFamily="18" charset="0"/>
                <a:ea typeface="SimSun" panose="02010600030101010101" pitchFamily="2" charset="-122"/>
              </a:rPr>
              <a:t> devrait si possible être local et ne pas être mis en place avant les plantations pour laisser le sol se réchauffer.</a:t>
            </a:r>
          </a:p>
          <a:p>
            <a:pPr marL="228600" algn="just">
              <a:defRPr/>
            </a:pPr>
            <a:r>
              <a:rPr lang="fr-FR" sz="2000" dirty="0">
                <a:latin typeface="Times New Roman" panose="02020603050405020304" pitchFamily="18" charset="0"/>
                <a:ea typeface="SimSun" panose="02010600030101010101" pitchFamily="2" charset="-122"/>
              </a:rPr>
              <a:t>Le meilleur paillage est celui qui est près de chez vous et le moins cher.</a:t>
            </a:r>
          </a:p>
          <a:p>
            <a:pPr marL="228600" algn="just">
              <a:defRPr/>
            </a:pPr>
            <a:r>
              <a:rPr lang="fr-FR" sz="2000" dirty="0">
                <a:latin typeface="Times New Roman" panose="02020603050405020304" pitchFamily="18" charset="0"/>
                <a:ea typeface="SimSun" panose="02010600030101010101" pitchFamily="2" charset="-122"/>
              </a:rPr>
              <a:t>On doit mixer le vert et le sec pour un  rapport C/N équilibré comme pour le compost.</a:t>
            </a:r>
          </a:p>
          <a:p>
            <a:pPr algn="just">
              <a:defRPr/>
            </a:pPr>
            <a:endParaRPr lang="fr-FR" dirty="0">
              <a:latin typeface="Times New Roman" panose="02020603050405020304" pitchFamily="18" charset="0"/>
              <a:ea typeface="SimSun" panose="02010600030101010101" pitchFamily="2" charset="-122"/>
            </a:endParaRPr>
          </a:p>
        </p:txBody>
      </p:sp>
      <p:pic>
        <p:nvPicPr>
          <p:cNvPr id="110596" name="Picture 2" descr="Paillage : Lequel choisir ? – Odile MALTHET - Coaching jardin">
            <a:extLst>
              <a:ext uri="{FF2B5EF4-FFF2-40B4-BE49-F238E27FC236}">
                <a16:creationId xmlns:a16="http://schemas.microsoft.com/office/drawing/2014/main" id="{1ADF4A54-A5B6-5F14-6562-EA8902A56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671513"/>
            <a:ext cx="619125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Espace réservé du numéro de diapositive 2">
            <a:extLst>
              <a:ext uri="{FF2B5EF4-FFF2-40B4-BE49-F238E27FC236}">
                <a16:creationId xmlns:a16="http://schemas.microsoft.com/office/drawing/2014/main" id="{5A7EA271-588B-E35D-20BB-F334242C04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DFDA8C-0803-4999-8AAA-C4FBD667665B}" type="slidenum">
              <a:rPr lang="fr-FR" altLang="fr-FR" smtClean="0">
                <a:solidFill>
                  <a:srgbClr val="898989"/>
                </a:solidFill>
                <a:latin typeface="Calibri" panose="020F0502020204030204" pitchFamily="34" charset="0"/>
              </a:rPr>
              <a:pPr/>
              <a:t>29</a:t>
            </a:fld>
            <a:endParaRPr lang="fr-FR" altLang="fr-FR">
              <a:solidFill>
                <a:srgbClr val="898989"/>
              </a:solidFill>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45FBE4A-4F30-1550-89A8-B6755E9A65A0}"/>
              </a:ext>
            </a:extLst>
          </p:cNvPr>
          <p:cNvSpPr txBox="1"/>
          <p:nvPr/>
        </p:nvSpPr>
        <p:spPr>
          <a:xfrm>
            <a:off x="340468" y="136187"/>
            <a:ext cx="4426085" cy="8217634"/>
          </a:xfrm>
          <a:prstGeom prst="rect">
            <a:avLst/>
          </a:prstGeom>
          <a:noFill/>
        </p:spPr>
        <p:txBody>
          <a:bodyPr wrap="square" rtlCol="0">
            <a:spAutoFit/>
          </a:bodyPr>
          <a:lstStyle/>
          <a:p>
            <a:r>
              <a:rPr lang="fr-FR" sz="2400" dirty="0"/>
              <a:t>MISSIONS  ACTUELLES</a:t>
            </a:r>
          </a:p>
          <a:p>
            <a:r>
              <a:rPr lang="fr-FR" sz="2400">
                <a:hlinkClick r:id="rId3"/>
              </a:rPr>
              <a:t>Le métier de jardinier à la Ville de Nantes</a:t>
            </a:r>
            <a:endParaRPr lang="fr-FR" sz="2400" dirty="0"/>
          </a:p>
          <a:p>
            <a:pPr marL="342900" indent="-342900">
              <a:buFont typeface="Arial" panose="020B0604020202020204" pitchFamily="34" charset="0"/>
              <a:buChar char="•"/>
            </a:pPr>
            <a:r>
              <a:rPr lang="fr-FR" sz="2400" dirty="0"/>
              <a:t>Horticulture / Pépinière / Fleuristerie / Fleurissement</a:t>
            </a:r>
          </a:p>
          <a:p>
            <a:pPr marL="342900" indent="-342900">
              <a:buFont typeface="Arial" panose="020B0604020202020204" pitchFamily="34" charset="0"/>
              <a:buChar char="•"/>
            </a:pPr>
            <a:r>
              <a:rPr lang="fr-FR" sz="2400" dirty="0"/>
              <a:t>Patrimoine arboré / Elagage</a:t>
            </a:r>
          </a:p>
          <a:p>
            <a:pPr marL="342900" indent="-342900">
              <a:buFont typeface="Arial" panose="020B0604020202020204" pitchFamily="34" charset="0"/>
              <a:buChar char="•"/>
            </a:pPr>
            <a:r>
              <a:rPr lang="fr-FR" sz="2400" dirty="0"/>
              <a:t>Aires de jeux / Plate forme sportive et de remise en forme</a:t>
            </a:r>
          </a:p>
          <a:p>
            <a:pPr marL="342900" indent="-342900">
              <a:buFont typeface="Arial" panose="020B0604020202020204" pitchFamily="34" charset="0"/>
              <a:buChar char="•"/>
            </a:pPr>
            <a:r>
              <a:rPr lang="fr-FR" sz="2400" dirty="0"/>
              <a:t>Terrains de sport</a:t>
            </a:r>
          </a:p>
          <a:p>
            <a:pPr marL="342900" indent="-342900">
              <a:buFont typeface="Arial" panose="020B0604020202020204" pitchFamily="34" charset="0"/>
              <a:buChar char="•"/>
            </a:pPr>
            <a:r>
              <a:rPr lang="fr-FR" sz="2400" dirty="0"/>
              <a:t>Arrosage</a:t>
            </a:r>
          </a:p>
          <a:p>
            <a:pPr marL="342900" indent="-342900">
              <a:buFont typeface="Arial" panose="020B0604020202020204" pitchFamily="34" charset="0"/>
              <a:buChar char="•"/>
            </a:pPr>
            <a:r>
              <a:rPr lang="fr-FR" sz="2400" dirty="0"/>
              <a:t>Logistique / Entretien du matériel / Mécanique</a:t>
            </a:r>
          </a:p>
          <a:p>
            <a:pPr marL="342900" indent="-342900">
              <a:buFont typeface="Arial" panose="020B0604020202020204" pitchFamily="34" charset="0"/>
              <a:buChar char="•"/>
            </a:pPr>
            <a:r>
              <a:rPr lang="fr-FR" sz="2400" dirty="0"/>
              <a:t>Patrimoine naturel / Forestier / Protection incendie</a:t>
            </a:r>
          </a:p>
          <a:p>
            <a:pPr marL="342900" indent="-342900">
              <a:buFont typeface="Arial" panose="020B0604020202020204" pitchFamily="34" charset="0"/>
              <a:buChar char="•"/>
            </a:pPr>
            <a:r>
              <a:rPr lang="fr-FR" sz="2400" dirty="0"/>
              <a:t>Sécurité / Protection des personnes et de l’environnement</a:t>
            </a:r>
          </a:p>
          <a:p>
            <a:pPr marL="342900" indent="-342900">
              <a:buFont typeface="Arial" panose="020B0604020202020204" pitchFamily="34" charset="0"/>
              <a:buChar char="•"/>
            </a:pPr>
            <a:r>
              <a:rPr lang="fr-FR" sz="2400" dirty="0"/>
              <a:t>Communication / Pédagogie / Animation</a:t>
            </a:r>
          </a:p>
          <a:p>
            <a:endParaRPr lang="fr-FR" dirty="0"/>
          </a:p>
          <a:p>
            <a:endParaRPr lang="fr-FR" dirty="0"/>
          </a:p>
          <a:p>
            <a:endParaRPr lang="fr-FR" dirty="0"/>
          </a:p>
          <a:p>
            <a:endParaRPr lang="fr-FR" dirty="0"/>
          </a:p>
        </p:txBody>
      </p:sp>
      <p:sp>
        <p:nvSpPr>
          <p:cNvPr id="2" name="ZoneTexte 1">
            <a:extLst>
              <a:ext uri="{FF2B5EF4-FFF2-40B4-BE49-F238E27FC236}">
                <a16:creationId xmlns:a16="http://schemas.microsoft.com/office/drawing/2014/main" id="{D5624E32-7979-6BE3-314C-4713CF69443F}"/>
              </a:ext>
            </a:extLst>
          </p:cNvPr>
          <p:cNvSpPr txBox="1"/>
          <p:nvPr/>
        </p:nvSpPr>
        <p:spPr>
          <a:xfrm>
            <a:off x="4854102" y="87548"/>
            <a:ext cx="4426085" cy="830997"/>
          </a:xfrm>
          <a:prstGeom prst="rect">
            <a:avLst/>
          </a:prstGeom>
          <a:noFill/>
        </p:spPr>
        <p:txBody>
          <a:bodyPr wrap="square" rtlCol="0">
            <a:spAutoFit/>
          </a:bodyPr>
          <a:lstStyle/>
          <a:p>
            <a:r>
              <a:rPr lang="fr-FR" sz="2400" dirty="0"/>
              <a:t>EVOLUTION DU METIER ET DES PRATIQUES</a:t>
            </a:r>
          </a:p>
        </p:txBody>
      </p:sp>
      <p:pic>
        <p:nvPicPr>
          <p:cNvPr id="5" name="Image 4">
            <a:extLst>
              <a:ext uri="{FF2B5EF4-FFF2-40B4-BE49-F238E27FC236}">
                <a16:creationId xmlns:a16="http://schemas.microsoft.com/office/drawing/2014/main" id="{69A51F4E-72B5-03FC-EC4B-403A68FE5DDF}"/>
              </a:ext>
            </a:extLst>
          </p:cNvPr>
          <p:cNvPicPr>
            <a:picLocks noChangeAspect="1"/>
          </p:cNvPicPr>
          <p:nvPr/>
        </p:nvPicPr>
        <p:blipFill>
          <a:blip r:embed="rId4"/>
          <a:stretch>
            <a:fillRect/>
          </a:stretch>
        </p:blipFill>
        <p:spPr>
          <a:xfrm>
            <a:off x="4766553" y="1980488"/>
            <a:ext cx="4377447" cy="3904746"/>
          </a:xfrm>
          <a:prstGeom prst="rect">
            <a:avLst/>
          </a:prstGeom>
        </p:spPr>
      </p:pic>
    </p:spTree>
    <p:extLst>
      <p:ext uri="{BB962C8B-B14F-4D97-AF65-F5344CB8AC3E}">
        <p14:creationId xmlns:p14="http://schemas.microsoft.com/office/powerpoint/2010/main" val="3963208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age 4">
            <a:extLst>
              <a:ext uri="{FF2B5EF4-FFF2-40B4-BE49-F238E27FC236}">
                <a16:creationId xmlns:a16="http://schemas.microsoft.com/office/drawing/2014/main" id="{34366274-2256-691D-F2E3-667BE2C19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0"/>
            <a:ext cx="8004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Espace réservé du numéro de diapositive 1">
            <a:extLst>
              <a:ext uri="{FF2B5EF4-FFF2-40B4-BE49-F238E27FC236}">
                <a16:creationId xmlns:a16="http://schemas.microsoft.com/office/drawing/2014/main" id="{FE4D8932-885C-0C39-701C-49982AFEDCB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5C9608-DF36-4E95-A495-77C9AB07DA42}" type="slidenum">
              <a:rPr lang="fr-FR" altLang="fr-FR" smtClean="0">
                <a:solidFill>
                  <a:srgbClr val="898989"/>
                </a:solidFill>
                <a:latin typeface="Calibri" panose="020F0502020204030204" pitchFamily="34" charset="0"/>
              </a:rPr>
              <a:pPr/>
              <a:t>30</a:t>
            </a:fld>
            <a:endParaRPr lang="fr-FR" altLang="fr-FR">
              <a:solidFill>
                <a:srgbClr val="898989"/>
              </a:solidFill>
              <a:latin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D3CBF6-6C97-E143-FDE8-471DA74C50DE}"/>
              </a:ext>
            </a:extLst>
          </p:cNvPr>
          <p:cNvSpPr>
            <a:spLocks noGrp="1"/>
          </p:cNvSpPr>
          <p:nvPr>
            <p:ph type="ctrTitle"/>
          </p:nvPr>
        </p:nvSpPr>
        <p:spPr>
          <a:xfrm>
            <a:off x="1536700" y="85725"/>
            <a:ext cx="6599238" cy="700088"/>
          </a:xfrm>
        </p:spPr>
        <p:txBody>
          <a:bodyPr>
            <a:normAutofit fontScale="90000"/>
          </a:bodyPr>
          <a:lstStyle/>
          <a:p>
            <a:pPr>
              <a:defRPr/>
            </a:pPr>
            <a:r>
              <a:rPr lang="fr-FR" dirty="0">
                <a:latin typeface="Algerian" panose="04020705040A02060702" pitchFamily="82" charset="0"/>
              </a:rPr>
              <a:t>LA Paillage</a:t>
            </a:r>
          </a:p>
        </p:txBody>
      </p:sp>
      <p:sp>
        <p:nvSpPr>
          <p:cNvPr id="113667" name="ZoneTexte 3">
            <a:extLst>
              <a:ext uri="{FF2B5EF4-FFF2-40B4-BE49-F238E27FC236}">
                <a16:creationId xmlns:a16="http://schemas.microsoft.com/office/drawing/2014/main" id="{EC49FFD9-DCD1-A1CD-1727-C6BC204DC612}"/>
              </a:ext>
            </a:extLst>
          </p:cNvPr>
          <p:cNvSpPr txBox="1">
            <a:spLocks noChangeArrowheads="1"/>
          </p:cNvSpPr>
          <p:nvPr/>
        </p:nvSpPr>
        <p:spPr bwMode="auto">
          <a:xfrm>
            <a:off x="53975" y="1103313"/>
            <a:ext cx="101520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7000"/>
              </a:lnSpc>
              <a:spcAft>
                <a:spcPts val="800"/>
              </a:spcAft>
            </a:pPr>
            <a:r>
              <a:rPr lang="fr-FR" altLang="fr-FR">
                <a:latin typeface="Calibri" panose="020F0502020204030204" pitchFamily="34" charset="0"/>
                <a:ea typeface="Calibri" panose="020F0502020204030204" pitchFamily="34" charset="0"/>
                <a:cs typeface="Times New Roman" panose="02020603050405020304" pitchFamily="18" charset="0"/>
              </a:rPr>
              <a:t>Pensez à augmenter l’épaisseur de votre paillage lors de fortes chaleurs ou de sècheresse.</a:t>
            </a:r>
          </a:p>
        </p:txBody>
      </p:sp>
      <p:pic>
        <p:nvPicPr>
          <p:cNvPr id="113668" name="Image 5">
            <a:extLst>
              <a:ext uri="{FF2B5EF4-FFF2-40B4-BE49-F238E27FC236}">
                <a16:creationId xmlns:a16="http://schemas.microsoft.com/office/drawing/2014/main" id="{6D0D0F1A-7003-93C0-25E8-D92416BDA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635125"/>
            <a:ext cx="939165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Espace réservé du numéro de diapositive 2">
            <a:extLst>
              <a:ext uri="{FF2B5EF4-FFF2-40B4-BE49-F238E27FC236}">
                <a16:creationId xmlns:a16="http://schemas.microsoft.com/office/drawing/2014/main" id="{C8B80667-BF47-D87B-E0A1-8BCE777F8B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C8EAD0-9FFE-49B2-83D4-1BA01549F152}" type="slidenum">
              <a:rPr lang="fr-FR" altLang="fr-FR" smtClean="0">
                <a:solidFill>
                  <a:srgbClr val="898989"/>
                </a:solidFill>
                <a:latin typeface="Calibri" panose="020F0502020204030204" pitchFamily="34" charset="0"/>
              </a:rPr>
              <a:pPr/>
              <a:t>31</a:t>
            </a:fld>
            <a:endParaRPr lang="fr-FR" altLang="fr-FR">
              <a:solidFill>
                <a:srgbClr val="898989"/>
              </a:solidFill>
              <a:latin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7891BE86-7C13-007B-6A9C-911DEABCF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325"/>
            <a:ext cx="9144000" cy="546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546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C417E-4A5B-EDBE-EEEA-C7FE129B884D}"/>
              </a:ext>
            </a:extLst>
          </p:cNvPr>
          <p:cNvSpPr>
            <a:spLocks noGrp="1"/>
          </p:cNvSpPr>
          <p:nvPr>
            <p:ph type="title"/>
          </p:nvPr>
        </p:nvSpPr>
        <p:spPr/>
        <p:txBody>
          <a:bodyPr/>
          <a:lstStyle/>
          <a:p>
            <a:r>
              <a:rPr lang="fr-FR" dirty="0">
                <a:latin typeface="Algerian" panose="04020705040A02060702" pitchFamily="82" charset="0"/>
              </a:rPr>
              <a:t>Le fleurissement</a:t>
            </a:r>
          </a:p>
        </p:txBody>
      </p:sp>
      <p:sp>
        <p:nvSpPr>
          <p:cNvPr id="3" name="Espace réservé du contenu 2">
            <a:extLst>
              <a:ext uri="{FF2B5EF4-FFF2-40B4-BE49-F238E27FC236}">
                <a16:creationId xmlns:a16="http://schemas.microsoft.com/office/drawing/2014/main" id="{55ADE53C-5C44-96BB-75BB-96CDC0011D21}"/>
              </a:ext>
            </a:extLst>
          </p:cNvPr>
          <p:cNvSpPr>
            <a:spLocks noGrp="1"/>
          </p:cNvSpPr>
          <p:nvPr>
            <p:ph idx="1"/>
          </p:nvPr>
        </p:nvSpPr>
        <p:spPr/>
        <p:txBody>
          <a:bodyPr>
            <a:normAutofit fontScale="92500" lnSpcReduction="10000"/>
          </a:bodyPr>
          <a:lstStyle/>
          <a:p>
            <a:r>
              <a:rPr lang="fr-FR" dirty="0"/>
              <a:t>Diminution des plantations d’annuelles et bisannuelles à réserver sur les sites horticoles et de prestige (vu par le plus grand nombre)</a:t>
            </a:r>
          </a:p>
          <a:p>
            <a:r>
              <a:rPr lang="fr-FR" dirty="0"/>
              <a:t>Evolution avec un fleurissement de vivaces, de plantes méditerranéennes, d’arbustes, de rosiers, de bulbes vivaces…</a:t>
            </a:r>
          </a:p>
          <a:p>
            <a:r>
              <a:rPr lang="fr-FR" dirty="0"/>
              <a:t>Transformation et reconversion de la production des centres horticoles municipaux avec plus de jeunes arbres, de fruitiers, d’arbustes, de vivaces et de production potagère (circuit court vers la restauration scolaire).</a:t>
            </a:r>
          </a:p>
          <a:p>
            <a:pPr marL="0" indent="0">
              <a:buNone/>
            </a:pPr>
            <a:r>
              <a:rPr lang="fr-FR" dirty="0">
                <a:solidFill>
                  <a:srgbClr val="FF0000"/>
                </a:solidFill>
              </a:rPr>
              <a:t>Embellissement durable</a:t>
            </a:r>
          </a:p>
        </p:txBody>
      </p:sp>
    </p:spTree>
    <p:extLst>
      <p:ext uri="{BB962C8B-B14F-4D97-AF65-F5344CB8AC3E}">
        <p14:creationId xmlns:p14="http://schemas.microsoft.com/office/powerpoint/2010/main" val="305106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8E32264-1CB6-406D-53BA-3116643B96B5}"/>
              </a:ext>
            </a:extLst>
          </p:cNvPr>
          <p:cNvSpPr txBox="1">
            <a:spLocks noChangeArrowheads="1"/>
          </p:cNvSpPr>
          <p:nvPr/>
        </p:nvSpPr>
        <p:spPr bwMode="auto">
          <a:xfrm>
            <a:off x="138896" y="266216"/>
            <a:ext cx="8866208" cy="5567423"/>
          </a:xfrm>
          <a:prstGeom prst="rect">
            <a:avLst/>
          </a:prstGeom>
          <a:solidFill>
            <a:srgbClr val="FFFFFF">
              <a:alpha val="37000"/>
            </a:srgbClr>
          </a:solidFill>
          <a:ln>
            <a:solidFill>
              <a:srgbClr val="5E34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90000"/>
              </a:lnSpc>
              <a:spcBef>
                <a:spcPct val="65000"/>
              </a:spcBef>
            </a:pPr>
            <a:r>
              <a:rPr lang="fr-FR" altLang="fr-FR" sz="2600" b="1" i="0" dirty="0">
                <a:solidFill>
                  <a:srgbClr val="5E3466"/>
                </a:solidFill>
                <a:effectLst>
                  <a:outerShdw blurRad="38100" dist="38100" dir="2700000" algn="tl">
                    <a:srgbClr val="C0C0C0"/>
                  </a:outerShdw>
                </a:effectLst>
                <a:latin typeface="Arial Narrow" panose="020B0606020202030204" pitchFamily="34" charset="0"/>
              </a:rPr>
              <a:t>UN FLEURISSEMENT EN ACCORD AVEC UNE DÉMARCHE PLUS RESPECTUEUSE DE NOTRE ENVIRONNEMENT.</a:t>
            </a:r>
          </a:p>
          <a:p>
            <a:pPr algn="ctr">
              <a:lnSpc>
                <a:spcPct val="90000"/>
              </a:lnSpc>
              <a:spcBef>
                <a:spcPct val="65000"/>
              </a:spcBef>
            </a:pPr>
            <a:r>
              <a:rPr lang="fr-FR" altLang="fr-FR" sz="2600" b="1" dirty="0">
                <a:solidFill>
                  <a:srgbClr val="5E3466"/>
                </a:solidFill>
                <a:effectLst>
                  <a:outerShdw blurRad="38100" dist="38100" dir="2700000" algn="tl">
                    <a:srgbClr val="C0C0C0"/>
                  </a:outerShdw>
                </a:effectLst>
                <a:latin typeface="Arial Narrow" panose="020B0606020202030204" pitchFamily="34" charset="0"/>
              </a:rPr>
              <a:t>UN FLEURISSEMENT EN ADEQUATION AVEC UNE GESTION DIFFERENCIE DES ESPACES VERTS.</a:t>
            </a:r>
            <a:endParaRPr lang="fr-FR" altLang="fr-FR" sz="2600" b="1" i="0" dirty="0">
              <a:solidFill>
                <a:srgbClr val="5E3466"/>
              </a:solidFill>
              <a:effectLst>
                <a:outerShdw blurRad="38100" dist="38100" dir="2700000" algn="tl">
                  <a:srgbClr val="C0C0C0"/>
                </a:outerShdw>
              </a:effectLst>
              <a:latin typeface="Arial Narrow" panose="020B0606020202030204" pitchFamily="34" charset="0"/>
            </a:endParaRPr>
          </a:p>
          <a:p>
            <a:pPr algn="ctr">
              <a:lnSpc>
                <a:spcPct val="90000"/>
              </a:lnSpc>
              <a:spcBef>
                <a:spcPct val="65000"/>
              </a:spcBef>
            </a:pPr>
            <a:r>
              <a:rPr lang="fr-FR" altLang="fr-FR" sz="2600" b="1" i="0" dirty="0">
                <a:solidFill>
                  <a:srgbClr val="5E3466"/>
                </a:solidFill>
                <a:effectLst>
                  <a:outerShdw blurRad="38100" dist="38100" dir="2700000" algn="tl">
                    <a:srgbClr val="C0C0C0"/>
                  </a:outerShdw>
                </a:effectLst>
                <a:latin typeface="Arial Narrow" panose="020B0606020202030204" pitchFamily="34" charset="0"/>
              </a:rPr>
              <a:t>DES PLANTES PÉRENNES : BULBES, VIVACES,GRAMINEES, PRAIRIES FLEURIES, ARBUSTES ET ROSIERS.</a:t>
            </a:r>
          </a:p>
          <a:p>
            <a:pPr algn="ctr">
              <a:lnSpc>
                <a:spcPct val="90000"/>
              </a:lnSpc>
              <a:spcBef>
                <a:spcPct val="65000"/>
              </a:spcBef>
            </a:pPr>
            <a:r>
              <a:rPr lang="fr-FR" altLang="fr-FR" sz="2600" b="1" i="0" dirty="0">
                <a:solidFill>
                  <a:srgbClr val="5E3466"/>
                </a:solidFill>
                <a:effectLst>
                  <a:outerShdw blurRad="38100" dist="38100" dir="2700000" algn="tl">
                    <a:srgbClr val="C0C0C0"/>
                  </a:outerShdw>
                </a:effectLst>
                <a:latin typeface="Arial Narrow" panose="020B0606020202030204" pitchFamily="34" charset="0"/>
              </a:rPr>
              <a:t>DES PLANTES MOINS CONSOMMATRICES EN EAU, EN ENGRAIS.</a:t>
            </a:r>
          </a:p>
          <a:p>
            <a:pPr algn="ctr">
              <a:lnSpc>
                <a:spcPct val="90000"/>
              </a:lnSpc>
              <a:spcBef>
                <a:spcPct val="65000"/>
              </a:spcBef>
            </a:pPr>
            <a:r>
              <a:rPr lang="fr-FR" altLang="fr-FR" sz="2600" b="1" i="0" dirty="0">
                <a:solidFill>
                  <a:srgbClr val="5E3466"/>
                </a:solidFill>
                <a:effectLst>
                  <a:outerShdw blurRad="38100" dist="38100" dir="2700000" algn="tl">
                    <a:srgbClr val="C0C0C0"/>
                  </a:outerShdw>
                </a:effectLst>
                <a:latin typeface="Arial Narrow" panose="020B0606020202030204" pitchFamily="34" charset="0"/>
              </a:rPr>
              <a:t>DES MÉTHODES CULTURALES ÉCONOMES : MOINS D’INTERVENTIONS D’ENTRETIEN, PAILLAGE, GOUTTE À GOUTTE, MULTIPLICATION SUR SITE…</a:t>
            </a:r>
          </a:p>
        </p:txBody>
      </p:sp>
    </p:spTree>
    <p:extLst>
      <p:ext uri="{BB962C8B-B14F-4D97-AF65-F5344CB8AC3E}">
        <p14:creationId xmlns:p14="http://schemas.microsoft.com/office/powerpoint/2010/main" val="1409853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7EB30BFE-D3D2-AA8B-4048-4B9E6AD31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350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201169"/>
            <a:ext cx="8372713" cy="624392"/>
          </a:xfrm>
        </p:spPr>
        <p:txBody>
          <a:bodyPr rtlCol="0">
            <a:normAutofit fontScale="90000"/>
          </a:bodyPr>
          <a:lstStyle/>
          <a:p>
            <a:pPr algn="ctr" rtl="0"/>
            <a:r>
              <a:rPr lang="fr-FR" sz="3000" dirty="0">
                <a:latin typeface="+mn-lt"/>
              </a:rPr>
              <a:t>POURQUOI DIMINUER LE FLEURISSEMENT TRADITIONNEL</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36</a:t>
            </a:fld>
            <a:endParaRPr lang="fr-FR"/>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pic>
        <p:nvPicPr>
          <p:cNvPr id="7" name="Picture 2">
            <a:extLst>
              <a:ext uri="{FF2B5EF4-FFF2-40B4-BE49-F238E27FC236}">
                <a16:creationId xmlns:a16="http://schemas.microsoft.com/office/drawing/2014/main" id="{1A035AA2-04D5-AFC0-CDD5-5496225E50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9572" y="1049679"/>
            <a:ext cx="7744428" cy="580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18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767013" y="59535"/>
            <a:ext cx="8017908" cy="624392"/>
          </a:xfrm>
        </p:spPr>
        <p:txBody>
          <a:bodyPr rtlCol="0">
            <a:normAutofit/>
          </a:bodyPr>
          <a:lstStyle/>
          <a:p>
            <a:pPr algn="ctr" rtl="0"/>
            <a:r>
              <a:rPr lang="fr-FR" sz="3000" dirty="0">
                <a:latin typeface="+mn-lt"/>
              </a:rPr>
              <a:t>LES PLANTES GRIMPANTES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8DA9DAA-006C-4F4B-980E-E3DF019B24E2}" type="slidenum">
              <a:rPr kumimoji="0" lang="fr-FR" sz="105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FR"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all" spc="0" normalizeH="0" baseline="0" noProof="0" dirty="0">
                <a:ln>
                  <a:noFill/>
                </a:ln>
                <a:solidFill>
                  <a:prstClr val="white"/>
                </a:solidFill>
                <a:effectLst/>
                <a:uLnTx/>
                <a:uFillTx/>
                <a:latin typeface="Calibri" panose="020F0502020204030204"/>
                <a:ea typeface="+mn-ea"/>
                <a:cs typeface="+mn-cs"/>
              </a:rPr>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3074" name="Picture 2" descr="Résultat d’images pour ipomée grimpante">
            <a:extLst>
              <a:ext uri="{FF2B5EF4-FFF2-40B4-BE49-F238E27FC236}">
                <a16:creationId xmlns:a16="http://schemas.microsoft.com/office/drawing/2014/main" id="{6B20C0AB-62FB-B8A5-F783-C2F47E1E70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138" y="748271"/>
            <a:ext cx="3314700" cy="24860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 Bougainvillée | Site officiel de la ville de Toulon">
            <a:extLst>
              <a:ext uri="{FF2B5EF4-FFF2-40B4-BE49-F238E27FC236}">
                <a16:creationId xmlns:a16="http://schemas.microsoft.com/office/drawing/2014/main" id="{7C81B5E4-F6D6-156A-A530-4EBFF09B0E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97442" y="2778670"/>
            <a:ext cx="5546558" cy="36967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ignone du Chili - Jardinerie Riera">
            <a:extLst>
              <a:ext uri="{FF2B5EF4-FFF2-40B4-BE49-F238E27FC236}">
                <a16:creationId xmlns:a16="http://schemas.microsoft.com/office/drawing/2014/main" id="{F0D81B94-6B2E-6348-ACE3-B55F986303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651" y="3255936"/>
            <a:ext cx="4932947" cy="369971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direct Notice | Passiflore, Plante grimpante, Arbre de jardin">
            <a:extLst>
              <a:ext uri="{FF2B5EF4-FFF2-40B4-BE49-F238E27FC236}">
                <a16:creationId xmlns:a16="http://schemas.microsoft.com/office/drawing/2014/main" id="{D864F73C-C2E6-FCBC-3C3E-2A5F73485E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98866" y="0"/>
            <a:ext cx="2845134" cy="356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851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82E74B54-A3E4-9754-9AC1-958D8F9DC798}"/>
              </a:ext>
            </a:extLst>
          </p:cNvPr>
          <p:cNvSpPr>
            <a:spLocks noGrp="1"/>
          </p:cNvSpPr>
          <p:nvPr>
            <p:ph type="pic" sz="quarter" idx="14"/>
          </p:nvPr>
        </p:nvSpPr>
        <p:spPr/>
      </p:sp>
      <p:sp>
        <p:nvSpPr>
          <p:cNvPr id="3" name="Titre 2">
            <a:extLst>
              <a:ext uri="{FF2B5EF4-FFF2-40B4-BE49-F238E27FC236}">
                <a16:creationId xmlns:a16="http://schemas.microsoft.com/office/drawing/2014/main" id="{6F6EB479-4663-E2E2-29EE-178D42818471}"/>
              </a:ext>
            </a:extLst>
          </p:cNvPr>
          <p:cNvSpPr>
            <a:spLocks noGrp="1"/>
          </p:cNvSpPr>
          <p:nvPr>
            <p:ph type="title"/>
          </p:nvPr>
        </p:nvSpPr>
        <p:spPr/>
        <p:txBody>
          <a:bodyPr/>
          <a:lstStyle/>
          <a:p>
            <a:endParaRPr lang="fr-FR"/>
          </a:p>
        </p:txBody>
      </p:sp>
      <p:sp>
        <p:nvSpPr>
          <p:cNvPr id="4" name="Espace réservé du numéro de diapositive 3">
            <a:extLst>
              <a:ext uri="{FF2B5EF4-FFF2-40B4-BE49-F238E27FC236}">
                <a16:creationId xmlns:a16="http://schemas.microsoft.com/office/drawing/2014/main" id="{3472F9E8-CF7C-553A-93E0-7FE14246FE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DA9DAA-006C-4F4B-980E-E3DF019B24E2}" type="slidenum">
              <a:rPr kumimoji="0" lang="fr-FR" sz="105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texte 4">
            <a:extLst>
              <a:ext uri="{FF2B5EF4-FFF2-40B4-BE49-F238E27FC236}">
                <a16:creationId xmlns:a16="http://schemas.microsoft.com/office/drawing/2014/main" id="{A0949BF1-0BCE-85B8-B951-8047F02FD151}"/>
              </a:ext>
            </a:extLst>
          </p:cNvPr>
          <p:cNvSpPr>
            <a:spLocks noGrp="1"/>
          </p:cNvSpPr>
          <p:nvPr>
            <p:ph type="body" sz="quarter" idx="13"/>
          </p:nvPr>
        </p:nvSpPr>
        <p:spPr/>
        <p:txBody>
          <a:bodyPr/>
          <a:lstStyle/>
          <a:p>
            <a:endParaRPr lang="fr-FR"/>
          </a:p>
        </p:txBody>
      </p:sp>
      <p:pic>
        <p:nvPicPr>
          <p:cNvPr id="7" name="Image 6">
            <a:extLst>
              <a:ext uri="{FF2B5EF4-FFF2-40B4-BE49-F238E27FC236}">
                <a16:creationId xmlns:a16="http://schemas.microsoft.com/office/drawing/2014/main" id="{AC57A358-C62A-E5F3-C85E-13899B183B8F}"/>
              </a:ext>
            </a:extLst>
          </p:cNvPr>
          <p:cNvPicPr>
            <a:picLocks noChangeAspect="1"/>
          </p:cNvPicPr>
          <p:nvPr/>
        </p:nvPicPr>
        <p:blipFill>
          <a:blip r:embed="rId2"/>
          <a:stretch>
            <a:fillRect/>
          </a:stretch>
        </p:blipFill>
        <p:spPr>
          <a:xfrm>
            <a:off x="0" y="619970"/>
            <a:ext cx="9144000" cy="5259746"/>
          </a:xfrm>
          <a:prstGeom prst="rect">
            <a:avLst/>
          </a:prstGeom>
        </p:spPr>
      </p:pic>
      <p:pic>
        <p:nvPicPr>
          <p:cNvPr id="9" name="Image 8">
            <a:extLst>
              <a:ext uri="{FF2B5EF4-FFF2-40B4-BE49-F238E27FC236}">
                <a16:creationId xmlns:a16="http://schemas.microsoft.com/office/drawing/2014/main" id="{643F82D4-BCFC-51FE-563B-FDA1F60B2C22}"/>
              </a:ext>
            </a:extLst>
          </p:cNvPr>
          <p:cNvPicPr>
            <a:picLocks noChangeAspect="1"/>
          </p:cNvPicPr>
          <p:nvPr/>
        </p:nvPicPr>
        <p:blipFill>
          <a:blip r:embed="rId3"/>
          <a:stretch>
            <a:fillRect/>
          </a:stretch>
        </p:blipFill>
        <p:spPr>
          <a:xfrm>
            <a:off x="6794333" y="320040"/>
            <a:ext cx="1162050" cy="2181225"/>
          </a:xfrm>
          <a:prstGeom prst="rect">
            <a:avLst/>
          </a:prstGeom>
        </p:spPr>
      </p:pic>
    </p:spTree>
    <p:extLst>
      <p:ext uri="{BB962C8B-B14F-4D97-AF65-F5344CB8AC3E}">
        <p14:creationId xmlns:p14="http://schemas.microsoft.com/office/powerpoint/2010/main" val="3397100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82E74B54-A3E4-9754-9AC1-958D8F9DC798}"/>
              </a:ext>
            </a:extLst>
          </p:cNvPr>
          <p:cNvSpPr>
            <a:spLocks noGrp="1"/>
          </p:cNvSpPr>
          <p:nvPr>
            <p:ph type="pic" sz="quarter" idx="14"/>
          </p:nvPr>
        </p:nvSpPr>
        <p:spPr/>
      </p:sp>
      <p:sp>
        <p:nvSpPr>
          <p:cNvPr id="3" name="Titre 2">
            <a:extLst>
              <a:ext uri="{FF2B5EF4-FFF2-40B4-BE49-F238E27FC236}">
                <a16:creationId xmlns:a16="http://schemas.microsoft.com/office/drawing/2014/main" id="{6F6EB479-4663-E2E2-29EE-178D42818471}"/>
              </a:ext>
            </a:extLst>
          </p:cNvPr>
          <p:cNvSpPr>
            <a:spLocks noGrp="1"/>
          </p:cNvSpPr>
          <p:nvPr>
            <p:ph type="title"/>
          </p:nvPr>
        </p:nvSpPr>
        <p:spPr/>
        <p:txBody>
          <a:bodyPr/>
          <a:lstStyle/>
          <a:p>
            <a:endParaRPr lang="fr-FR"/>
          </a:p>
        </p:txBody>
      </p:sp>
      <p:sp>
        <p:nvSpPr>
          <p:cNvPr id="4" name="Espace réservé du numéro de diapositive 3">
            <a:extLst>
              <a:ext uri="{FF2B5EF4-FFF2-40B4-BE49-F238E27FC236}">
                <a16:creationId xmlns:a16="http://schemas.microsoft.com/office/drawing/2014/main" id="{3472F9E8-CF7C-553A-93E0-7FE14246FE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DA9DAA-006C-4F4B-980E-E3DF019B24E2}" type="slidenum">
              <a:rPr kumimoji="0" lang="fr-FR" sz="105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FR"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texte 4">
            <a:extLst>
              <a:ext uri="{FF2B5EF4-FFF2-40B4-BE49-F238E27FC236}">
                <a16:creationId xmlns:a16="http://schemas.microsoft.com/office/drawing/2014/main" id="{A0949BF1-0BCE-85B8-B951-8047F02FD151}"/>
              </a:ext>
            </a:extLst>
          </p:cNvPr>
          <p:cNvSpPr>
            <a:spLocks noGrp="1"/>
          </p:cNvSpPr>
          <p:nvPr>
            <p:ph type="body" sz="quarter" idx="13"/>
          </p:nvPr>
        </p:nvSpPr>
        <p:spPr/>
        <p:txBody>
          <a:bodyPr/>
          <a:lstStyle/>
          <a:p>
            <a:endParaRPr lang="fr-FR"/>
          </a:p>
        </p:txBody>
      </p:sp>
      <p:pic>
        <p:nvPicPr>
          <p:cNvPr id="7" name="Image 6">
            <a:extLst>
              <a:ext uri="{FF2B5EF4-FFF2-40B4-BE49-F238E27FC236}">
                <a16:creationId xmlns:a16="http://schemas.microsoft.com/office/drawing/2014/main" id="{65984CBD-747F-30FC-5E40-85074B49A8DC}"/>
              </a:ext>
            </a:extLst>
          </p:cNvPr>
          <p:cNvPicPr>
            <a:picLocks noChangeAspect="1"/>
          </p:cNvPicPr>
          <p:nvPr/>
        </p:nvPicPr>
        <p:blipFill>
          <a:blip r:embed="rId2"/>
          <a:stretch>
            <a:fillRect/>
          </a:stretch>
        </p:blipFill>
        <p:spPr>
          <a:xfrm>
            <a:off x="84212" y="0"/>
            <a:ext cx="8975575" cy="6858487"/>
          </a:xfrm>
          <a:prstGeom prst="rect">
            <a:avLst/>
          </a:prstGeom>
        </p:spPr>
      </p:pic>
      <p:pic>
        <p:nvPicPr>
          <p:cNvPr id="9" name="Image 8">
            <a:extLst>
              <a:ext uri="{FF2B5EF4-FFF2-40B4-BE49-F238E27FC236}">
                <a16:creationId xmlns:a16="http://schemas.microsoft.com/office/drawing/2014/main" id="{FD162C72-056C-DAC3-FD76-087A677887A4}"/>
              </a:ext>
            </a:extLst>
          </p:cNvPr>
          <p:cNvPicPr>
            <a:picLocks noChangeAspect="1"/>
          </p:cNvPicPr>
          <p:nvPr/>
        </p:nvPicPr>
        <p:blipFill>
          <a:blip r:embed="rId3"/>
          <a:stretch>
            <a:fillRect/>
          </a:stretch>
        </p:blipFill>
        <p:spPr>
          <a:xfrm>
            <a:off x="7506647" y="100513"/>
            <a:ext cx="1162050" cy="2181225"/>
          </a:xfrm>
          <a:prstGeom prst="rect">
            <a:avLst/>
          </a:prstGeom>
        </p:spPr>
      </p:pic>
    </p:spTree>
    <p:extLst>
      <p:ext uri="{BB962C8B-B14F-4D97-AF65-F5344CB8AC3E}">
        <p14:creationId xmlns:p14="http://schemas.microsoft.com/office/powerpoint/2010/main" val="378945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45FBE4A-4F30-1550-89A8-B6755E9A65A0}"/>
              </a:ext>
            </a:extLst>
          </p:cNvPr>
          <p:cNvSpPr txBox="1"/>
          <p:nvPr/>
        </p:nvSpPr>
        <p:spPr>
          <a:xfrm>
            <a:off x="340468" y="136187"/>
            <a:ext cx="4426085" cy="7848302"/>
          </a:xfrm>
          <a:prstGeom prst="rect">
            <a:avLst/>
          </a:prstGeom>
          <a:noFill/>
        </p:spPr>
        <p:txBody>
          <a:bodyPr wrap="square" rtlCol="0">
            <a:spAutoFit/>
          </a:bodyPr>
          <a:lstStyle/>
          <a:p>
            <a:r>
              <a:rPr lang="fr-FR" sz="2400" dirty="0"/>
              <a:t>MISSIONS  ACTUELLES</a:t>
            </a:r>
          </a:p>
          <a:p>
            <a:endParaRPr lang="fr-FR" sz="2400" dirty="0"/>
          </a:p>
          <a:p>
            <a:pPr marL="342900" indent="-342900">
              <a:buFont typeface="Arial" panose="020B0604020202020204" pitchFamily="34" charset="0"/>
              <a:buChar char="•"/>
            </a:pPr>
            <a:r>
              <a:rPr lang="fr-FR" sz="2400" dirty="0"/>
              <a:t>Horticulture / Pépinière / Fleuristerie / Fleurissement</a:t>
            </a:r>
          </a:p>
          <a:p>
            <a:pPr marL="342900" indent="-342900">
              <a:buFont typeface="Arial" panose="020B0604020202020204" pitchFamily="34" charset="0"/>
              <a:buChar char="•"/>
            </a:pPr>
            <a:r>
              <a:rPr lang="fr-FR" sz="2400" dirty="0"/>
              <a:t>Patrimoine arboré / Elagage</a:t>
            </a:r>
          </a:p>
          <a:p>
            <a:pPr marL="342900" indent="-342900">
              <a:buFont typeface="Arial" panose="020B0604020202020204" pitchFamily="34" charset="0"/>
              <a:buChar char="•"/>
            </a:pPr>
            <a:r>
              <a:rPr lang="fr-FR" sz="2400" dirty="0"/>
              <a:t>Aires de jeux / Plate forme sportive et de remise en forme</a:t>
            </a:r>
          </a:p>
          <a:p>
            <a:pPr marL="342900" indent="-342900">
              <a:buFont typeface="Arial" panose="020B0604020202020204" pitchFamily="34" charset="0"/>
              <a:buChar char="•"/>
            </a:pPr>
            <a:r>
              <a:rPr lang="fr-FR" sz="2400" dirty="0"/>
              <a:t>Terrains de sport</a:t>
            </a:r>
          </a:p>
          <a:p>
            <a:pPr marL="342900" indent="-342900">
              <a:buFont typeface="Arial" panose="020B0604020202020204" pitchFamily="34" charset="0"/>
              <a:buChar char="•"/>
            </a:pPr>
            <a:r>
              <a:rPr lang="fr-FR" sz="2400" dirty="0"/>
              <a:t>Arrosage</a:t>
            </a:r>
          </a:p>
          <a:p>
            <a:pPr marL="342900" indent="-342900">
              <a:buFont typeface="Arial" panose="020B0604020202020204" pitchFamily="34" charset="0"/>
              <a:buChar char="•"/>
            </a:pPr>
            <a:r>
              <a:rPr lang="fr-FR" sz="2400" dirty="0"/>
              <a:t>Logistique / Entretien du matériel / Mécanique</a:t>
            </a:r>
          </a:p>
          <a:p>
            <a:pPr marL="342900" indent="-342900">
              <a:buFont typeface="Arial" panose="020B0604020202020204" pitchFamily="34" charset="0"/>
              <a:buChar char="•"/>
            </a:pPr>
            <a:r>
              <a:rPr lang="fr-FR" sz="2400" dirty="0"/>
              <a:t>Patrimoine naturel / Forestier / Protection incendie</a:t>
            </a:r>
          </a:p>
          <a:p>
            <a:pPr marL="342900" indent="-342900">
              <a:buFont typeface="Arial" panose="020B0604020202020204" pitchFamily="34" charset="0"/>
              <a:buChar char="•"/>
            </a:pPr>
            <a:r>
              <a:rPr lang="fr-FR" sz="2400" dirty="0"/>
              <a:t>Sécurité / Protection des personnes et de l’environnement</a:t>
            </a:r>
          </a:p>
          <a:p>
            <a:pPr marL="342900" indent="-342900">
              <a:buFont typeface="Arial" panose="020B0604020202020204" pitchFamily="34" charset="0"/>
              <a:buChar char="•"/>
            </a:pPr>
            <a:r>
              <a:rPr lang="fr-FR" sz="2400" dirty="0"/>
              <a:t>Communication / Pédagogie / Animation</a:t>
            </a:r>
          </a:p>
          <a:p>
            <a:endParaRPr lang="fr-FR" dirty="0"/>
          </a:p>
          <a:p>
            <a:endParaRPr lang="fr-FR" dirty="0"/>
          </a:p>
          <a:p>
            <a:endParaRPr lang="fr-FR" dirty="0"/>
          </a:p>
          <a:p>
            <a:endParaRPr lang="fr-FR" dirty="0"/>
          </a:p>
        </p:txBody>
      </p:sp>
      <p:sp>
        <p:nvSpPr>
          <p:cNvPr id="3" name="ZoneTexte 2">
            <a:extLst>
              <a:ext uri="{FF2B5EF4-FFF2-40B4-BE49-F238E27FC236}">
                <a16:creationId xmlns:a16="http://schemas.microsoft.com/office/drawing/2014/main" id="{5D65F40C-CEBF-DDE2-0CF8-ECA9384EB911}"/>
              </a:ext>
            </a:extLst>
          </p:cNvPr>
          <p:cNvSpPr txBox="1"/>
          <p:nvPr/>
        </p:nvSpPr>
        <p:spPr>
          <a:xfrm>
            <a:off x="5009746" y="136187"/>
            <a:ext cx="4221804" cy="6740307"/>
          </a:xfrm>
          <a:prstGeom prst="rect">
            <a:avLst/>
          </a:prstGeom>
          <a:noFill/>
        </p:spPr>
        <p:txBody>
          <a:bodyPr wrap="square" rtlCol="0">
            <a:spAutoFit/>
          </a:bodyPr>
          <a:lstStyle/>
          <a:p>
            <a:r>
              <a:rPr lang="fr-FR" sz="2400" dirty="0"/>
              <a:t>EVOLUTION DES MISSIONS</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Ecologue / Naturaliste /Botaniste / Préservation de la biodiversité</a:t>
            </a:r>
          </a:p>
          <a:p>
            <a:pPr marL="342900" indent="-342900">
              <a:buFont typeface="Arial" panose="020B0604020202020204" pitchFamily="34" charset="0"/>
              <a:buChar char="•"/>
            </a:pPr>
            <a:r>
              <a:rPr lang="fr-FR" sz="2400" dirty="0"/>
              <a:t>Protection de l’eau et des ressources naturelles</a:t>
            </a:r>
          </a:p>
          <a:p>
            <a:pPr marL="342900" indent="-342900">
              <a:buFont typeface="Arial" panose="020B0604020202020204" pitchFamily="34" charset="0"/>
              <a:buChar char="•"/>
            </a:pPr>
            <a:r>
              <a:rPr lang="fr-FR" sz="2400" dirty="0"/>
              <a:t>Renaturation / végétalisation / Lutte contre les ICU</a:t>
            </a:r>
          </a:p>
          <a:p>
            <a:pPr marL="342900" indent="-342900">
              <a:buFont typeface="Arial" panose="020B0604020202020204" pitchFamily="34" charset="0"/>
              <a:buChar char="•"/>
            </a:pPr>
            <a:r>
              <a:rPr lang="fr-FR" sz="2400" dirty="0"/>
              <a:t>Compétence en sol et trame noire / Compostage / </a:t>
            </a:r>
            <a:r>
              <a:rPr lang="fr-FR" sz="2400" dirty="0" err="1"/>
              <a:t>Désimperméabilisation</a:t>
            </a:r>
            <a:endParaRPr lang="fr-FR" sz="2400" dirty="0"/>
          </a:p>
          <a:p>
            <a:pPr marL="342900" indent="-342900">
              <a:buFont typeface="Arial" panose="020B0604020202020204" pitchFamily="34" charset="0"/>
              <a:buChar char="•"/>
            </a:pPr>
            <a:r>
              <a:rPr lang="fr-FR" sz="2400" dirty="0"/>
              <a:t>Jardin Nourricier / Berger urbain / Verger urbain / Agriculture urbaine / Agroécologie</a:t>
            </a:r>
          </a:p>
          <a:p>
            <a:pPr marL="342900" indent="-342900">
              <a:buFont typeface="Arial" panose="020B0604020202020204" pitchFamily="34" charset="0"/>
              <a:buChar char="•"/>
            </a:pPr>
            <a:r>
              <a:rPr lang="fr-FR" sz="2400" dirty="0"/>
              <a:t>Médiateur / Animateur / Créateur de liens sociaux</a:t>
            </a:r>
          </a:p>
        </p:txBody>
      </p:sp>
    </p:spTree>
    <p:extLst>
      <p:ext uri="{BB962C8B-B14F-4D97-AF65-F5344CB8AC3E}">
        <p14:creationId xmlns:p14="http://schemas.microsoft.com/office/powerpoint/2010/main" val="3582929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4ED0278-C221-6713-0B61-DBE15F96B8FE}"/>
              </a:ext>
            </a:extLst>
          </p:cNvPr>
          <p:cNvSpPr txBox="1"/>
          <p:nvPr/>
        </p:nvSpPr>
        <p:spPr>
          <a:xfrm>
            <a:off x="2926515" y="-11575"/>
            <a:ext cx="3290970" cy="415627"/>
          </a:xfrm>
          <a:prstGeom prst="rect">
            <a:avLst/>
          </a:prstGeom>
          <a:solidFill>
            <a:srgbClr val="CCFFCC"/>
          </a:solidFill>
          <a:effectLst>
            <a:outerShdw blurRad="50800" dist="38100" dir="5400000" algn="t"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101"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LE MICRO FLEURISSEMENT</a:t>
            </a:r>
          </a:p>
        </p:txBody>
      </p:sp>
      <p:sp>
        <p:nvSpPr>
          <p:cNvPr id="5" name="Espace réservé du numéro de diapositive 4">
            <a:extLst>
              <a:ext uri="{FF2B5EF4-FFF2-40B4-BE49-F238E27FC236}">
                <a16:creationId xmlns:a16="http://schemas.microsoft.com/office/drawing/2014/main" id="{ABF0D036-A5AC-7809-8D28-CA83C6487CD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DA9DAA-006C-4F4B-980E-E3DF019B24E2}" type="slidenum">
              <a:rPr kumimoji="0" lang="fr-F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5094E52A-9CF5-9748-C1F1-F3AFE659B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2668" y="436157"/>
            <a:ext cx="4610750" cy="6418668"/>
          </a:xfrm>
          <a:prstGeom prst="rect">
            <a:avLst/>
          </a:prstGeom>
        </p:spPr>
      </p:pic>
      <p:pic>
        <p:nvPicPr>
          <p:cNvPr id="8" name="Image 7">
            <a:extLst>
              <a:ext uri="{FF2B5EF4-FFF2-40B4-BE49-F238E27FC236}">
                <a16:creationId xmlns:a16="http://schemas.microsoft.com/office/drawing/2014/main" id="{E04D648F-4FF0-7764-E12F-405362AA68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333" y="436155"/>
            <a:ext cx="4625190" cy="6418669"/>
          </a:xfrm>
          <a:prstGeom prst="rect">
            <a:avLst/>
          </a:prstGeom>
        </p:spPr>
      </p:pic>
    </p:spTree>
    <p:extLst>
      <p:ext uri="{BB962C8B-B14F-4D97-AF65-F5344CB8AC3E}">
        <p14:creationId xmlns:p14="http://schemas.microsoft.com/office/powerpoint/2010/main" val="460328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767013" y="59535"/>
            <a:ext cx="8017908" cy="624392"/>
          </a:xfrm>
        </p:spPr>
        <p:txBody>
          <a:bodyPr rtlCol="0">
            <a:normAutofit/>
          </a:bodyPr>
          <a:lstStyle/>
          <a:p>
            <a:pPr algn="ctr" rtl="0"/>
            <a:r>
              <a:rPr lang="fr-FR" sz="3000" dirty="0">
                <a:latin typeface="+mn-lt"/>
              </a:rPr>
              <a:t>LES PLANTES couvre sols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41</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a:xfrm>
            <a:off x="8464374" y="5159785"/>
            <a:ext cx="1527731" cy="1657066"/>
          </a:xfrm>
        </p:spPr>
        <p:txBody>
          <a:bodyPr/>
          <a:lstStyle/>
          <a:p>
            <a:endParaRPr lang="fr-FR" dirty="0"/>
          </a:p>
        </p:txBody>
      </p:sp>
      <p:pic>
        <p:nvPicPr>
          <p:cNvPr id="2050" name="Picture 2" descr="Santolina chamaecyparissus Gray Santolina | Arizona gardening, Garden ...">
            <a:extLst>
              <a:ext uri="{FF2B5EF4-FFF2-40B4-BE49-F238E27FC236}">
                <a16:creationId xmlns:a16="http://schemas.microsoft.com/office/drawing/2014/main" id="{6B284B88-8348-356E-BD2E-7292BCF11F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42210"/>
            <a:ext cx="3386889" cy="33868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nacetum haradjanii... stock photo by Thomas Alamy, Image: 0236614">
            <a:extLst>
              <a:ext uri="{FF2B5EF4-FFF2-40B4-BE49-F238E27FC236}">
                <a16:creationId xmlns:a16="http://schemas.microsoft.com/office/drawing/2014/main" id="{E910975F-57EB-F39A-2225-2237B25028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30844" y="868779"/>
            <a:ext cx="5013156" cy="33337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tureja spicigera :: R-Z">
            <a:extLst>
              <a:ext uri="{FF2B5EF4-FFF2-40B4-BE49-F238E27FC236}">
                <a16:creationId xmlns:a16="http://schemas.microsoft.com/office/drawing/2014/main" id="{9E84A1D4-692E-6C11-D9E6-03DC1ABB1DF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59866"/>
            <a:ext cx="4130844" cy="30981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auge - Salvia microphylla Royal Bumble - Vivace arbustive à fleurs rouges">
            <a:extLst>
              <a:ext uri="{FF2B5EF4-FFF2-40B4-BE49-F238E27FC236}">
                <a16:creationId xmlns:a16="http://schemas.microsoft.com/office/drawing/2014/main" id="{FE28E2EF-B2E1-992F-2299-5295D5BC33C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5789" y="3729788"/>
            <a:ext cx="3128211" cy="312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320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alternatives aux gazons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42</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4" name="Image 3">
            <a:extLst>
              <a:ext uri="{FF2B5EF4-FFF2-40B4-BE49-F238E27FC236}">
                <a16:creationId xmlns:a16="http://schemas.microsoft.com/office/drawing/2014/main" id="{1062AB85-2690-C148-8C48-88E2EB2A2B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922294"/>
            <a:ext cx="4538714" cy="3025809"/>
          </a:xfrm>
          <a:prstGeom prst="rect">
            <a:avLst/>
          </a:prstGeom>
        </p:spPr>
      </p:pic>
      <p:pic>
        <p:nvPicPr>
          <p:cNvPr id="4098" name="Picture 2" descr="Creeping Thyme Ground Cover Seeds- Thymus Serpyllum Magic Carpet ...">
            <a:extLst>
              <a:ext uri="{FF2B5EF4-FFF2-40B4-BE49-F238E27FC236}">
                <a16:creationId xmlns:a16="http://schemas.microsoft.com/office/drawing/2014/main" id="{200AD54F-F650-3B30-A622-04671B80AE2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92266" y="786638"/>
            <a:ext cx="5429250" cy="545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90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alternatives aux gazons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43</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4" name="Image 3">
            <a:extLst>
              <a:ext uri="{FF2B5EF4-FFF2-40B4-BE49-F238E27FC236}">
                <a16:creationId xmlns:a16="http://schemas.microsoft.com/office/drawing/2014/main" id="{1B9CB89E-F6B2-8E8A-AE27-A9B8D2F27F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49968"/>
            <a:ext cx="9144000" cy="6096000"/>
          </a:xfrm>
          <a:prstGeom prst="rect">
            <a:avLst/>
          </a:prstGeom>
        </p:spPr>
      </p:pic>
      <p:pic>
        <p:nvPicPr>
          <p:cNvPr id="5122" name="Picture 2" descr="Phyla nodiflora - Monaco Nature Encyclopedia">
            <a:extLst>
              <a:ext uri="{FF2B5EF4-FFF2-40B4-BE49-F238E27FC236}">
                <a16:creationId xmlns:a16="http://schemas.microsoft.com/office/drawing/2014/main" id="{FFE09C47-0CC4-6D0E-45FA-D5E2BB66CC4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49968"/>
            <a:ext cx="4680284" cy="312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022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alternatives aux gazons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44</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pic>
        <p:nvPicPr>
          <p:cNvPr id="6146" name="Picture 2" descr="Matricaria chamomilla - German Chamomile | World of Flowering Plants">
            <a:extLst>
              <a:ext uri="{FF2B5EF4-FFF2-40B4-BE49-F238E27FC236}">
                <a16:creationId xmlns:a16="http://schemas.microsoft.com/office/drawing/2014/main" id="{43C525AC-3C71-224E-CAD2-8A2891D524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02368"/>
            <a:ext cx="3862137" cy="28966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ankenia laevis, la mejor alternativa al césped | Jardineria On">
            <a:extLst>
              <a:ext uri="{FF2B5EF4-FFF2-40B4-BE49-F238E27FC236}">
                <a16:creationId xmlns:a16="http://schemas.microsoft.com/office/drawing/2014/main" id="{75A9FBD8-EFA6-BBA5-7438-71642461844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226" y="902368"/>
            <a:ext cx="4343774" cy="289660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ichondra Seed - Dichondra Repens Ground Cover Seeds">
            <a:extLst>
              <a:ext uri="{FF2B5EF4-FFF2-40B4-BE49-F238E27FC236}">
                <a16:creationId xmlns:a16="http://schemas.microsoft.com/office/drawing/2014/main" id="{11C1F51F-95D5-FF22-78E1-DD4484D2C90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98971"/>
            <a:ext cx="3059029" cy="305902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achysandra terminalis | Mirror Garden Offers">
            <a:extLst>
              <a:ext uri="{FF2B5EF4-FFF2-40B4-BE49-F238E27FC236}">
                <a16:creationId xmlns:a16="http://schemas.microsoft.com/office/drawing/2014/main" id="{0448C75C-9CC1-A7F6-1E8A-FF051C6DA4F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59578" y="3216578"/>
            <a:ext cx="3641421" cy="364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604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PRAIRIES FLEURIES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45</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4" name="Picture 6">
            <a:extLst>
              <a:ext uri="{FF2B5EF4-FFF2-40B4-BE49-F238E27FC236}">
                <a16:creationId xmlns:a16="http://schemas.microsoft.com/office/drawing/2014/main" id="{0BC64486-D3E5-C2DC-01DE-97144A3F83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5229" y="972273"/>
            <a:ext cx="7867169" cy="590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663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7BA3D5-69E6-E91E-66D1-82BECB434C33}"/>
              </a:ext>
            </a:extLst>
          </p:cNvPr>
          <p:cNvSpPr>
            <a:spLocks noGrp="1"/>
          </p:cNvSpPr>
          <p:nvPr>
            <p:ph type="title"/>
          </p:nvPr>
        </p:nvSpPr>
        <p:spPr>
          <a:xfrm>
            <a:off x="497970" y="0"/>
            <a:ext cx="7886700" cy="1325563"/>
          </a:xfrm>
        </p:spPr>
        <p:txBody>
          <a:bodyPr/>
          <a:lstStyle/>
          <a:p>
            <a:r>
              <a:rPr lang="fr-FR" dirty="0">
                <a:latin typeface="Algerian" panose="04020705040A02060702" pitchFamily="82" charset="0"/>
              </a:rPr>
              <a:t>L’herbe</a:t>
            </a:r>
          </a:p>
        </p:txBody>
      </p:sp>
      <p:sp>
        <p:nvSpPr>
          <p:cNvPr id="3" name="Espace réservé du contenu 2">
            <a:extLst>
              <a:ext uri="{FF2B5EF4-FFF2-40B4-BE49-F238E27FC236}">
                <a16:creationId xmlns:a16="http://schemas.microsoft.com/office/drawing/2014/main" id="{1DF2E6F7-308C-CC00-2763-18B93F4FDD8A}"/>
              </a:ext>
            </a:extLst>
          </p:cNvPr>
          <p:cNvSpPr>
            <a:spLocks noGrp="1"/>
          </p:cNvSpPr>
          <p:nvPr>
            <p:ph idx="1"/>
          </p:nvPr>
        </p:nvSpPr>
        <p:spPr>
          <a:xfrm>
            <a:off x="157164" y="1714500"/>
            <a:ext cx="8986836" cy="5600700"/>
          </a:xfrm>
        </p:spPr>
        <p:txBody>
          <a:bodyPr>
            <a:normAutofit/>
          </a:bodyPr>
          <a:lstStyle/>
          <a:p>
            <a:r>
              <a:rPr lang="fr-FR" dirty="0"/>
              <a:t>Gazon (arrosé) uniquement sur les sites horticoles et de prestige et suivant l’usage. Concept de béton vert non adapté au climat méditerranéen. Voir les usages qui conditionnent le gazon: jeux, détente, sieste</a:t>
            </a:r>
          </a:p>
          <a:p>
            <a:r>
              <a:rPr lang="fr-FR" dirty="0"/>
              <a:t>Pelouse non arrosé, flore sauvage verte l’hiver et terre battue l’été. Réorganisation de la gestion différenciée.</a:t>
            </a:r>
          </a:p>
          <a:p>
            <a:r>
              <a:rPr lang="fr-FR" dirty="0"/>
              <a:t>Prairie fleurie vivace et mellifère sans arrosage</a:t>
            </a:r>
          </a:p>
          <a:p>
            <a:r>
              <a:rPr lang="fr-FR" dirty="0"/>
              <a:t>Evolution vers des prairies naturelles et locales pour de la fauche ou de l’</a:t>
            </a:r>
            <a:r>
              <a:rPr lang="fr-FR" dirty="0" err="1"/>
              <a:t>écopaturage</a:t>
            </a:r>
            <a:r>
              <a:rPr lang="fr-FR" dirty="0"/>
              <a:t>. Voir si on exporte la coupe?</a:t>
            </a:r>
          </a:p>
        </p:txBody>
      </p:sp>
    </p:spTree>
    <p:extLst>
      <p:ext uri="{BB962C8B-B14F-4D97-AF65-F5344CB8AC3E}">
        <p14:creationId xmlns:p14="http://schemas.microsoft.com/office/powerpoint/2010/main" val="2816833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1">
            <a:extLst>
              <a:ext uri="{FF2B5EF4-FFF2-40B4-BE49-F238E27FC236}">
                <a16:creationId xmlns:a16="http://schemas.microsoft.com/office/drawing/2014/main" id="{3C3349D8-EC56-914B-FD39-F5FDB93050BE}"/>
              </a:ext>
            </a:extLst>
          </p:cNvPr>
          <p:cNvSpPr>
            <a:spLocks noGrp="1"/>
          </p:cNvSpPr>
          <p:nvPr>
            <p:ph type="title"/>
          </p:nvPr>
        </p:nvSpPr>
        <p:spPr/>
        <p:txBody>
          <a:bodyPr/>
          <a:lstStyle/>
          <a:p>
            <a:endParaRPr lang="fr-FR" altLang="fr-FR"/>
          </a:p>
        </p:txBody>
      </p:sp>
      <p:sp>
        <p:nvSpPr>
          <p:cNvPr id="89091" name="Espace réservé du numéro de diapositive 3">
            <a:extLst>
              <a:ext uri="{FF2B5EF4-FFF2-40B4-BE49-F238E27FC236}">
                <a16:creationId xmlns:a16="http://schemas.microsoft.com/office/drawing/2014/main" id="{E3B700E6-7CA4-640E-C881-9BF5559FD72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2E7D50-D072-4B98-92D6-A322A305B41F}" type="slidenum">
              <a:rPr lang="fr-FR" altLang="fr-FR" smtClean="0">
                <a:solidFill>
                  <a:srgbClr val="898989"/>
                </a:solidFill>
                <a:latin typeface="Calibri" panose="020F0502020204030204" pitchFamily="34" charset="0"/>
              </a:rPr>
              <a:pPr/>
              <a:t>47</a:t>
            </a:fld>
            <a:endParaRPr lang="fr-FR" altLang="fr-FR">
              <a:solidFill>
                <a:srgbClr val="898989"/>
              </a:solidFill>
              <a:latin typeface="Calibri" panose="020F0502020204030204" pitchFamily="34" charset="0"/>
            </a:endParaRPr>
          </a:p>
        </p:txBody>
      </p:sp>
      <p:sp>
        <p:nvSpPr>
          <p:cNvPr id="89092" name="object 4">
            <a:extLst>
              <a:ext uri="{FF2B5EF4-FFF2-40B4-BE49-F238E27FC236}">
                <a16:creationId xmlns:a16="http://schemas.microsoft.com/office/drawing/2014/main" id="{4BFC6DD9-832C-F459-C0FD-F04346E99917}"/>
              </a:ext>
            </a:extLst>
          </p:cNvPr>
          <p:cNvSpPr>
            <a:spLocks noChangeArrowheads="1"/>
          </p:cNvSpPr>
          <p:nvPr/>
        </p:nvSpPr>
        <p:spPr bwMode="auto">
          <a:xfrm>
            <a:off x="0" y="-1588"/>
            <a:ext cx="9144000" cy="857251"/>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
        <p:nvSpPr>
          <p:cNvPr id="89093" name="ZoneTexte 5">
            <a:extLst>
              <a:ext uri="{FF2B5EF4-FFF2-40B4-BE49-F238E27FC236}">
                <a16:creationId xmlns:a16="http://schemas.microsoft.com/office/drawing/2014/main" id="{E2CBE451-5CAE-4AF6-B11E-43E3DA13EDFB}"/>
              </a:ext>
            </a:extLst>
          </p:cNvPr>
          <p:cNvSpPr txBox="1">
            <a:spLocks noChangeArrowheads="1"/>
          </p:cNvSpPr>
          <p:nvPr/>
        </p:nvSpPr>
        <p:spPr bwMode="auto">
          <a:xfrm>
            <a:off x="2041525" y="133350"/>
            <a:ext cx="5059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3200"/>
              <a:t>LA STRATE HERBACEE</a:t>
            </a:r>
          </a:p>
        </p:txBody>
      </p:sp>
      <p:sp>
        <p:nvSpPr>
          <p:cNvPr id="4" name="ZoneTexte 3">
            <a:extLst>
              <a:ext uri="{FF2B5EF4-FFF2-40B4-BE49-F238E27FC236}">
                <a16:creationId xmlns:a16="http://schemas.microsoft.com/office/drawing/2014/main" id="{BBCCD10E-1A06-A7A3-8ABF-7DD8EC2A161A}"/>
              </a:ext>
            </a:extLst>
          </p:cNvPr>
          <p:cNvSpPr txBox="1"/>
          <p:nvPr/>
        </p:nvSpPr>
        <p:spPr>
          <a:xfrm>
            <a:off x="23446" y="904083"/>
            <a:ext cx="9425354" cy="3416320"/>
          </a:xfrm>
          <a:prstGeom prst="rect">
            <a:avLst/>
          </a:prstGeom>
          <a:noFill/>
        </p:spPr>
        <p:txBody>
          <a:bodyPr>
            <a:spAutoFit/>
          </a:bodyPr>
          <a:lstStyle/>
          <a:p>
            <a:pPr marL="285750" indent="-285750">
              <a:buFont typeface="Arial" panose="020B0604020202020204" pitchFamily="34" charset="0"/>
              <a:buChar char="•"/>
              <a:defRPr/>
            </a:pPr>
            <a:r>
              <a:rPr lang="fr-FR" sz="2400" dirty="0"/>
              <a:t>LES GAZONS ARROSES : type green et fairway, terrains de sports, hélicoïdale, rotative</a:t>
            </a:r>
          </a:p>
          <a:p>
            <a:pPr marL="285750" indent="-285750">
              <a:buFont typeface="Arial" panose="020B0604020202020204" pitchFamily="34" charset="0"/>
              <a:buChar char="•"/>
              <a:defRPr/>
            </a:pPr>
            <a:endParaRPr lang="fr-FR" sz="2400" dirty="0"/>
          </a:p>
          <a:p>
            <a:pPr marL="285750" indent="-285750">
              <a:buFont typeface="Arial" panose="020B0604020202020204" pitchFamily="34" charset="0"/>
              <a:buChar char="•"/>
              <a:defRPr/>
            </a:pPr>
            <a:r>
              <a:rPr lang="fr-FR" sz="2400" dirty="0"/>
              <a:t>LES PELOUSES: non arrosées: rotative, tondo broyage</a:t>
            </a:r>
          </a:p>
          <a:p>
            <a:pPr marL="285750" indent="-285750">
              <a:buFont typeface="Arial" panose="020B0604020202020204" pitchFamily="34" charset="0"/>
              <a:buChar char="•"/>
              <a:defRPr/>
            </a:pPr>
            <a:endParaRPr lang="fr-FR" sz="2400" dirty="0"/>
          </a:p>
          <a:p>
            <a:pPr marL="285750" indent="-285750">
              <a:buFont typeface="Arial" panose="020B0604020202020204" pitchFamily="34" charset="0"/>
              <a:buChar char="•"/>
              <a:defRPr/>
            </a:pPr>
            <a:r>
              <a:rPr lang="fr-FR" sz="2400" dirty="0"/>
              <a:t>LES PRAIRIES: Broyage, fauchage ou </a:t>
            </a:r>
            <a:r>
              <a:rPr lang="fr-FR" sz="2400" dirty="0" err="1"/>
              <a:t>écopaturage</a:t>
            </a:r>
            <a:endParaRPr lang="fr-FR" sz="2400" dirty="0"/>
          </a:p>
          <a:p>
            <a:pPr marL="285750" indent="-285750">
              <a:buFont typeface="Arial" panose="020B0604020202020204" pitchFamily="34" charset="0"/>
              <a:buChar char="•"/>
              <a:defRPr/>
            </a:pPr>
            <a:endParaRPr lang="fr-FR" sz="2400" dirty="0"/>
          </a:p>
          <a:p>
            <a:pPr marL="285750" indent="-285750">
              <a:buFont typeface="Arial" panose="020B0604020202020204" pitchFamily="34" charset="0"/>
              <a:buChar char="•"/>
              <a:defRPr/>
            </a:pPr>
            <a:r>
              <a:rPr lang="fr-FR" sz="2400" dirty="0"/>
              <a:t>La vrai STRATE HERBACEE: </a:t>
            </a:r>
            <a:r>
              <a:rPr lang="fr-FR" sz="2400" dirty="0">
                <a:solidFill>
                  <a:srgbClr val="202122"/>
                </a:solidFill>
                <a:highlight>
                  <a:srgbClr val="FFFFFF"/>
                </a:highlight>
              </a:rPr>
              <a:t>Elle est composée de </a:t>
            </a:r>
            <a:r>
              <a:rPr lang="fr-FR" sz="2400" dirty="0">
                <a:solidFill>
                  <a:srgbClr val="3366CC"/>
                </a:solidFill>
                <a:highlight>
                  <a:srgbClr val="FFFFFF"/>
                </a:highlight>
                <a:hlinkClick r:id="rId3" tooltip="Plante herbacée"/>
              </a:rPr>
              <a:t>plantes herbacées</a:t>
            </a:r>
            <a:r>
              <a:rPr lang="fr-FR" sz="2400" dirty="0">
                <a:solidFill>
                  <a:srgbClr val="202122"/>
                </a:solidFill>
                <a:highlight>
                  <a:srgbClr val="FFFFFF"/>
                </a:highlight>
              </a:rPr>
              <a:t> (dont notamment </a:t>
            </a:r>
            <a:r>
              <a:rPr lang="fr-FR" sz="2400" dirty="0">
                <a:solidFill>
                  <a:srgbClr val="3366CC"/>
                </a:solidFill>
                <a:highlight>
                  <a:srgbClr val="FFFFFF"/>
                </a:highlight>
                <a:hlinkClick r:id="rId4" tooltip="Herbe"/>
              </a:rPr>
              <a:t>herbes</a:t>
            </a:r>
            <a:r>
              <a:rPr lang="fr-FR" sz="2400" dirty="0">
                <a:solidFill>
                  <a:srgbClr val="202122"/>
                </a:solidFill>
                <a:highlight>
                  <a:srgbClr val="FFFFFF"/>
                </a:highlight>
              </a:rPr>
              <a:t> et </a:t>
            </a:r>
            <a:r>
              <a:rPr lang="fr-FR" sz="2400" dirty="0">
                <a:solidFill>
                  <a:srgbClr val="3366CC"/>
                </a:solidFill>
                <a:highlight>
                  <a:srgbClr val="FFFFFF"/>
                </a:highlight>
              </a:rPr>
              <a:t>vivaces</a:t>
            </a:r>
            <a:r>
              <a:rPr lang="fr-FR" sz="2400" dirty="0">
                <a:solidFill>
                  <a:srgbClr val="202122"/>
                </a:solidFill>
                <a:highlight>
                  <a:srgbClr val="FFFFFF"/>
                </a:highlight>
              </a:rPr>
              <a:t>) jusqu’à 1 m</a:t>
            </a:r>
            <a:endParaRPr lang="fr-FR" sz="2400" dirty="0"/>
          </a:p>
        </p:txBody>
      </p:sp>
      <p:pic>
        <p:nvPicPr>
          <p:cNvPr id="89095" name="Picture 2" descr="Golf Map Images, Stock Photos &amp; Vectors | Shutterstock">
            <a:extLst>
              <a:ext uri="{FF2B5EF4-FFF2-40B4-BE49-F238E27FC236}">
                <a16:creationId xmlns:a16="http://schemas.microsoft.com/office/drawing/2014/main" id="{661A48DD-3C8B-DAB4-E15B-EF148E5E1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4368800"/>
            <a:ext cx="3243262"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E8FA98A-89BC-DD2E-4D00-97D07DD06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105" y="0"/>
            <a:ext cx="5505790" cy="6858000"/>
          </a:xfrm>
          <a:prstGeom prst="rect">
            <a:avLst/>
          </a:prstGeom>
        </p:spPr>
      </p:pic>
    </p:spTree>
    <p:extLst>
      <p:ext uri="{BB962C8B-B14F-4D97-AF65-F5344CB8AC3E}">
        <p14:creationId xmlns:p14="http://schemas.microsoft.com/office/powerpoint/2010/main" val="3786944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D11A1-5EA6-5C48-2623-91D3C27A2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38849" cy="5437762"/>
          </a:xfrm>
          <a:prstGeom prst="rect">
            <a:avLst/>
          </a:prstGeom>
        </p:spPr>
      </p:pic>
      <p:pic>
        <p:nvPicPr>
          <p:cNvPr id="7" name="Image 6">
            <a:extLst>
              <a:ext uri="{FF2B5EF4-FFF2-40B4-BE49-F238E27FC236}">
                <a16:creationId xmlns:a16="http://schemas.microsoft.com/office/drawing/2014/main" id="{9E7AFC25-4BD5-AB5D-3A5B-DCA1FEB9C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697" y="1566152"/>
            <a:ext cx="4513303" cy="5291847"/>
          </a:xfrm>
          <a:prstGeom prst="rect">
            <a:avLst/>
          </a:prstGeom>
        </p:spPr>
      </p:pic>
    </p:spTree>
    <p:extLst>
      <p:ext uri="{BB962C8B-B14F-4D97-AF65-F5344CB8AC3E}">
        <p14:creationId xmlns:p14="http://schemas.microsoft.com/office/powerpoint/2010/main" val="2119004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12FA346-596F-E8AE-3B8A-1A780FB0BCC2}"/>
              </a:ext>
            </a:extLst>
          </p:cNvPr>
          <p:cNvSpPr>
            <a:spLocks noGrp="1"/>
          </p:cNvSpPr>
          <p:nvPr>
            <p:ph idx="1"/>
          </p:nvPr>
        </p:nvSpPr>
        <p:spPr>
          <a:xfrm>
            <a:off x="243191" y="87548"/>
            <a:ext cx="8832715" cy="6770451"/>
          </a:xfrm>
        </p:spPr>
        <p:txBody>
          <a:bodyPr>
            <a:normAutofit/>
          </a:bodyPr>
          <a:lstStyle/>
          <a:p>
            <a:pPr marL="0" indent="0" algn="ctr" fontAlgn="base">
              <a:lnSpc>
                <a:spcPct val="115000"/>
              </a:lnSpc>
              <a:spcBef>
                <a:spcPts val="2250"/>
              </a:spcBef>
              <a:spcAft>
                <a:spcPts val="900"/>
              </a:spcAft>
              <a:buNone/>
            </a:pPr>
            <a:r>
              <a:rPr lang="fr-FR" sz="2400" b="1" kern="1800" dirty="0">
                <a:solidFill>
                  <a:srgbClr val="747474"/>
                </a:solidFill>
                <a:effectLst/>
                <a:highlight>
                  <a:srgbClr val="FFFFFF"/>
                </a:highlight>
                <a:latin typeface="Lato" panose="020F0502020204030203" pitchFamily="34" charset="0"/>
                <a:ea typeface="Times New Roman" panose="02020603050405020304" pitchFamily="18" charset="0"/>
                <a:cs typeface="Times New Roman" panose="02020603050405020304" pitchFamily="18" charset="0"/>
              </a:rPr>
              <a:t>LES SOLUTIONS INNOVANTES</a:t>
            </a:r>
            <a:endParaRPr lang="fr-FR" sz="24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15000"/>
              </a:lnSpc>
              <a:spcAft>
                <a:spcPts val="1000"/>
              </a:spcAft>
            </a:pPr>
            <a:r>
              <a:rPr lang="fr-FR" sz="2000" kern="0" dirty="0">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Le jardinier est connecté, il est High-tech : TIC, puces et IA. Nous sommes environnés d’informatique et nos pratiques s’adaptent au téléphone portable, aux applications métiers, aux sondes </a:t>
            </a:r>
            <a:r>
              <a:rPr lang="fr-FR" sz="2000" kern="0" dirty="0" err="1">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tensiométriques</a:t>
            </a:r>
            <a:r>
              <a:rPr lang="fr-FR" sz="2000" kern="0" dirty="0">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 aux robots de tonte, à la débroussailleuse radiocommandée, aux drones qui peuvent traiter, aux arbres qui sont scannés, à l’exosquelette, au GPS, à </a:t>
            </a:r>
            <a:r>
              <a:rPr lang="fr-FR" sz="2000" kern="0" dirty="0" err="1">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Autocad</a:t>
            </a:r>
            <a:r>
              <a:rPr lang="fr-FR" sz="2000" kern="0" dirty="0">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 et SketchUp, au SIG… Nous trouvons l’information sur internet et les youtubeurs nous forment et se contredisent. </a:t>
            </a:r>
          </a:p>
          <a:p>
            <a:pPr algn="just" fontAlgn="base">
              <a:lnSpc>
                <a:spcPct val="115000"/>
              </a:lnSpc>
              <a:spcAft>
                <a:spcPts val="1000"/>
              </a:spcAft>
            </a:pPr>
            <a:r>
              <a:rPr lang="fr-FR" sz="2000" kern="0" dirty="0">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La reconnaissance végétale est facilitée avec Floriscope.io ou </a:t>
            </a:r>
            <a:r>
              <a:rPr lang="fr-FR" sz="2000" kern="0" dirty="0" err="1">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plantNet</a:t>
            </a:r>
            <a:r>
              <a:rPr lang="fr-FR" sz="2000" kern="0" dirty="0">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 ou le guide « plantons local » ou encore CAUE 11.. Nous communiquons sur les réseaux sociaux. Sauf que vous êtes submergés par d’innombrables courriels et les absents n’ont pas lus les mails </a:t>
            </a:r>
            <a:r>
              <a:rPr lang="fr-FR" sz="2000" kern="0" dirty="0" err="1">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Hortis</a:t>
            </a:r>
            <a:r>
              <a:rPr lang="fr-FR" sz="2000" kern="0" dirty="0">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a:t>
            </a:r>
            <a:endParaRPr lang="fr-FR" sz="2000" kern="100" dirty="0">
              <a:highlight>
                <a:srgbClr val="FFFFFF"/>
              </a:highlight>
              <a:latin typeface="Calibri" panose="020F0502020204030204" pitchFamily="34" charset="0"/>
              <a:ea typeface="Times New Roman" panose="02020603050405020304" pitchFamily="18" charset="0"/>
              <a:cs typeface="Times New Roman" panose="02020603050405020304" pitchFamily="18" charset="0"/>
            </a:endParaRPr>
          </a:p>
          <a:p>
            <a:pPr algn="just" fontAlgn="base">
              <a:lnSpc>
                <a:spcPct val="115000"/>
              </a:lnSpc>
              <a:spcAft>
                <a:spcPts val="1000"/>
              </a:spcAft>
            </a:pPr>
            <a:r>
              <a:rPr lang="fr-FR" sz="2000" kern="0" dirty="0">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Connecté oui, mais ayons les pieds sur terre et accompagnons la nature avec des solutions innovantes, pour les eaux pluviales, pour l’éco pâturage et l’utilisation d’animaux domestiques, par les </a:t>
            </a:r>
            <a:r>
              <a:rPr lang="fr-FR" sz="2000" kern="0" dirty="0" err="1">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Ollats</a:t>
            </a:r>
            <a:r>
              <a:rPr lang="fr-FR" sz="2000" kern="0" dirty="0">
                <a:solidFill>
                  <a:srgbClr val="000000"/>
                </a:solidFill>
                <a:effectLst/>
                <a:highlight>
                  <a:srgbClr val="FFFFFF"/>
                </a:highlight>
                <a:latin typeface="inherit"/>
                <a:ea typeface="Times New Roman" panose="02020603050405020304" pitchFamily="18" charset="0"/>
                <a:cs typeface="Times New Roman" panose="02020603050405020304" pitchFamily="18" charset="0"/>
              </a:rPr>
              <a:t>… pour préserver la biodiversité. Nous jardiniers, Gardons le bon sens paysan qui s’est perdu dans les campagnes.</a:t>
            </a:r>
            <a:endParaRPr lang="fr-FR" sz="20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770544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040346D-8CB9-18FC-A9F0-C09B107DDC19}"/>
              </a:ext>
            </a:extLst>
          </p:cNvPr>
          <p:cNvPicPr>
            <a:picLocks noChangeAspect="1"/>
          </p:cNvPicPr>
          <p:nvPr/>
        </p:nvPicPr>
        <p:blipFill rotWithShape="1">
          <a:blip r:embed="rId2"/>
          <a:srcRect b="52083"/>
          <a:stretch/>
        </p:blipFill>
        <p:spPr>
          <a:xfrm>
            <a:off x="-110397" y="271462"/>
            <a:ext cx="9364794" cy="6315075"/>
          </a:xfrm>
          <a:prstGeom prst="rect">
            <a:avLst/>
          </a:prstGeom>
        </p:spPr>
      </p:pic>
    </p:spTree>
    <p:extLst>
      <p:ext uri="{BB962C8B-B14F-4D97-AF65-F5344CB8AC3E}">
        <p14:creationId xmlns:p14="http://schemas.microsoft.com/office/powerpoint/2010/main" val="2242005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25D7FB-ADCC-8F33-4078-CD78EE7A490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50C6EDC-CE78-4912-2C34-12ED001AB2FD}"/>
              </a:ext>
            </a:extLst>
          </p:cNvPr>
          <p:cNvSpPr>
            <a:spLocks noGrp="1"/>
          </p:cNvSpPr>
          <p:nvPr>
            <p:ph idx="1"/>
          </p:nvPr>
        </p:nvSpPr>
        <p:spPr/>
        <p:txBody>
          <a:bodyPr/>
          <a:lstStyle/>
          <a:p>
            <a:endParaRPr lang="fr-FR"/>
          </a:p>
        </p:txBody>
      </p:sp>
      <p:pic>
        <p:nvPicPr>
          <p:cNvPr id="1026" name="Picture 2" descr="Aucun texte alternatif pour cette image">
            <a:extLst>
              <a:ext uri="{FF2B5EF4-FFF2-40B4-BE49-F238E27FC236}">
                <a16:creationId xmlns:a16="http://schemas.microsoft.com/office/drawing/2014/main" id="{2DEF577C-97E7-9A7F-1E1C-189917E77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78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994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E202B32-7C33-DB6C-A0AD-3207352E8019}"/>
              </a:ext>
            </a:extLst>
          </p:cNvPr>
          <p:cNvPicPr>
            <a:picLocks noChangeAspect="1"/>
          </p:cNvPicPr>
          <p:nvPr/>
        </p:nvPicPr>
        <p:blipFill rotWithShape="1">
          <a:blip r:embed="rId3"/>
          <a:srcRect t="48333"/>
          <a:stretch/>
        </p:blipFill>
        <p:spPr>
          <a:xfrm>
            <a:off x="-65289" y="0"/>
            <a:ext cx="9274577" cy="6743700"/>
          </a:xfrm>
          <a:prstGeom prst="rect">
            <a:avLst/>
          </a:prstGeom>
        </p:spPr>
      </p:pic>
    </p:spTree>
    <p:extLst>
      <p:ext uri="{BB962C8B-B14F-4D97-AF65-F5344CB8AC3E}">
        <p14:creationId xmlns:p14="http://schemas.microsoft.com/office/powerpoint/2010/main" val="1787863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704001" y="2376199"/>
            <a:ext cx="2696067" cy="507703"/>
          </a:xfrm>
          <a:prstGeom prst="rect">
            <a:avLst/>
          </a:prstGeom>
          <a:solidFill>
            <a:srgbClr val="92D050"/>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699" b="1" dirty="0"/>
              <a:t>Prairies</a:t>
            </a:r>
          </a:p>
        </p:txBody>
      </p:sp>
      <p:sp>
        <p:nvSpPr>
          <p:cNvPr id="2" name="Espace réservé du numéro de diapositive 1">
            <a:extLst>
              <a:ext uri="{FF2B5EF4-FFF2-40B4-BE49-F238E27FC236}">
                <a16:creationId xmlns:a16="http://schemas.microsoft.com/office/drawing/2014/main" id="{C6A0AB9B-1320-BA12-AEA0-AF660AAC8EC8}"/>
              </a:ext>
            </a:extLst>
          </p:cNvPr>
          <p:cNvSpPr>
            <a:spLocks noGrp="1"/>
          </p:cNvSpPr>
          <p:nvPr>
            <p:ph type="sldNum" sz="quarter" idx="12"/>
          </p:nvPr>
        </p:nvSpPr>
        <p:spPr/>
        <p:txBody>
          <a:bodyPr/>
          <a:lstStyle/>
          <a:p>
            <a:pPr rtl="0"/>
            <a:fld id="{D8DA9DAA-006C-4F4B-980E-E3DF019B24E2}" type="slidenum">
              <a:rPr lang="fr-FR" noProof="0" smtClean="0"/>
              <a:t>53</a:t>
            </a:fld>
            <a:endParaRPr lang="fr-FR" noProof="0"/>
          </a:p>
        </p:txBody>
      </p:sp>
      <p:pic>
        <p:nvPicPr>
          <p:cNvPr id="16" name="Image 15">
            <a:extLst>
              <a:ext uri="{FF2B5EF4-FFF2-40B4-BE49-F238E27FC236}">
                <a16:creationId xmlns:a16="http://schemas.microsoft.com/office/drawing/2014/main" id="{49DE912E-E673-B4EE-675C-72CDCB2B2D90}"/>
              </a:ext>
            </a:extLst>
          </p:cNvPr>
          <p:cNvPicPr>
            <a:picLocks noChangeAspect="1"/>
          </p:cNvPicPr>
          <p:nvPr/>
        </p:nvPicPr>
        <p:blipFill>
          <a:blip r:embed="rId3"/>
          <a:stretch>
            <a:fillRect/>
          </a:stretch>
        </p:blipFill>
        <p:spPr>
          <a:xfrm>
            <a:off x="272374" y="0"/>
            <a:ext cx="2974249" cy="2164297"/>
          </a:xfrm>
          <a:prstGeom prst="rect">
            <a:avLst/>
          </a:prstGeom>
        </p:spPr>
      </p:pic>
      <p:pic>
        <p:nvPicPr>
          <p:cNvPr id="2050" name="Picture 2" descr="Gyrobroyeur pour tracteur BUGGY-100 avec boitier réversible">
            <a:extLst>
              <a:ext uri="{FF2B5EF4-FFF2-40B4-BE49-F238E27FC236}">
                <a16:creationId xmlns:a16="http://schemas.microsoft.com/office/drawing/2014/main" id="{2E16A4E9-E7FA-5139-7902-6C0E8B29A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4128" y="21639"/>
            <a:ext cx="3810001" cy="28622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DERAGRI Spécialiste du matériel et pièces Micro tracteur et Élevage">
            <a:extLst>
              <a:ext uri="{FF2B5EF4-FFF2-40B4-BE49-F238E27FC236}">
                <a16:creationId xmlns:a16="http://schemas.microsoft.com/office/drawing/2014/main" id="{333CB386-8346-8C67-5064-3A3489565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05137"/>
            <a:ext cx="9144000" cy="385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775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6287678" y="39247"/>
            <a:ext cx="2696067" cy="507703"/>
          </a:xfrm>
          <a:prstGeom prst="rect">
            <a:avLst/>
          </a:prstGeom>
          <a:solidFill>
            <a:srgbClr val="92D050"/>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699" b="1" dirty="0"/>
              <a:t>Prairies Fauche</a:t>
            </a:r>
          </a:p>
        </p:txBody>
      </p:sp>
      <p:sp>
        <p:nvSpPr>
          <p:cNvPr id="2" name="Espace réservé du numéro de diapositive 1">
            <a:extLst>
              <a:ext uri="{FF2B5EF4-FFF2-40B4-BE49-F238E27FC236}">
                <a16:creationId xmlns:a16="http://schemas.microsoft.com/office/drawing/2014/main" id="{C6A0AB9B-1320-BA12-AEA0-AF660AAC8EC8}"/>
              </a:ext>
            </a:extLst>
          </p:cNvPr>
          <p:cNvSpPr>
            <a:spLocks noGrp="1"/>
          </p:cNvSpPr>
          <p:nvPr>
            <p:ph type="sldNum" sz="quarter" idx="12"/>
          </p:nvPr>
        </p:nvSpPr>
        <p:spPr/>
        <p:txBody>
          <a:bodyPr/>
          <a:lstStyle/>
          <a:p>
            <a:pPr rtl="0"/>
            <a:fld id="{D8DA9DAA-006C-4F4B-980E-E3DF019B24E2}" type="slidenum">
              <a:rPr lang="fr-FR" noProof="0" smtClean="0"/>
              <a:t>54</a:t>
            </a:fld>
            <a:endParaRPr lang="fr-FR" noProof="0"/>
          </a:p>
        </p:txBody>
      </p:sp>
      <p:pic>
        <p:nvPicPr>
          <p:cNvPr id="4" name="Image 3">
            <a:extLst>
              <a:ext uri="{FF2B5EF4-FFF2-40B4-BE49-F238E27FC236}">
                <a16:creationId xmlns:a16="http://schemas.microsoft.com/office/drawing/2014/main" id="{215F31C4-D96F-FA4D-1FE3-4846B4AEC3B8}"/>
              </a:ext>
            </a:extLst>
          </p:cNvPr>
          <p:cNvPicPr>
            <a:picLocks noChangeAspect="1"/>
          </p:cNvPicPr>
          <p:nvPr/>
        </p:nvPicPr>
        <p:blipFill>
          <a:blip r:embed="rId3"/>
          <a:stretch>
            <a:fillRect/>
          </a:stretch>
        </p:blipFill>
        <p:spPr>
          <a:xfrm>
            <a:off x="103104" y="673100"/>
            <a:ext cx="3784561" cy="2826445"/>
          </a:xfrm>
          <a:prstGeom prst="rect">
            <a:avLst/>
          </a:prstGeom>
        </p:spPr>
      </p:pic>
      <p:pic>
        <p:nvPicPr>
          <p:cNvPr id="8" name="Image 7">
            <a:extLst>
              <a:ext uri="{FF2B5EF4-FFF2-40B4-BE49-F238E27FC236}">
                <a16:creationId xmlns:a16="http://schemas.microsoft.com/office/drawing/2014/main" id="{EE6FFFFE-21FD-9227-5911-E3B34C32E459}"/>
              </a:ext>
            </a:extLst>
          </p:cNvPr>
          <p:cNvPicPr>
            <a:picLocks noChangeAspect="1"/>
          </p:cNvPicPr>
          <p:nvPr/>
        </p:nvPicPr>
        <p:blipFill>
          <a:blip r:embed="rId4"/>
          <a:stretch>
            <a:fillRect/>
          </a:stretch>
        </p:blipFill>
        <p:spPr>
          <a:xfrm>
            <a:off x="103105" y="3895031"/>
            <a:ext cx="3819520" cy="2826445"/>
          </a:xfrm>
          <a:prstGeom prst="rect">
            <a:avLst/>
          </a:prstGeom>
        </p:spPr>
      </p:pic>
      <p:pic>
        <p:nvPicPr>
          <p:cNvPr id="11" name="Image 10">
            <a:extLst>
              <a:ext uri="{FF2B5EF4-FFF2-40B4-BE49-F238E27FC236}">
                <a16:creationId xmlns:a16="http://schemas.microsoft.com/office/drawing/2014/main" id="{6135246B-3CCE-6C98-DFAB-52FA087991F2}"/>
              </a:ext>
            </a:extLst>
          </p:cNvPr>
          <p:cNvPicPr>
            <a:picLocks noChangeAspect="1"/>
          </p:cNvPicPr>
          <p:nvPr/>
        </p:nvPicPr>
        <p:blipFill>
          <a:blip r:embed="rId5"/>
          <a:stretch>
            <a:fillRect/>
          </a:stretch>
        </p:blipFill>
        <p:spPr>
          <a:xfrm>
            <a:off x="5221375" y="673100"/>
            <a:ext cx="3762370" cy="3238496"/>
          </a:xfrm>
          <a:prstGeom prst="rect">
            <a:avLst/>
          </a:prstGeom>
        </p:spPr>
      </p:pic>
      <p:pic>
        <p:nvPicPr>
          <p:cNvPr id="15" name="Image 14">
            <a:extLst>
              <a:ext uri="{FF2B5EF4-FFF2-40B4-BE49-F238E27FC236}">
                <a16:creationId xmlns:a16="http://schemas.microsoft.com/office/drawing/2014/main" id="{15F42A98-65A8-9022-21DE-5BC85AC3CD95}"/>
              </a:ext>
            </a:extLst>
          </p:cNvPr>
          <p:cNvPicPr>
            <a:picLocks noChangeAspect="1"/>
          </p:cNvPicPr>
          <p:nvPr/>
        </p:nvPicPr>
        <p:blipFill>
          <a:blip r:embed="rId6"/>
          <a:stretch>
            <a:fillRect/>
          </a:stretch>
        </p:blipFill>
        <p:spPr>
          <a:xfrm>
            <a:off x="5221375" y="3973543"/>
            <a:ext cx="3819520" cy="2747933"/>
          </a:xfrm>
          <a:prstGeom prst="rect">
            <a:avLst/>
          </a:prstGeom>
        </p:spPr>
      </p:pic>
      <p:pic>
        <p:nvPicPr>
          <p:cNvPr id="17" name="Image 16">
            <a:extLst>
              <a:ext uri="{FF2B5EF4-FFF2-40B4-BE49-F238E27FC236}">
                <a16:creationId xmlns:a16="http://schemas.microsoft.com/office/drawing/2014/main" id="{551382EF-78FF-2C77-44D4-D3F7923D9A67}"/>
              </a:ext>
            </a:extLst>
          </p:cNvPr>
          <p:cNvPicPr>
            <a:picLocks noChangeAspect="1"/>
          </p:cNvPicPr>
          <p:nvPr/>
        </p:nvPicPr>
        <p:blipFill>
          <a:blip r:embed="rId7"/>
          <a:stretch>
            <a:fillRect/>
          </a:stretch>
        </p:blipFill>
        <p:spPr>
          <a:xfrm>
            <a:off x="3729317" y="2093259"/>
            <a:ext cx="1685365" cy="2671482"/>
          </a:xfrm>
          <a:prstGeom prst="rect">
            <a:avLst/>
          </a:prstGeom>
        </p:spPr>
      </p:pic>
    </p:spTree>
    <p:extLst>
      <p:ext uri="{BB962C8B-B14F-4D97-AF65-F5344CB8AC3E}">
        <p14:creationId xmlns:p14="http://schemas.microsoft.com/office/powerpoint/2010/main" val="1345505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vironnement | La Copechagnière">
            <a:extLst>
              <a:ext uri="{FF2B5EF4-FFF2-40B4-BE49-F238E27FC236}">
                <a16:creationId xmlns:a16="http://schemas.microsoft.com/office/drawing/2014/main" id="{E702060A-CDC0-FBA9-CDB3-65A4B1C3C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63"/>
            <a:ext cx="9144000" cy="646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470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42ED7C-1D55-8B88-B87E-EAFB70C42591}"/>
              </a:ext>
            </a:extLst>
          </p:cNvPr>
          <p:cNvSpPr>
            <a:spLocks noGrp="1"/>
          </p:cNvSpPr>
          <p:nvPr>
            <p:ph type="title"/>
          </p:nvPr>
        </p:nvSpPr>
        <p:spPr/>
        <p:txBody>
          <a:bodyPr/>
          <a:lstStyle/>
          <a:p>
            <a:r>
              <a:rPr lang="fr-FR" dirty="0">
                <a:latin typeface="Algerian" panose="04020705040A02060702" pitchFamily="82" charset="0"/>
              </a:rPr>
              <a:t>ARBUSTE</a:t>
            </a:r>
          </a:p>
        </p:txBody>
      </p:sp>
      <p:sp>
        <p:nvSpPr>
          <p:cNvPr id="3" name="Espace réservé du contenu 2">
            <a:extLst>
              <a:ext uri="{FF2B5EF4-FFF2-40B4-BE49-F238E27FC236}">
                <a16:creationId xmlns:a16="http://schemas.microsoft.com/office/drawing/2014/main" id="{0C3588DC-3208-21DB-1277-FC5232A5F76C}"/>
              </a:ext>
            </a:extLst>
          </p:cNvPr>
          <p:cNvSpPr>
            <a:spLocks noGrp="1"/>
          </p:cNvSpPr>
          <p:nvPr>
            <p:ph idx="1"/>
          </p:nvPr>
        </p:nvSpPr>
        <p:spPr>
          <a:xfrm>
            <a:off x="628650" y="1825625"/>
            <a:ext cx="8515350" cy="4351338"/>
          </a:xfrm>
        </p:spPr>
        <p:txBody>
          <a:bodyPr/>
          <a:lstStyle/>
          <a:p>
            <a:r>
              <a:rPr lang="fr-FR" dirty="0"/>
              <a:t>Plantation de haies champêtres variées et fleuries</a:t>
            </a:r>
          </a:p>
          <a:p>
            <a:r>
              <a:rPr lang="fr-FR" dirty="0"/>
              <a:t>Evolution vers la suppression des haies monospécifiques tondues aux taille haies</a:t>
            </a:r>
          </a:p>
          <a:p>
            <a:r>
              <a:rPr lang="fr-FR" dirty="0"/>
              <a:t>Taille raisonnées des arbustes aux sécateurs ou à la scie suivant les principes des </a:t>
            </a:r>
            <a:r>
              <a:rPr lang="fr-FR" dirty="0" err="1"/>
              <a:t>arbusticulteurs</a:t>
            </a:r>
            <a:r>
              <a:rPr lang="fr-FR" dirty="0"/>
              <a:t>: physionomie (</a:t>
            </a:r>
            <a:r>
              <a:rPr lang="fr-FR" dirty="0" err="1"/>
              <a:t>basitone</a:t>
            </a:r>
            <a:r>
              <a:rPr lang="fr-FR" dirty="0"/>
              <a:t>, </a:t>
            </a:r>
            <a:r>
              <a:rPr lang="fr-FR" dirty="0" err="1"/>
              <a:t>acrotone</a:t>
            </a:r>
            <a:r>
              <a:rPr lang="fr-FR" dirty="0"/>
              <a:t>) et floraison des arbustes</a:t>
            </a:r>
          </a:p>
          <a:p>
            <a:r>
              <a:rPr lang="fr-FR" dirty="0"/>
              <a:t>Plantation de plantes grimpantes sur les murs et de plantes couvre sols</a:t>
            </a:r>
          </a:p>
        </p:txBody>
      </p:sp>
    </p:spTree>
    <p:extLst>
      <p:ext uri="{BB962C8B-B14F-4D97-AF65-F5344CB8AC3E}">
        <p14:creationId xmlns:p14="http://schemas.microsoft.com/office/powerpoint/2010/main" val="1530455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ficher l’image source">
            <a:extLst>
              <a:ext uri="{FF2B5EF4-FFF2-40B4-BE49-F238E27FC236}">
                <a16:creationId xmlns:a16="http://schemas.microsoft.com/office/drawing/2014/main" id="{E864EA6F-DC59-6DB8-B4DA-41643A1388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6849" y="2286001"/>
            <a:ext cx="4571999" cy="4571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PTO arbres 26 04 2006">
            <a:extLst>
              <a:ext uri="{FF2B5EF4-FFF2-40B4-BE49-F238E27FC236}">
                <a16:creationId xmlns:a16="http://schemas.microsoft.com/office/drawing/2014/main" id="{49CAA37C-9C81-050B-3597-BD40DE0739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10760" r="11852" b="-3"/>
          <a:stretch>
            <a:fillRect/>
          </a:stretch>
        </p:blipFill>
        <p:spPr bwMode="auto">
          <a:xfrm>
            <a:off x="462988" y="0"/>
            <a:ext cx="3460830" cy="342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fficher l’image source">
            <a:extLst>
              <a:ext uri="{FF2B5EF4-FFF2-40B4-BE49-F238E27FC236}">
                <a16:creationId xmlns:a16="http://schemas.microsoft.com/office/drawing/2014/main" id="{97A9539F-67A9-3FC1-0BF3-A8B99F1D65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 y="3275635"/>
            <a:ext cx="5351251" cy="35823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D233ABB2-E077-71F6-6CBE-0BCA665A45A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81770" y="0"/>
            <a:ext cx="4415113" cy="29399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74C75E-B07F-DE6C-9BEF-FE6207406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738"/>
            <a:ext cx="9144000" cy="6464524"/>
          </a:xfrm>
          <a:prstGeom prst="rect">
            <a:avLst/>
          </a:prstGeom>
        </p:spPr>
      </p:pic>
    </p:spTree>
    <p:extLst>
      <p:ext uri="{BB962C8B-B14F-4D97-AF65-F5344CB8AC3E}">
        <p14:creationId xmlns:p14="http://schemas.microsoft.com/office/powerpoint/2010/main" val="3020353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 texte alternatif pour cette image">
            <a:extLst>
              <a:ext uri="{FF2B5EF4-FFF2-40B4-BE49-F238E27FC236}">
                <a16:creationId xmlns:a16="http://schemas.microsoft.com/office/drawing/2014/main" id="{EA38B53F-F858-1979-4A56-251D30E63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144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310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6D541A-E899-8480-1339-33F2644F82BD}"/>
              </a:ext>
            </a:extLst>
          </p:cNvPr>
          <p:cNvSpPr>
            <a:spLocks noGrp="1"/>
          </p:cNvSpPr>
          <p:nvPr>
            <p:ph type="title"/>
          </p:nvPr>
        </p:nvSpPr>
        <p:spPr/>
        <p:txBody>
          <a:bodyPr/>
          <a:lstStyle/>
          <a:p>
            <a:r>
              <a:rPr lang="fr-FR" dirty="0"/>
              <a:t>Vers une gestion écologique:</a:t>
            </a:r>
            <a:br>
              <a:rPr lang="fr-FR" dirty="0"/>
            </a:br>
            <a:r>
              <a:rPr lang="fr-FR" dirty="0"/>
              <a:t>les facteurs déclenchants</a:t>
            </a:r>
          </a:p>
        </p:txBody>
      </p:sp>
      <p:sp>
        <p:nvSpPr>
          <p:cNvPr id="3" name="Espace réservé du contenu 2">
            <a:extLst>
              <a:ext uri="{FF2B5EF4-FFF2-40B4-BE49-F238E27FC236}">
                <a16:creationId xmlns:a16="http://schemas.microsoft.com/office/drawing/2014/main" id="{1E461871-11A0-D610-C55C-07B532A51258}"/>
              </a:ext>
            </a:extLst>
          </p:cNvPr>
          <p:cNvSpPr>
            <a:spLocks noGrp="1"/>
          </p:cNvSpPr>
          <p:nvPr>
            <p:ph idx="1"/>
          </p:nvPr>
        </p:nvSpPr>
        <p:spPr>
          <a:xfrm>
            <a:off x="628649" y="1825625"/>
            <a:ext cx="8135971" cy="4351338"/>
          </a:xfrm>
        </p:spPr>
        <p:txBody>
          <a:bodyPr/>
          <a:lstStyle/>
          <a:p>
            <a:r>
              <a:rPr lang="fr-FR" dirty="0"/>
              <a:t>La gestion différenciée des espaces verts et naturels</a:t>
            </a:r>
          </a:p>
          <a:p>
            <a:r>
              <a:rPr lang="fr-FR" dirty="0"/>
              <a:t>Le Zéro phyto</a:t>
            </a:r>
          </a:p>
          <a:p>
            <a:r>
              <a:rPr lang="fr-FR" dirty="0"/>
              <a:t>Le changement climatique et la perte de biodiversité</a:t>
            </a:r>
          </a:p>
          <a:p>
            <a:r>
              <a:rPr lang="fr-FR" dirty="0"/>
              <a:t>La conscience écologique</a:t>
            </a:r>
          </a:p>
          <a:p>
            <a:r>
              <a:rPr lang="fr-FR" dirty="0"/>
              <a:t>Le COVID</a:t>
            </a:r>
          </a:p>
          <a:p>
            <a:endParaRPr lang="fr-FR" dirty="0"/>
          </a:p>
        </p:txBody>
      </p:sp>
    </p:spTree>
    <p:extLst>
      <p:ext uri="{BB962C8B-B14F-4D97-AF65-F5344CB8AC3E}">
        <p14:creationId xmlns:p14="http://schemas.microsoft.com/office/powerpoint/2010/main" val="703508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1C5CD647-011C-C0F1-3E30-3BCB256D2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44C34F0-6F75-1EE2-47B4-59E436D6B984}"/>
              </a:ext>
            </a:extLst>
          </p:cNvPr>
          <p:cNvSpPr txBox="1"/>
          <p:nvPr/>
        </p:nvSpPr>
        <p:spPr>
          <a:xfrm>
            <a:off x="4343400" y="0"/>
            <a:ext cx="4800600" cy="7017306"/>
          </a:xfrm>
          <a:prstGeom prst="rect">
            <a:avLst/>
          </a:prstGeom>
          <a:noFill/>
        </p:spPr>
        <p:txBody>
          <a:bodyPr wrap="square" rtlCol="0">
            <a:spAutoFit/>
          </a:bodyPr>
          <a:lstStyle/>
          <a:p>
            <a:r>
              <a:rPr lang="fr-FR" b="0" i="0" dirty="0">
                <a:effectLst/>
                <a:latin typeface="-apple-system"/>
              </a:rPr>
              <a:t>Une haie simple produit.</a:t>
            </a:r>
            <a:br>
              <a:rPr lang="fr-FR" b="0" i="0" dirty="0">
                <a:effectLst/>
                <a:latin typeface="-apple-system"/>
              </a:rPr>
            </a:br>
            <a:br>
              <a:rPr lang="fr-FR" b="0" i="0" dirty="0">
                <a:effectLst/>
                <a:latin typeface="-apple-system"/>
              </a:rPr>
            </a:br>
            <a:r>
              <a:rPr lang="fr-FR" b="0" i="0" dirty="0">
                <a:effectLst/>
                <a:latin typeface="-apple-system"/>
              </a:rPr>
              <a:t>Une double haie crée un microclimat.</a:t>
            </a:r>
            <a:br>
              <a:rPr lang="fr-FR" b="0" i="0" dirty="0">
                <a:effectLst/>
                <a:latin typeface="-apple-system"/>
              </a:rPr>
            </a:br>
            <a:r>
              <a:rPr lang="fr-FR" b="0" i="0" dirty="0">
                <a:effectLst/>
                <a:latin typeface="-apple-system"/>
              </a:rPr>
              <a:t>L'espace entre deux haies parallèles fonctionne comme une serre semi-ouverte. Le vent est brisé des deux côtés. La température nocturne est de 1 à 3°C plus élevée qu'à l'extérieur — ce qui peut faire la différence sur les gelées de printemps tardives. L'humidité est conservée. Les pollinisateurs s'y concentrent parce que l'environnement est stable et protégé.</a:t>
            </a:r>
            <a:br>
              <a:rPr lang="fr-FR" b="0" i="0" dirty="0">
                <a:effectLst/>
                <a:latin typeface="-apple-system"/>
              </a:rPr>
            </a:br>
            <a:br>
              <a:rPr lang="fr-FR" b="0" i="0" dirty="0">
                <a:effectLst/>
                <a:latin typeface="-apple-system"/>
              </a:rPr>
            </a:br>
            <a:r>
              <a:rPr lang="fr-FR" b="0" i="0" dirty="0">
                <a:effectLst/>
                <a:latin typeface="-apple-system"/>
              </a:rPr>
              <a:t>Ce microclimat interne permet d'implanter des espèces normalement trop sensibles au contexte local : figues en zone froide, kiwis en zone venteuse, agrumes sous serre naturelle dans le Midi.</a:t>
            </a:r>
            <a:br>
              <a:rPr lang="fr-FR" b="0" i="0" dirty="0">
                <a:effectLst/>
                <a:latin typeface="-apple-system"/>
              </a:rPr>
            </a:br>
            <a:br>
              <a:rPr lang="fr-FR" b="0" i="0" dirty="0">
                <a:effectLst/>
                <a:latin typeface="-apple-system"/>
              </a:rPr>
            </a:br>
            <a:r>
              <a:rPr lang="fr-FR" b="0" i="0" dirty="0">
                <a:effectLst/>
                <a:latin typeface="-apple-system"/>
              </a:rPr>
              <a:t>La conception impose une contrainte : l'écartement entre les deux haies doit être calculé. Trop étroit — l'ombre fait chuter la production des cultures centrales. Trop large — l'effet microclimat disparaît. La règle empirique : l'écartement équivaut à 3 à 5 fois la hauteur des haies.</a:t>
            </a:r>
            <a:endParaRPr lang="fr-FR" dirty="0"/>
          </a:p>
        </p:txBody>
      </p:sp>
    </p:spTree>
    <p:extLst>
      <p:ext uri="{BB962C8B-B14F-4D97-AF65-F5344CB8AC3E}">
        <p14:creationId xmlns:p14="http://schemas.microsoft.com/office/powerpoint/2010/main" val="27517218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ucune description alternative pour cette image">
            <a:extLst>
              <a:ext uri="{FF2B5EF4-FFF2-40B4-BE49-F238E27FC236}">
                <a16:creationId xmlns:a16="http://schemas.microsoft.com/office/drawing/2014/main" id="{33224564-C6E8-13CA-EF6B-56C5627BAA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0794"/>
          <a:stretch/>
        </p:blipFill>
        <p:spPr bwMode="auto">
          <a:xfrm>
            <a:off x="-136605" y="0"/>
            <a:ext cx="9801055" cy="387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950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ucune description alternative pour cette image">
            <a:extLst>
              <a:ext uri="{FF2B5EF4-FFF2-40B4-BE49-F238E27FC236}">
                <a16:creationId xmlns:a16="http://schemas.microsoft.com/office/drawing/2014/main" id="{3DE9D38A-B566-6594-0669-8AE2964BB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524" b="37619"/>
          <a:stretch/>
        </p:blipFill>
        <p:spPr bwMode="auto">
          <a:xfrm>
            <a:off x="-531210" y="936170"/>
            <a:ext cx="10082478" cy="448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814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E84803DE-E7AE-C86F-A402-9D3EC912C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175"/>
          <a:stretch/>
        </p:blipFill>
        <p:spPr bwMode="auto">
          <a:xfrm>
            <a:off x="-979714" y="0"/>
            <a:ext cx="10918371" cy="54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819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42ED7C-1D55-8B88-B87E-EAFB70C42591}"/>
              </a:ext>
            </a:extLst>
          </p:cNvPr>
          <p:cNvSpPr>
            <a:spLocks noGrp="1"/>
          </p:cNvSpPr>
          <p:nvPr>
            <p:ph type="title"/>
          </p:nvPr>
        </p:nvSpPr>
        <p:spPr/>
        <p:txBody>
          <a:bodyPr/>
          <a:lstStyle/>
          <a:p>
            <a:r>
              <a:rPr lang="fr-FR" dirty="0">
                <a:latin typeface="Algerian" panose="04020705040A02060702" pitchFamily="82" charset="0"/>
              </a:rPr>
              <a:t>LES ROSIERS</a:t>
            </a:r>
          </a:p>
        </p:txBody>
      </p:sp>
      <p:sp>
        <p:nvSpPr>
          <p:cNvPr id="3" name="Espace réservé du contenu 2">
            <a:extLst>
              <a:ext uri="{FF2B5EF4-FFF2-40B4-BE49-F238E27FC236}">
                <a16:creationId xmlns:a16="http://schemas.microsoft.com/office/drawing/2014/main" id="{0C3588DC-3208-21DB-1277-FC5232A5F76C}"/>
              </a:ext>
            </a:extLst>
          </p:cNvPr>
          <p:cNvSpPr>
            <a:spLocks noGrp="1"/>
          </p:cNvSpPr>
          <p:nvPr>
            <p:ph idx="1"/>
          </p:nvPr>
        </p:nvSpPr>
        <p:spPr>
          <a:xfrm>
            <a:off x="628650" y="1825625"/>
            <a:ext cx="8515350" cy="4351338"/>
          </a:xfrm>
        </p:spPr>
        <p:txBody>
          <a:bodyPr/>
          <a:lstStyle/>
          <a:p>
            <a:r>
              <a:rPr lang="fr-FR" dirty="0"/>
              <a:t>Plantation de haies champêtres variées et fleuries</a:t>
            </a:r>
          </a:p>
          <a:p>
            <a:r>
              <a:rPr lang="fr-FR" dirty="0"/>
              <a:t>Evolution vers la suppression des haies monospécifiques tondues aux taille haies</a:t>
            </a:r>
          </a:p>
          <a:p>
            <a:r>
              <a:rPr lang="fr-FR" dirty="0"/>
              <a:t>Taille raisonnées des arbustes aux sécateurs ou à la scie suivant les principes des </a:t>
            </a:r>
            <a:r>
              <a:rPr lang="fr-FR" dirty="0" err="1"/>
              <a:t>arbusticulteurs</a:t>
            </a:r>
            <a:r>
              <a:rPr lang="fr-FR" dirty="0"/>
              <a:t>: physionomie (</a:t>
            </a:r>
            <a:r>
              <a:rPr lang="fr-FR" dirty="0" err="1"/>
              <a:t>basitone</a:t>
            </a:r>
            <a:r>
              <a:rPr lang="fr-FR" dirty="0"/>
              <a:t>, </a:t>
            </a:r>
            <a:r>
              <a:rPr lang="fr-FR" dirty="0" err="1"/>
              <a:t>acrotone</a:t>
            </a:r>
            <a:r>
              <a:rPr lang="fr-FR" dirty="0"/>
              <a:t>) et floraison des arbustes</a:t>
            </a:r>
          </a:p>
          <a:p>
            <a:r>
              <a:rPr lang="fr-FR" dirty="0"/>
              <a:t>Plantation de plantes grimpantes sur les murs et de plantes couvre sols</a:t>
            </a:r>
          </a:p>
        </p:txBody>
      </p:sp>
    </p:spTree>
    <p:extLst>
      <p:ext uri="{BB962C8B-B14F-4D97-AF65-F5344CB8AC3E}">
        <p14:creationId xmlns:p14="http://schemas.microsoft.com/office/powerpoint/2010/main" val="33691039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5EB32F9-C103-131E-3838-F30453F2C236}"/>
              </a:ext>
            </a:extLst>
          </p:cNvPr>
          <p:cNvPicPr>
            <a:picLocks noChangeAspect="1"/>
          </p:cNvPicPr>
          <p:nvPr/>
        </p:nvPicPr>
        <p:blipFill>
          <a:blip r:embed="rId3"/>
          <a:stretch>
            <a:fillRect/>
          </a:stretch>
        </p:blipFill>
        <p:spPr>
          <a:xfrm>
            <a:off x="0" y="0"/>
            <a:ext cx="5675077" cy="2621696"/>
          </a:xfrm>
          <a:prstGeom prst="rect">
            <a:avLst/>
          </a:prstGeom>
        </p:spPr>
      </p:pic>
      <p:pic>
        <p:nvPicPr>
          <p:cNvPr id="9" name="Image 8">
            <a:extLst>
              <a:ext uri="{FF2B5EF4-FFF2-40B4-BE49-F238E27FC236}">
                <a16:creationId xmlns:a16="http://schemas.microsoft.com/office/drawing/2014/main" id="{CF67DEB3-83C5-4532-4FC6-9BEF0BE15B79}"/>
              </a:ext>
            </a:extLst>
          </p:cNvPr>
          <p:cNvPicPr>
            <a:picLocks noChangeAspect="1"/>
          </p:cNvPicPr>
          <p:nvPr/>
        </p:nvPicPr>
        <p:blipFill>
          <a:blip r:embed="rId4"/>
          <a:stretch>
            <a:fillRect/>
          </a:stretch>
        </p:blipFill>
        <p:spPr>
          <a:xfrm>
            <a:off x="0" y="2621696"/>
            <a:ext cx="3320716" cy="4236304"/>
          </a:xfrm>
          <a:prstGeom prst="rect">
            <a:avLst/>
          </a:prstGeom>
        </p:spPr>
      </p:pic>
      <p:pic>
        <p:nvPicPr>
          <p:cNvPr id="11" name="Image 10">
            <a:extLst>
              <a:ext uri="{FF2B5EF4-FFF2-40B4-BE49-F238E27FC236}">
                <a16:creationId xmlns:a16="http://schemas.microsoft.com/office/drawing/2014/main" id="{F844CDB4-F067-0660-9526-AAA4B68E6AF0}"/>
              </a:ext>
            </a:extLst>
          </p:cNvPr>
          <p:cNvPicPr>
            <a:picLocks noChangeAspect="1"/>
          </p:cNvPicPr>
          <p:nvPr/>
        </p:nvPicPr>
        <p:blipFill>
          <a:blip r:embed="rId5"/>
          <a:stretch>
            <a:fillRect/>
          </a:stretch>
        </p:blipFill>
        <p:spPr>
          <a:xfrm>
            <a:off x="3087381" y="2621696"/>
            <a:ext cx="2794610" cy="4236304"/>
          </a:xfrm>
          <a:prstGeom prst="rect">
            <a:avLst/>
          </a:prstGeom>
        </p:spPr>
      </p:pic>
      <p:pic>
        <p:nvPicPr>
          <p:cNvPr id="13" name="Image 12">
            <a:extLst>
              <a:ext uri="{FF2B5EF4-FFF2-40B4-BE49-F238E27FC236}">
                <a16:creationId xmlns:a16="http://schemas.microsoft.com/office/drawing/2014/main" id="{8E0F45B2-5B93-1F7C-8A18-695192BD315B}"/>
              </a:ext>
            </a:extLst>
          </p:cNvPr>
          <p:cNvPicPr>
            <a:picLocks noChangeAspect="1"/>
          </p:cNvPicPr>
          <p:nvPr/>
        </p:nvPicPr>
        <p:blipFill>
          <a:blip r:embed="rId6"/>
          <a:stretch>
            <a:fillRect/>
          </a:stretch>
        </p:blipFill>
        <p:spPr>
          <a:xfrm>
            <a:off x="5881991" y="3320716"/>
            <a:ext cx="3262009" cy="3537284"/>
          </a:xfrm>
          <a:prstGeom prst="rect">
            <a:avLst/>
          </a:prstGeom>
        </p:spPr>
      </p:pic>
      <p:pic>
        <p:nvPicPr>
          <p:cNvPr id="15" name="Image 14">
            <a:extLst>
              <a:ext uri="{FF2B5EF4-FFF2-40B4-BE49-F238E27FC236}">
                <a16:creationId xmlns:a16="http://schemas.microsoft.com/office/drawing/2014/main" id="{1B36F318-81E1-3AE2-1FDE-B707C33E644E}"/>
              </a:ext>
            </a:extLst>
          </p:cNvPr>
          <p:cNvPicPr>
            <a:picLocks noChangeAspect="1"/>
          </p:cNvPicPr>
          <p:nvPr/>
        </p:nvPicPr>
        <p:blipFill>
          <a:blip r:embed="rId7"/>
          <a:stretch>
            <a:fillRect/>
          </a:stretch>
        </p:blipFill>
        <p:spPr>
          <a:xfrm>
            <a:off x="5675077" y="0"/>
            <a:ext cx="3474720" cy="3320716"/>
          </a:xfrm>
          <a:prstGeom prst="rect">
            <a:avLst/>
          </a:prstGeom>
        </p:spPr>
      </p:pic>
    </p:spTree>
    <p:extLst>
      <p:ext uri="{BB962C8B-B14F-4D97-AF65-F5344CB8AC3E}">
        <p14:creationId xmlns:p14="http://schemas.microsoft.com/office/powerpoint/2010/main" val="3242722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fficher l’image source">
            <a:extLst>
              <a:ext uri="{FF2B5EF4-FFF2-40B4-BE49-F238E27FC236}">
                <a16:creationId xmlns:a16="http://schemas.microsoft.com/office/drawing/2014/main" id="{05A7F110-F893-5462-B2A4-375D4677DF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06502" y="321486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ficher l’image source">
            <a:extLst>
              <a:ext uri="{FF2B5EF4-FFF2-40B4-BE49-F238E27FC236}">
                <a16:creationId xmlns:a16="http://schemas.microsoft.com/office/drawing/2014/main" id="{D5CD7985-3A6B-BCA5-3959-E0127C404C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ficher l’image source">
            <a:extLst>
              <a:ext uri="{FF2B5EF4-FFF2-40B4-BE49-F238E27FC236}">
                <a16:creationId xmlns:a16="http://schemas.microsoft.com/office/drawing/2014/main" id="{0D87E3FE-B677-0B28-8090-95040F2E26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757195" cy="35678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ficher l’image source">
            <a:extLst>
              <a:ext uri="{FF2B5EF4-FFF2-40B4-BE49-F238E27FC236}">
                <a16:creationId xmlns:a16="http://schemas.microsoft.com/office/drawing/2014/main" id="{1314C0DC-67B3-262C-0A43-B55580B4B5C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551498"/>
            <a:ext cx="3306502" cy="330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9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5EB32F9-C103-131E-3838-F30453F2C236}"/>
              </a:ext>
            </a:extLst>
          </p:cNvPr>
          <p:cNvPicPr>
            <a:picLocks noChangeAspect="1"/>
          </p:cNvPicPr>
          <p:nvPr/>
        </p:nvPicPr>
        <p:blipFill>
          <a:blip r:embed="rId3"/>
          <a:stretch>
            <a:fillRect/>
          </a:stretch>
        </p:blipFill>
        <p:spPr>
          <a:xfrm>
            <a:off x="0" y="0"/>
            <a:ext cx="5675077" cy="2621696"/>
          </a:xfrm>
          <a:prstGeom prst="rect">
            <a:avLst/>
          </a:prstGeom>
        </p:spPr>
      </p:pic>
      <p:pic>
        <p:nvPicPr>
          <p:cNvPr id="9" name="Image 8">
            <a:extLst>
              <a:ext uri="{FF2B5EF4-FFF2-40B4-BE49-F238E27FC236}">
                <a16:creationId xmlns:a16="http://schemas.microsoft.com/office/drawing/2014/main" id="{CF67DEB3-83C5-4532-4FC6-9BEF0BE15B79}"/>
              </a:ext>
            </a:extLst>
          </p:cNvPr>
          <p:cNvPicPr>
            <a:picLocks noChangeAspect="1"/>
          </p:cNvPicPr>
          <p:nvPr/>
        </p:nvPicPr>
        <p:blipFill>
          <a:blip r:embed="rId4"/>
          <a:stretch>
            <a:fillRect/>
          </a:stretch>
        </p:blipFill>
        <p:spPr>
          <a:xfrm>
            <a:off x="0" y="2621696"/>
            <a:ext cx="3320716" cy="4236304"/>
          </a:xfrm>
          <a:prstGeom prst="rect">
            <a:avLst/>
          </a:prstGeom>
        </p:spPr>
      </p:pic>
      <p:pic>
        <p:nvPicPr>
          <p:cNvPr id="11" name="Image 10">
            <a:extLst>
              <a:ext uri="{FF2B5EF4-FFF2-40B4-BE49-F238E27FC236}">
                <a16:creationId xmlns:a16="http://schemas.microsoft.com/office/drawing/2014/main" id="{F844CDB4-F067-0660-9526-AAA4B68E6AF0}"/>
              </a:ext>
            </a:extLst>
          </p:cNvPr>
          <p:cNvPicPr>
            <a:picLocks noChangeAspect="1"/>
          </p:cNvPicPr>
          <p:nvPr/>
        </p:nvPicPr>
        <p:blipFill>
          <a:blip r:embed="rId5"/>
          <a:stretch>
            <a:fillRect/>
          </a:stretch>
        </p:blipFill>
        <p:spPr>
          <a:xfrm>
            <a:off x="3087381" y="2621696"/>
            <a:ext cx="2794610" cy="4236304"/>
          </a:xfrm>
          <a:prstGeom prst="rect">
            <a:avLst/>
          </a:prstGeom>
        </p:spPr>
      </p:pic>
      <p:pic>
        <p:nvPicPr>
          <p:cNvPr id="13" name="Image 12">
            <a:extLst>
              <a:ext uri="{FF2B5EF4-FFF2-40B4-BE49-F238E27FC236}">
                <a16:creationId xmlns:a16="http://schemas.microsoft.com/office/drawing/2014/main" id="{8E0F45B2-5B93-1F7C-8A18-695192BD315B}"/>
              </a:ext>
            </a:extLst>
          </p:cNvPr>
          <p:cNvPicPr>
            <a:picLocks noChangeAspect="1"/>
          </p:cNvPicPr>
          <p:nvPr/>
        </p:nvPicPr>
        <p:blipFill>
          <a:blip r:embed="rId6"/>
          <a:stretch>
            <a:fillRect/>
          </a:stretch>
        </p:blipFill>
        <p:spPr>
          <a:xfrm>
            <a:off x="5881991" y="3320716"/>
            <a:ext cx="3262009" cy="3537284"/>
          </a:xfrm>
          <a:prstGeom prst="rect">
            <a:avLst/>
          </a:prstGeom>
        </p:spPr>
      </p:pic>
      <p:pic>
        <p:nvPicPr>
          <p:cNvPr id="15" name="Image 14">
            <a:extLst>
              <a:ext uri="{FF2B5EF4-FFF2-40B4-BE49-F238E27FC236}">
                <a16:creationId xmlns:a16="http://schemas.microsoft.com/office/drawing/2014/main" id="{1B36F318-81E1-3AE2-1FDE-B707C33E644E}"/>
              </a:ext>
            </a:extLst>
          </p:cNvPr>
          <p:cNvPicPr>
            <a:picLocks noChangeAspect="1"/>
          </p:cNvPicPr>
          <p:nvPr/>
        </p:nvPicPr>
        <p:blipFill>
          <a:blip r:embed="rId7"/>
          <a:stretch>
            <a:fillRect/>
          </a:stretch>
        </p:blipFill>
        <p:spPr>
          <a:xfrm>
            <a:off x="5675077" y="0"/>
            <a:ext cx="3474720" cy="3320716"/>
          </a:xfrm>
          <a:prstGeom prst="rect">
            <a:avLst/>
          </a:prstGeom>
        </p:spPr>
      </p:pic>
    </p:spTree>
    <p:extLst>
      <p:ext uri="{BB962C8B-B14F-4D97-AF65-F5344CB8AC3E}">
        <p14:creationId xmlns:p14="http://schemas.microsoft.com/office/powerpoint/2010/main" val="1818597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F52D0F-80EC-087E-A33C-316C38CAF7D2}"/>
              </a:ext>
            </a:extLst>
          </p:cNvPr>
          <p:cNvSpPr>
            <a:spLocks noGrp="1"/>
          </p:cNvSpPr>
          <p:nvPr>
            <p:ph type="title"/>
          </p:nvPr>
        </p:nvSpPr>
        <p:spPr>
          <a:xfrm>
            <a:off x="328612" y="0"/>
            <a:ext cx="3943350" cy="1325563"/>
          </a:xfrm>
        </p:spPr>
        <p:txBody>
          <a:bodyPr/>
          <a:lstStyle/>
          <a:p>
            <a:r>
              <a:rPr lang="fr-FR" dirty="0">
                <a:latin typeface="Algerian" panose="04020705040A02060702" pitchFamily="82" charset="0"/>
              </a:rPr>
              <a:t>ARBRE</a:t>
            </a:r>
          </a:p>
        </p:txBody>
      </p:sp>
      <p:sp>
        <p:nvSpPr>
          <p:cNvPr id="3" name="Espace réservé du contenu 2">
            <a:extLst>
              <a:ext uri="{FF2B5EF4-FFF2-40B4-BE49-F238E27FC236}">
                <a16:creationId xmlns:a16="http://schemas.microsoft.com/office/drawing/2014/main" id="{D54F438B-79CA-7F0F-5F8A-27F20C4D1A9C}"/>
              </a:ext>
            </a:extLst>
          </p:cNvPr>
          <p:cNvSpPr>
            <a:spLocks noGrp="1"/>
          </p:cNvSpPr>
          <p:nvPr>
            <p:ph idx="1"/>
          </p:nvPr>
        </p:nvSpPr>
        <p:spPr>
          <a:xfrm>
            <a:off x="28575" y="1027906"/>
            <a:ext cx="4543425" cy="5830093"/>
          </a:xfrm>
        </p:spPr>
        <p:txBody>
          <a:bodyPr>
            <a:normAutofit lnSpcReduction="10000"/>
          </a:bodyPr>
          <a:lstStyle/>
          <a:p>
            <a:pPr marL="0" indent="0">
              <a:buNone/>
            </a:pPr>
            <a:endParaRPr lang="fr-FR" dirty="0"/>
          </a:p>
          <a:p>
            <a:r>
              <a:rPr lang="fr-FR" dirty="0"/>
              <a:t>Gestion du patrimoine sécuritaire et de renouvellement</a:t>
            </a:r>
          </a:p>
          <a:p>
            <a:r>
              <a:rPr lang="fr-FR" dirty="0"/>
              <a:t>Charte de l’arbre</a:t>
            </a:r>
          </a:p>
          <a:p>
            <a:r>
              <a:rPr lang="fr-FR" dirty="0"/>
              <a:t> Plantation intensive et de lutte contre les ICU avec le bon arbre au bon endroit et la bonne pratique de plantation</a:t>
            </a:r>
          </a:p>
          <a:p>
            <a:r>
              <a:rPr lang="fr-FR" dirty="0"/>
              <a:t>Taille uniquement par contrainte ou sécurité</a:t>
            </a:r>
          </a:p>
          <a:p>
            <a:r>
              <a:rPr lang="fr-FR" dirty="0"/>
              <a:t>Abattage sur expertise</a:t>
            </a:r>
          </a:p>
          <a:p>
            <a:r>
              <a:rPr lang="fr-FR" dirty="0"/>
              <a:t>Un arbre produit de l’eau</a:t>
            </a:r>
          </a:p>
        </p:txBody>
      </p:sp>
      <p:pic>
        <p:nvPicPr>
          <p:cNvPr id="1026" name="Picture 2" descr="Aucune description alternative pour cette image">
            <a:extLst>
              <a:ext uri="{FF2B5EF4-FFF2-40B4-BE49-F238E27FC236}">
                <a16:creationId xmlns:a16="http://schemas.microsoft.com/office/drawing/2014/main" id="{5E0109C6-F53F-BCA6-710A-14767F58B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1804" y="-233205"/>
            <a:ext cx="5082246" cy="724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276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Espace réservé du numéro de diapositive 4">
            <a:extLst>
              <a:ext uri="{FF2B5EF4-FFF2-40B4-BE49-F238E27FC236}">
                <a16:creationId xmlns:a16="http://schemas.microsoft.com/office/drawing/2014/main" id="{08242869-9C4D-1EB0-E961-18177987A2F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919D81-AA68-46A8-9437-8E04C1209106}" type="slidenum">
              <a:rPr lang="fr-FR" altLang="fr-FR" smtClean="0">
                <a:solidFill>
                  <a:srgbClr val="898989"/>
                </a:solidFill>
                <a:latin typeface="Calibri" panose="020F0502020204030204" pitchFamily="34" charset="0"/>
              </a:rPr>
              <a:pPr/>
              <a:t>69</a:t>
            </a:fld>
            <a:endParaRPr lang="fr-FR" altLang="fr-FR">
              <a:solidFill>
                <a:srgbClr val="898989"/>
              </a:solidFill>
              <a:latin typeface="Calibri" panose="020F0502020204030204" pitchFamily="34" charset="0"/>
            </a:endParaRPr>
          </a:p>
        </p:txBody>
      </p:sp>
      <p:pic>
        <p:nvPicPr>
          <p:cNvPr id="73732" name="Image 7">
            <a:extLst>
              <a:ext uri="{FF2B5EF4-FFF2-40B4-BE49-F238E27FC236}">
                <a16:creationId xmlns:a16="http://schemas.microsoft.com/office/drawing/2014/main" id="{870DFA06-2A14-2907-70B9-A56290AB2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0"/>
            <a:ext cx="6733638"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E91BC7-04E1-36FC-75B4-C1F4D9CE1560}"/>
              </a:ext>
            </a:extLst>
          </p:cNvPr>
          <p:cNvSpPr>
            <a:spLocks noGrp="1"/>
          </p:cNvSpPr>
          <p:nvPr>
            <p:ph type="title"/>
          </p:nvPr>
        </p:nvSpPr>
        <p:spPr/>
        <p:txBody>
          <a:bodyPr/>
          <a:lstStyle/>
          <a:p>
            <a:r>
              <a:rPr lang="fr-FR" dirty="0"/>
              <a:t>Vers une gestion écologique:</a:t>
            </a:r>
            <a:br>
              <a:rPr lang="fr-FR" dirty="0"/>
            </a:br>
            <a:r>
              <a:rPr lang="fr-FR" dirty="0"/>
              <a:t>de nouvelles pratiques</a:t>
            </a:r>
          </a:p>
        </p:txBody>
      </p:sp>
      <p:sp>
        <p:nvSpPr>
          <p:cNvPr id="3" name="Espace réservé du contenu 2">
            <a:extLst>
              <a:ext uri="{FF2B5EF4-FFF2-40B4-BE49-F238E27FC236}">
                <a16:creationId xmlns:a16="http://schemas.microsoft.com/office/drawing/2014/main" id="{7C483EFC-103A-4030-4B4E-5A110BC2FB01}"/>
              </a:ext>
            </a:extLst>
          </p:cNvPr>
          <p:cNvSpPr>
            <a:spLocks noGrp="1"/>
          </p:cNvSpPr>
          <p:nvPr>
            <p:ph idx="1"/>
          </p:nvPr>
        </p:nvSpPr>
        <p:spPr/>
        <p:txBody>
          <a:bodyPr/>
          <a:lstStyle/>
          <a:p>
            <a:r>
              <a:rPr lang="fr-FR" dirty="0"/>
              <a:t>Evolution du fleurissement avec une diminution des plantes annuelles au profit de vivaces, bulbes, graminées, rosiers….</a:t>
            </a:r>
          </a:p>
          <a:p>
            <a:r>
              <a:rPr lang="fr-FR" dirty="0"/>
              <a:t>Evolution de l’entretien suivant les strates végétales</a:t>
            </a:r>
          </a:p>
          <a:p>
            <a:r>
              <a:rPr lang="fr-FR" dirty="0"/>
              <a:t>Economie de l’eau</a:t>
            </a:r>
          </a:p>
          <a:p>
            <a:r>
              <a:rPr lang="fr-FR" dirty="0"/>
              <a:t>Préservation et intégration de la biodiversité</a:t>
            </a:r>
          </a:p>
        </p:txBody>
      </p:sp>
    </p:spTree>
    <p:extLst>
      <p:ext uri="{BB962C8B-B14F-4D97-AF65-F5344CB8AC3E}">
        <p14:creationId xmlns:p14="http://schemas.microsoft.com/office/powerpoint/2010/main" val="2073330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DA82901-19A9-9620-A21D-F17E498E9119}"/>
              </a:ext>
            </a:extLst>
          </p:cNvPr>
          <p:cNvSpPr>
            <a:spLocks noGrp="1" noChangeArrowheads="1"/>
          </p:cNvSpPr>
          <p:nvPr>
            <p:ph type="title"/>
          </p:nvPr>
        </p:nvSpPr>
        <p:spPr>
          <a:xfrm>
            <a:off x="0" y="-1588"/>
            <a:ext cx="9144000" cy="693738"/>
          </a:xfrm>
          <a:solidFill>
            <a:schemeClr val="accent2">
              <a:lumMod val="50000"/>
            </a:schemeClr>
          </a:solidFill>
        </p:spPr>
        <p:txBody>
          <a:bodyPr rtlCol="0" anchor="ctr">
            <a:normAutofit/>
          </a:bodyPr>
          <a:lstStyle/>
          <a:p>
            <a:pPr eaLnBrk="1" fontAlgn="auto" hangingPunct="1">
              <a:spcAft>
                <a:spcPts val="0"/>
              </a:spcAft>
              <a:defRPr/>
            </a:pPr>
            <a:r>
              <a:rPr lang="fr-FR" altLang="fr-FR" sz="2000" b="1" cap="small" dirty="0">
                <a:solidFill>
                  <a:schemeClr val="bg1"/>
                </a:solidFill>
                <a:latin typeface="Verdana" panose="020B0604030504040204" pitchFamily="34" charset="0"/>
                <a:ea typeface="Verdana" panose="020B0604030504040204" pitchFamily="34" charset="0"/>
              </a:rPr>
              <a:t>Le végétal et en particulier l’arbre sont des solutions</a:t>
            </a:r>
          </a:p>
        </p:txBody>
      </p:sp>
      <p:sp>
        <p:nvSpPr>
          <p:cNvPr id="75779" name="AutoShape 7" descr="Résultat de recherche d'images pour &quot;l'arbre solution changements climatiques&quot;">
            <a:extLst>
              <a:ext uri="{FF2B5EF4-FFF2-40B4-BE49-F238E27FC236}">
                <a16:creationId xmlns:a16="http://schemas.microsoft.com/office/drawing/2014/main" id="{27BC341B-A305-394E-794B-C3D843EA008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Trebuchet MS" panose="020B0603020202020204" pitchFamily="34" charset="0"/>
            </a:endParaRPr>
          </a:p>
        </p:txBody>
      </p:sp>
      <p:sp>
        <p:nvSpPr>
          <p:cNvPr id="75780" name="AutoShape 9" descr="Résultat de recherche d'images pour &quot;l'arbre solution changements climatiques&quot;">
            <a:extLst>
              <a:ext uri="{FF2B5EF4-FFF2-40B4-BE49-F238E27FC236}">
                <a16:creationId xmlns:a16="http://schemas.microsoft.com/office/drawing/2014/main" id="{A4D3ADC1-DD48-7990-97CF-EE98DC4CBA9D}"/>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Trebuchet MS" panose="020B0603020202020204" pitchFamily="34" charset="0"/>
            </a:endParaRPr>
          </a:p>
        </p:txBody>
      </p:sp>
      <p:sp>
        <p:nvSpPr>
          <p:cNvPr id="75781" name="AutoShape 11" descr="Résultat de recherche d'images pour &quot;l'arbre solution changements climatiques&quot;">
            <a:extLst>
              <a:ext uri="{FF2B5EF4-FFF2-40B4-BE49-F238E27FC236}">
                <a16:creationId xmlns:a16="http://schemas.microsoft.com/office/drawing/2014/main" id="{5D9C5FC8-A47C-7DFC-AB6F-A4ABF1A1EC1E}"/>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Trebuchet MS" panose="020B0603020202020204" pitchFamily="34" charset="0"/>
            </a:endParaRPr>
          </a:p>
        </p:txBody>
      </p:sp>
      <p:sp>
        <p:nvSpPr>
          <p:cNvPr id="75782" name="AutoShape 13" descr="Résultat de recherche d'images pour &quot;l'arbre solution changements climatiques&quot;">
            <a:extLst>
              <a:ext uri="{FF2B5EF4-FFF2-40B4-BE49-F238E27FC236}">
                <a16:creationId xmlns:a16="http://schemas.microsoft.com/office/drawing/2014/main" id="{C785FEA5-CEFC-E59F-8300-6D622E342B6D}"/>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Trebuchet MS" panose="020B0603020202020204" pitchFamily="34" charset="0"/>
            </a:endParaRPr>
          </a:p>
        </p:txBody>
      </p:sp>
      <p:pic>
        <p:nvPicPr>
          <p:cNvPr id="75783" name="Picture 15" descr="Résultat de recherche d'images pour &quot;l'arbre solution changements climatiques&quot;">
            <a:extLst>
              <a:ext uri="{FF2B5EF4-FFF2-40B4-BE49-F238E27FC236}">
                <a16:creationId xmlns:a16="http://schemas.microsoft.com/office/drawing/2014/main" id="{2F158A2B-5CCB-8BF7-BE53-8A2775F7A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1219200"/>
            <a:ext cx="817562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Espace réservé du numéro de diapositive 1">
            <a:extLst>
              <a:ext uri="{FF2B5EF4-FFF2-40B4-BE49-F238E27FC236}">
                <a16:creationId xmlns:a16="http://schemas.microsoft.com/office/drawing/2014/main" id="{1018552C-121D-48CD-264C-CE379FEF0B2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8FA089-EC5A-48F3-8893-EA66375E425C}" type="slidenum">
              <a:rPr lang="fr-FR" altLang="fr-FR" smtClean="0">
                <a:solidFill>
                  <a:srgbClr val="898989"/>
                </a:solidFill>
                <a:latin typeface="Calibri" panose="020F0502020204030204" pitchFamily="34" charset="0"/>
              </a:rPr>
              <a:pPr/>
              <a:t>70</a:t>
            </a:fld>
            <a:endParaRPr lang="fr-FR" altLang="fr-FR">
              <a:solidFill>
                <a:srgbClr val="898989"/>
              </a:solidFill>
              <a:latin typeface="Calibri" panose="020F050202020403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1">
            <a:extLst>
              <a:ext uri="{FF2B5EF4-FFF2-40B4-BE49-F238E27FC236}">
                <a16:creationId xmlns:a16="http://schemas.microsoft.com/office/drawing/2014/main" id="{C175825F-B083-B3F8-1F39-BB3B05164529}"/>
              </a:ext>
            </a:extLst>
          </p:cNvPr>
          <p:cNvSpPr>
            <a:spLocks noGrp="1"/>
          </p:cNvSpPr>
          <p:nvPr>
            <p:ph type="title"/>
          </p:nvPr>
        </p:nvSpPr>
        <p:spPr/>
        <p:txBody>
          <a:bodyPr/>
          <a:lstStyle/>
          <a:p>
            <a:endParaRPr lang="fr-FR" altLang="fr-FR"/>
          </a:p>
        </p:txBody>
      </p:sp>
      <p:sp>
        <p:nvSpPr>
          <p:cNvPr id="77827" name="Espace réservé du numéro de diapositive 3">
            <a:extLst>
              <a:ext uri="{FF2B5EF4-FFF2-40B4-BE49-F238E27FC236}">
                <a16:creationId xmlns:a16="http://schemas.microsoft.com/office/drawing/2014/main" id="{16774301-1EA2-62E4-75EA-579A5FCE81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FF27A2-B8B0-4CF2-9C72-938BCB1A6FC2}" type="slidenum">
              <a:rPr lang="fr-FR" altLang="fr-FR" smtClean="0">
                <a:solidFill>
                  <a:srgbClr val="898989"/>
                </a:solidFill>
                <a:latin typeface="Calibri" panose="020F0502020204030204" pitchFamily="34" charset="0"/>
              </a:rPr>
              <a:pPr/>
              <a:t>71</a:t>
            </a:fld>
            <a:endParaRPr lang="fr-FR" altLang="fr-FR">
              <a:solidFill>
                <a:srgbClr val="898989"/>
              </a:solidFill>
              <a:latin typeface="Calibri" panose="020F0502020204030204" pitchFamily="34" charset="0"/>
            </a:endParaRPr>
          </a:p>
        </p:txBody>
      </p:sp>
      <p:pic>
        <p:nvPicPr>
          <p:cNvPr id="77828" name="Image 5">
            <a:extLst>
              <a:ext uri="{FF2B5EF4-FFF2-40B4-BE49-F238E27FC236}">
                <a16:creationId xmlns:a16="http://schemas.microsoft.com/office/drawing/2014/main" id="{A6F18616-4AAE-4B15-F45C-C34903E66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object 3">
            <a:extLst>
              <a:ext uri="{FF2B5EF4-FFF2-40B4-BE49-F238E27FC236}">
                <a16:creationId xmlns:a16="http://schemas.microsoft.com/office/drawing/2014/main" id="{0A2B94C0-CEFA-13CD-7644-96EE06ECBAB4}"/>
              </a:ext>
            </a:extLst>
          </p:cNvPr>
          <p:cNvSpPr>
            <a:spLocks noChangeArrowheads="1"/>
          </p:cNvSpPr>
          <p:nvPr/>
        </p:nvSpPr>
        <p:spPr bwMode="auto">
          <a:xfrm>
            <a:off x="0" y="1052513"/>
            <a:ext cx="2235200" cy="54721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1">
            <a:extLst>
              <a:ext uri="{FF2B5EF4-FFF2-40B4-BE49-F238E27FC236}">
                <a16:creationId xmlns:a16="http://schemas.microsoft.com/office/drawing/2014/main" id="{4141FC48-44B2-E0CF-98E8-A93E3B1DD1A1}"/>
              </a:ext>
            </a:extLst>
          </p:cNvPr>
          <p:cNvSpPr>
            <a:spLocks noGrp="1"/>
          </p:cNvSpPr>
          <p:nvPr>
            <p:ph type="title"/>
          </p:nvPr>
        </p:nvSpPr>
        <p:spPr/>
        <p:txBody>
          <a:bodyPr/>
          <a:lstStyle/>
          <a:p>
            <a:endParaRPr lang="fr-FR" altLang="fr-FR"/>
          </a:p>
        </p:txBody>
      </p:sp>
      <p:sp>
        <p:nvSpPr>
          <p:cNvPr id="78851" name="Espace réservé du numéro de diapositive 3">
            <a:extLst>
              <a:ext uri="{FF2B5EF4-FFF2-40B4-BE49-F238E27FC236}">
                <a16:creationId xmlns:a16="http://schemas.microsoft.com/office/drawing/2014/main" id="{F4E27022-AB14-03CB-E5C7-EF5654FF305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E82457-E4EC-4D3A-9A57-1D113572AA14}" type="slidenum">
              <a:rPr lang="fr-FR" altLang="fr-FR" smtClean="0">
                <a:solidFill>
                  <a:srgbClr val="898989"/>
                </a:solidFill>
                <a:latin typeface="Calibri" panose="020F0502020204030204" pitchFamily="34" charset="0"/>
              </a:rPr>
              <a:pPr/>
              <a:t>72</a:t>
            </a:fld>
            <a:endParaRPr lang="fr-FR" altLang="fr-FR">
              <a:solidFill>
                <a:srgbClr val="898989"/>
              </a:solidFill>
              <a:latin typeface="Calibri" panose="020F0502020204030204" pitchFamily="34" charset="0"/>
            </a:endParaRPr>
          </a:p>
        </p:txBody>
      </p:sp>
      <p:pic>
        <p:nvPicPr>
          <p:cNvPr id="78852" name="Image 5">
            <a:extLst>
              <a:ext uri="{FF2B5EF4-FFF2-40B4-BE49-F238E27FC236}">
                <a16:creationId xmlns:a16="http://schemas.microsoft.com/office/drawing/2014/main" id="{DB658F61-1992-F8EC-B09C-EEDB8B7A4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36525"/>
            <a:ext cx="908685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u numéro de diapositive 3">
            <a:extLst>
              <a:ext uri="{FF2B5EF4-FFF2-40B4-BE49-F238E27FC236}">
                <a16:creationId xmlns:a16="http://schemas.microsoft.com/office/drawing/2014/main" id="{C063DD2B-A476-0E50-CC61-EBFDF7C4F9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8F1FAD-4E3B-451E-A912-3004DF085A8F}" type="slidenum">
              <a:rPr lang="fr-FR" altLang="fr-FR" smtClean="0">
                <a:solidFill>
                  <a:srgbClr val="898989"/>
                </a:solidFill>
                <a:latin typeface="Calibri" panose="020F0502020204030204" pitchFamily="34" charset="0"/>
              </a:rPr>
              <a:pPr/>
              <a:t>73</a:t>
            </a:fld>
            <a:endParaRPr lang="fr-FR" altLang="fr-FR">
              <a:solidFill>
                <a:srgbClr val="898989"/>
              </a:solidFill>
              <a:latin typeface="Calibri" panose="020F0502020204030204" pitchFamily="34" charset="0"/>
            </a:endParaRPr>
          </a:p>
        </p:txBody>
      </p:sp>
      <p:pic>
        <p:nvPicPr>
          <p:cNvPr id="79875" name="Picture 2" descr="Aucune description alternative pour cette image">
            <a:extLst>
              <a:ext uri="{FF2B5EF4-FFF2-40B4-BE49-F238E27FC236}">
                <a16:creationId xmlns:a16="http://schemas.microsoft.com/office/drawing/2014/main" id="{90F26A31-5860-5CD6-62EB-254D86651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638" y="0"/>
            <a:ext cx="4927600" cy="702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D90BB-5B7D-85EE-C587-F2C28325E66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69390DD-A5DA-418F-A0BA-9EE19F620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873" y="-155174"/>
            <a:ext cx="4578486" cy="4046237"/>
          </a:xfrm>
          <a:prstGeom prst="rect">
            <a:avLst/>
          </a:prstGeom>
        </p:spPr>
      </p:pic>
      <p:pic>
        <p:nvPicPr>
          <p:cNvPr id="5" name="Image 4">
            <a:extLst>
              <a:ext uri="{FF2B5EF4-FFF2-40B4-BE49-F238E27FC236}">
                <a16:creationId xmlns:a16="http://schemas.microsoft.com/office/drawing/2014/main" id="{30E87E6C-3A97-2FCF-ECA6-BF14F1F11D1B}"/>
              </a:ext>
            </a:extLst>
          </p:cNvPr>
          <p:cNvPicPr>
            <a:picLocks noChangeAspect="1"/>
          </p:cNvPicPr>
          <p:nvPr/>
        </p:nvPicPr>
        <p:blipFill>
          <a:blip r:embed="rId3">
            <a:extLst>
              <a:ext uri="{28A0092B-C50C-407E-A947-70E740481C1C}">
                <a14:useLocalDpi xmlns:a14="http://schemas.microsoft.com/office/drawing/2010/main" val="0"/>
              </a:ext>
            </a:extLst>
          </a:blip>
          <a:srcRect l="2659" t="11176" r="6418" b="15503"/>
          <a:stretch/>
        </p:blipFill>
        <p:spPr>
          <a:xfrm>
            <a:off x="415046" y="3891063"/>
            <a:ext cx="8313907" cy="2966937"/>
          </a:xfrm>
          <a:prstGeom prst="rect">
            <a:avLst/>
          </a:prstGeom>
        </p:spPr>
      </p:pic>
    </p:spTree>
    <p:extLst>
      <p:ext uri="{BB962C8B-B14F-4D97-AF65-F5344CB8AC3E}">
        <p14:creationId xmlns:p14="http://schemas.microsoft.com/office/powerpoint/2010/main" val="42817359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1" name="Text Box 7">
            <a:extLst>
              <a:ext uri="{FF2B5EF4-FFF2-40B4-BE49-F238E27FC236}">
                <a16:creationId xmlns:a16="http://schemas.microsoft.com/office/drawing/2014/main" id="{233EF853-CB49-E7A9-B2B0-FFA2024EB967}"/>
              </a:ext>
            </a:extLst>
          </p:cNvPr>
          <p:cNvSpPr txBox="1">
            <a:spLocks noChangeArrowheads="1"/>
          </p:cNvSpPr>
          <p:nvPr/>
        </p:nvSpPr>
        <p:spPr bwMode="auto">
          <a:xfrm>
            <a:off x="287338" y="4419600"/>
            <a:ext cx="8569325" cy="1876425"/>
          </a:xfrm>
          <a:prstGeom prst="rect">
            <a:avLst/>
          </a:prstGeom>
          <a:noFill/>
          <a:ln>
            <a:noFill/>
          </a:ln>
          <a:effectLst/>
        </p:spPr>
        <p:txBody>
          <a:bodyPr>
            <a:spAutoFit/>
          </a:bodyPr>
          <a:lstStyle/>
          <a:p>
            <a:pPr algn="ctr" eaLnBrk="1" fontAlgn="auto" hangingPunct="1">
              <a:spcBef>
                <a:spcPts val="0"/>
              </a:spcBef>
              <a:spcAft>
                <a:spcPts val="0"/>
              </a:spcAft>
              <a:defRPr/>
            </a:pPr>
            <a:endParaRPr lang="fr-FR" altLang="fr-FR" sz="2800" b="1" cap="small" dirty="0">
              <a:solidFill>
                <a:schemeClr val="accent2">
                  <a:lumMod val="50000"/>
                </a:schemeClr>
              </a:solidFill>
              <a:latin typeface="Verdana" panose="020B0604030504040204" pitchFamily="34" charset="0"/>
              <a:ea typeface="Verdana" panose="020B0604030504040204" pitchFamily="34" charset="0"/>
              <a:cs typeface="+mn-cs"/>
            </a:endParaRPr>
          </a:p>
          <a:p>
            <a:pPr algn="ctr" eaLnBrk="1" fontAlgn="auto" hangingPunct="1">
              <a:spcBef>
                <a:spcPts val="0"/>
              </a:spcBef>
              <a:spcAft>
                <a:spcPts val="0"/>
              </a:spcAft>
              <a:defRPr/>
            </a:pPr>
            <a:r>
              <a:rPr lang="fr-FR" altLang="fr-FR" sz="2000" dirty="0">
                <a:solidFill>
                  <a:schemeClr val="accent2">
                    <a:lumMod val="50000"/>
                  </a:schemeClr>
                </a:solidFill>
                <a:latin typeface="Verdana" panose="020B0604030504040204" pitchFamily="34" charset="0"/>
                <a:ea typeface="Verdana" panose="020B0604030504040204" pitchFamily="34" charset="0"/>
                <a:cs typeface="+mn-cs"/>
              </a:rPr>
              <a:t>Un arbre adulte absorbe 5.4 tonnes de CO2 / an et peut fixer entre 25 et 30 kg de poussières  </a:t>
            </a:r>
          </a:p>
          <a:p>
            <a:pPr algn="ctr" eaLnBrk="1" fontAlgn="auto" hangingPunct="1">
              <a:spcBef>
                <a:spcPts val="0"/>
              </a:spcBef>
              <a:spcAft>
                <a:spcPts val="0"/>
              </a:spcAft>
              <a:defRPr/>
            </a:pPr>
            <a:endParaRPr lang="fr-FR" altLang="fr-FR" sz="2400" b="1" cap="small" dirty="0">
              <a:solidFill>
                <a:schemeClr val="accent2">
                  <a:lumMod val="50000"/>
                </a:schemeClr>
              </a:solidFill>
              <a:latin typeface="Verdana" panose="020B0604030504040204" pitchFamily="34" charset="0"/>
              <a:ea typeface="Verdana" panose="020B0604030504040204" pitchFamily="34" charset="0"/>
              <a:cs typeface="+mn-cs"/>
            </a:endParaRPr>
          </a:p>
          <a:p>
            <a:pPr algn="ctr" eaLnBrk="1" fontAlgn="auto" hangingPunct="1">
              <a:spcBef>
                <a:spcPts val="0"/>
              </a:spcBef>
              <a:spcAft>
                <a:spcPts val="0"/>
              </a:spcAft>
              <a:defRPr/>
            </a:pPr>
            <a:r>
              <a:rPr lang="fr-FR" altLang="fr-FR" sz="2400" b="1" cap="small" dirty="0">
                <a:solidFill>
                  <a:schemeClr val="accent2">
                    <a:lumMod val="50000"/>
                  </a:schemeClr>
                </a:solidFill>
                <a:latin typeface="Verdana" panose="020B0604030504040204" pitchFamily="34" charset="0"/>
                <a:ea typeface="Verdana" panose="020B0604030504040204" pitchFamily="34" charset="0"/>
                <a:cs typeface="+mn-cs"/>
                <a:sym typeface="Wingdings" panose="05000000000000000000" pitchFamily="2" charset="2"/>
              </a:rPr>
              <a:t> </a:t>
            </a:r>
            <a:r>
              <a:rPr lang="fr-FR" altLang="fr-FR" sz="2400" b="1" cap="small" dirty="0">
                <a:solidFill>
                  <a:schemeClr val="accent2">
                    <a:lumMod val="50000"/>
                  </a:schemeClr>
                </a:solidFill>
                <a:latin typeface="Verdana" panose="020B0604030504040204" pitchFamily="34" charset="0"/>
                <a:ea typeface="Verdana" panose="020B0604030504040204" pitchFamily="34" charset="0"/>
                <a:cs typeface="+mn-cs"/>
              </a:rPr>
              <a:t>Bien choisir les arbres de demain</a:t>
            </a:r>
          </a:p>
        </p:txBody>
      </p:sp>
      <p:pic>
        <p:nvPicPr>
          <p:cNvPr id="80899" name="Image 1">
            <a:extLst>
              <a:ext uri="{FF2B5EF4-FFF2-40B4-BE49-F238E27FC236}">
                <a16:creationId xmlns:a16="http://schemas.microsoft.com/office/drawing/2014/main" id="{C184793B-FCD4-59E8-6D6E-51EC55E0B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201" r="12216"/>
          <a:stretch>
            <a:fillRect/>
          </a:stretch>
        </p:blipFill>
        <p:spPr bwMode="auto">
          <a:xfrm>
            <a:off x="-9525" y="-152400"/>
            <a:ext cx="9144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Espace réservé du numéro de diapositive 1">
            <a:extLst>
              <a:ext uri="{FF2B5EF4-FFF2-40B4-BE49-F238E27FC236}">
                <a16:creationId xmlns:a16="http://schemas.microsoft.com/office/drawing/2014/main" id="{23049A4D-66D8-5A94-9527-C680393DE5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C6F29D-374A-476F-B710-7AE90BB29EDD}" type="slidenum">
              <a:rPr lang="fr-FR" altLang="fr-FR" smtClean="0">
                <a:solidFill>
                  <a:srgbClr val="898989"/>
                </a:solidFill>
                <a:latin typeface="Calibri" panose="020F0502020204030204" pitchFamily="34" charset="0"/>
              </a:rPr>
              <a:pPr/>
              <a:t>75</a:t>
            </a:fld>
            <a:endParaRPr lang="fr-FR" altLang="fr-FR">
              <a:solidFill>
                <a:srgbClr val="898989"/>
              </a:solidFill>
              <a:latin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1">
            <a:extLst>
              <a:ext uri="{FF2B5EF4-FFF2-40B4-BE49-F238E27FC236}">
                <a16:creationId xmlns:a16="http://schemas.microsoft.com/office/drawing/2014/main" id="{324B7FB1-3298-9EDE-4571-DD91B57F3D40}"/>
              </a:ext>
            </a:extLst>
          </p:cNvPr>
          <p:cNvSpPr>
            <a:spLocks noGrp="1"/>
          </p:cNvSpPr>
          <p:nvPr>
            <p:ph type="title"/>
          </p:nvPr>
        </p:nvSpPr>
        <p:spPr/>
        <p:txBody>
          <a:bodyPr/>
          <a:lstStyle/>
          <a:p>
            <a:endParaRPr lang="fr-FR" altLang="fr-FR"/>
          </a:p>
        </p:txBody>
      </p:sp>
      <p:sp>
        <p:nvSpPr>
          <p:cNvPr id="82947" name="Espace réservé du numéro de diapositive 3">
            <a:extLst>
              <a:ext uri="{FF2B5EF4-FFF2-40B4-BE49-F238E27FC236}">
                <a16:creationId xmlns:a16="http://schemas.microsoft.com/office/drawing/2014/main" id="{DFC7CE3E-F640-2F4C-62D4-23ACB7700D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7C22A2-5740-42C5-9988-BA80FF64A49A}" type="slidenum">
              <a:rPr lang="fr-FR" altLang="fr-FR" smtClean="0">
                <a:solidFill>
                  <a:srgbClr val="898989"/>
                </a:solidFill>
                <a:latin typeface="Calibri" panose="020F0502020204030204" pitchFamily="34" charset="0"/>
              </a:rPr>
              <a:pPr/>
              <a:t>76</a:t>
            </a:fld>
            <a:endParaRPr lang="fr-FR" altLang="fr-FR">
              <a:solidFill>
                <a:srgbClr val="898989"/>
              </a:solidFill>
              <a:latin typeface="Calibri" panose="020F0502020204030204" pitchFamily="34" charset="0"/>
            </a:endParaRPr>
          </a:p>
        </p:txBody>
      </p:sp>
      <p:sp>
        <p:nvSpPr>
          <p:cNvPr id="82948" name="object 4">
            <a:extLst>
              <a:ext uri="{FF2B5EF4-FFF2-40B4-BE49-F238E27FC236}">
                <a16:creationId xmlns:a16="http://schemas.microsoft.com/office/drawing/2014/main" id="{9FEEB8DA-3249-2C00-7095-E45EAF24C107}"/>
              </a:ext>
            </a:extLst>
          </p:cNvPr>
          <p:cNvSpPr>
            <a:spLocks noChangeArrowheads="1"/>
          </p:cNvSpPr>
          <p:nvPr/>
        </p:nvSpPr>
        <p:spPr bwMode="auto">
          <a:xfrm>
            <a:off x="0" y="-1588"/>
            <a:ext cx="9144000" cy="85725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
        <p:nvSpPr>
          <p:cNvPr id="82949" name="ZoneTexte 5">
            <a:extLst>
              <a:ext uri="{FF2B5EF4-FFF2-40B4-BE49-F238E27FC236}">
                <a16:creationId xmlns:a16="http://schemas.microsoft.com/office/drawing/2014/main" id="{2F81EDD2-86A9-DE18-3ABC-7FFED5204FC9}"/>
              </a:ext>
            </a:extLst>
          </p:cNvPr>
          <p:cNvSpPr txBox="1">
            <a:spLocks noChangeArrowheads="1"/>
          </p:cNvSpPr>
          <p:nvPr/>
        </p:nvSpPr>
        <p:spPr bwMode="auto">
          <a:xfrm>
            <a:off x="1524000" y="152400"/>
            <a:ext cx="8610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3200"/>
              <a:t>QUOI PLANTER DEMAIN</a:t>
            </a:r>
          </a:p>
        </p:txBody>
      </p:sp>
      <p:sp>
        <p:nvSpPr>
          <p:cNvPr id="2" name="ZoneTexte 1">
            <a:extLst>
              <a:ext uri="{FF2B5EF4-FFF2-40B4-BE49-F238E27FC236}">
                <a16:creationId xmlns:a16="http://schemas.microsoft.com/office/drawing/2014/main" id="{6889ED1E-CE3B-F74A-0862-C7BABCB2A511}"/>
              </a:ext>
            </a:extLst>
          </p:cNvPr>
          <p:cNvSpPr txBox="1"/>
          <p:nvPr/>
        </p:nvSpPr>
        <p:spPr>
          <a:xfrm>
            <a:off x="304800" y="1020763"/>
            <a:ext cx="8610600" cy="4524375"/>
          </a:xfrm>
          <a:prstGeom prst="rect">
            <a:avLst/>
          </a:prstGeom>
          <a:noFill/>
        </p:spPr>
        <p:txBody>
          <a:bodyPr>
            <a:spAutoFit/>
          </a:bodyPr>
          <a:lstStyle/>
          <a:p>
            <a:pPr marL="285750" indent="-285750">
              <a:buFont typeface="Arial" panose="020B0604020202020204" pitchFamily="34" charset="0"/>
              <a:buChar char="•"/>
              <a:defRPr/>
            </a:pPr>
            <a:r>
              <a:rPr lang="fr-FR" sz="2400" dirty="0"/>
              <a:t>Ne pas mettre toutes nos plantations dans un seul type: </a:t>
            </a:r>
          </a:p>
          <a:p>
            <a:pPr>
              <a:defRPr/>
            </a:pPr>
            <a:endParaRPr lang="fr-FR" sz="2400" dirty="0"/>
          </a:p>
          <a:p>
            <a:pPr>
              <a:defRPr/>
            </a:pPr>
            <a:r>
              <a:rPr lang="fr-FR" sz="2400" dirty="0"/>
              <a:t>Plantons local (zones naturelles, semi naturelles, essais en ville), </a:t>
            </a:r>
            <a:r>
              <a:rPr lang="fr-FR" sz="2400" dirty="0">
                <a:hlinkClick r:id="rId4" action="ppaction://hlinkfile"/>
              </a:rPr>
              <a:t>plantons local\présentationGuide_Plantons_local.pdf</a:t>
            </a:r>
            <a:endParaRPr lang="fr-FR" sz="2400" dirty="0"/>
          </a:p>
          <a:p>
            <a:pPr>
              <a:defRPr/>
            </a:pPr>
            <a:endParaRPr lang="fr-FR" sz="2400" dirty="0"/>
          </a:p>
          <a:p>
            <a:pPr>
              <a:defRPr/>
            </a:pPr>
            <a:r>
              <a:rPr lang="fr-FR" sz="2400" dirty="0"/>
              <a:t>Plantons méditerranéens et exotique ( ces arbres résilients sont en repos végétatifs l’été, ils ne rafraîchissent pas la ville)</a:t>
            </a:r>
          </a:p>
          <a:p>
            <a:pPr>
              <a:defRPr/>
            </a:pPr>
            <a:r>
              <a:rPr lang="fr-FR" sz="2400" dirty="0"/>
              <a:t> </a:t>
            </a:r>
            <a:r>
              <a:rPr lang="fr-FR" sz="2400" dirty="0">
                <a:hlinkClick r:id="rId5" action="ppaction://hlinkfile"/>
              </a:rPr>
              <a:t>Guide_végétal.pdf</a:t>
            </a:r>
            <a:r>
              <a:rPr lang="fr-FR" sz="2400" dirty="0"/>
              <a:t>    </a:t>
            </a:r>
            <a:r>
              <a:rPr lang="fr-FR" sz="2400" dirty="0">
                <a:hlinkClick r:id="rId6" action="ppaction://hlinkfile"/>
              </a:rPr>
              <a:t>Quels arbres et arbustes pour demain dans le contexte des changements climatiques.pdf</a:t>
            </a:r>
            <a:r>
              <a:rPr lang="fr-FR" sz="2400" dirty="0"/>
              <a:t>  ,</a:t>
            </a:r>
          </a:p>
          <a:p>
            <a:pPr>
              <a:defRPr/>
            </a:pPr>
            <a:endParaRPr lang="fr-FR" sz="2400" dirty="0"/>
          </a:p>
          <a:p>
            <a:pPr>
              <a:defRPr/>
            </a:pPr>
            <a:r>
              <a:rPr lang="fr-FR" sz="2400" dirty="0"/>
              <a:t>Plantons Classique et ornemental (en évitant les excès et en adéquation à la gestion différenciée) </a:t>
            </a:r>
            <a:r>
              <a:rPr lang="fr-FR" sz="2400" dirty="0" err="1">
                <a:hlinkClick r:id="rId7"/>
              </a:rPr>
              <a:t>Floriscope</a:t>
            </a:r>
            <a:r>
              <a:rPr lang="fr-FR" sz="2400" dirty="0">
                <a:hlinkClick r:id="rId7"/>
              </a:rPr>
              <a:t> | Accueil</a:t>
            </a:r>
            <a:r>
              <a:rPr lang="fr-FR" sz="2400" dirty="0"/>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Espace réservé du numéro de diapositive 3">
            <a:extLst>
              <a:ext uri="{FF2B5EF4-FFF2-40B4-BE49-F238E27FC236}">
                <a16:creationId xmlns:a16="http://schemas.microsoft.com/office/drawing/2014/main" id="{EB98B1F3-2A44-F217-EFF2-7BE41C7916B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CCFBDC-BEFD-426F-B2AE-0E314CAC1F7B}" type="slidenum">
              <a:rPr lang="fr-FR" altLang="fr-FR" smtClean="0">
                <a:solidFill>
                  <a:srgbClr val="898989"/>
                </a:solidFill>
                <a:latin typeface="Calibri" panose="020F0502020204030204" pitchFamily="34" charset="0"/>
              </a:rPr>
              <a:pPr/>
              <a:t>77</a:t>
            </a:fld>
            <a:endParaRPr lang="fr-FR" altLang="fr-FR">
              <a:solidFill>
                <a:srgbClr val="898989"/>
              </a:solidFill>
              <a:latin typeface="Calibri" panose="020F0502020204030204" pitchFamily="34" charset="0"/>
            </a:endParaRPr>
          </a:p>
        </p:txBody>
      </p:sp>
      <p:sp>
        <p:nvSpPr>
          <p:cNvPr id="84996" name="object 4">
            <a:extLst>
              <a:ext uri="{FF2B5EF4-FFF2-40B4-BE49-F238E27FC236}">
                <a16:creationId xmlns:a16="http://schemas.microsoft.com/office/drawing/2014/main" id="{7F6FD62B-B282-AC67-42A6-960A69D64C74}"/>
              </a:ext>
            </a:extLst>
          </p:cNvPr>
          <p:cNvSpPr>
            <a:spLocks noChangeArrowheads="1"/>
          </p:cNvSpPr>
          <p:nvPr/>
        </p:nvSpPr>
        <p:spPr bwMode="auto">
          <a:xfrm>
            <a:off x="0" y="-1588"/>
            <a:ext cx="9144000" cy="85725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
        <p:nvSpPr>
          <p:cNvPr id="84997" name="ZoneTexte 5">
            <a:extLst>
              <a:ext uri="{FF2B5EF4-FFF2-40B4-BE49-F238E27FC236}">
                <a16:creationId xmlns:a16="http://schemas.microsoft.com/office/drawing/2014/main" id="{F9DCF3D3-D2C7-8048-51EC-4B3A015309BC}"/>
              </a:ext>
            </a:extLst>
          </p:cNvPr>
          <p:cNvSpPr txBox="1">
            <a:spLocks noChangeArrowheads="1"/>
          </p:cNvSpPr>
          <p:nvPr/>
        </p:nvSpPr>
        <p:spPr bwMode="auto">
          <a:xfrm>
            <a:off x="1524000" y="152400"/>
            <a:ext cx="8610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3200" dirty="0"/>
              <a:t>QUOI PLANTER DEMAIN</a:t>
            </a:r>
          </a:p>
        </p:txBody>
      </p:sp>
      <p:sp>
        <p:nvSpPr>
          <p:cNvPr id="2" name="ZoneTexte 1">
            <a:extLst>
              <a:ext uri="{FF2B5EF4-FFF2-40B4-BE49-F238E27FC236}">
                <a16:creationId xmlns:a16="http://schemas.microsoft.com/office/drawing/2014/main" id="{6A32D2C4-C2D7-D096-DAEB-75942C16F8EB}"/>
              </a:ext>
            </a:extLst>
          </p:cNvPr>
          <p:cNvSpPr txBox="1"/>
          <p:nvPr/>
        </p:nvSpPr>
        <p:spPr>
          <a:xfrm>
            <a:off x="266700" y="1343819"/>
            <a:ext cx="8610600" cy="4893647"/>
          </a:xfrm>
          <a:prstGeom prst="rect">
            <a:avLst/>
          </a:prstGeom>
          <a:noFill/>
        </p:spPr>
        <p:txBody>
          <a:bodyPr>
            <a:spAutoFit/>
          </a:bodyPr>
          <a:lstStyle/>
          <a:p>
            <a:pPr>
              <a:defRPr/>
            </a:pPr>
            <a:endParaRPr lang="fr-FR" sz="2400" dirty="0"/>
          </a:p>
          <a:p>
            <a:pPr marL="285750" indent="-285750">
              <a:buFont typeface="Arial" panose="020B0604020202020204" pitchFamily="34" charset="0"/>
              <a:buChar char="•"/>
              <a:defRPr/>
            </a:pPr>
            <a:r>
              <a:rPr lang="fr-FR" sz="2400" dirty="0"/>
              <a:t>Nos plantations ne doivent plus être homogène (pas d’alignement d’une seule variété).</a:t>
            </a:r>
          </a:p>
          <a:p>
            <a:pPr marL="285750" indent="-285750">
              <a:buFont typeface="Arial" panose="020B0604020202020204" pitchFamily="34" charset="0"/>
              <a:buChar char="•"/>
              <a:defRPr/>
            </a:pPr>
            <a:endParaRPr lang="fr-FR" sz="2400" dirty="0"/>
          </a:p>
          <a:p>
            <a:pPr marL="285750" indent="-285750">
              <a:buFont typeface="Arial" panose="020B0604020202020204" pitchFamily="34" charset="0"/>
              <a:buChar char="•"/>
              <a:defRPr/>
            </a:pPr>
            <a:r>
              <a:rPr lang="fr-FR" sz="2400" dirty="0"/>
              <a:t>Nos plantations doivent éviter les arbres en isolé mais recréer des écosystèmes (arbustes, vivaces, couvre sols…). </a:t>
            </a:r>
          </a:p>
          <a:p>
            <a:pPr marL="285750" indent="-285750">
              <a:buFont typeface="Arial" panose="020B0604020202020204" pitchFamily="34" charset="0"/>
              <a:buChar char="•"/>
              <a:defRPr/>
            </a:pPr>
            <a:endParaRPr lang="fr-FR" sz="2400" dirty="0"/>
          </a:p>
          <a:p>
            <a:pPr marL="285750" indent="-285750">
              <a:buFont typeface="Arial" panose="020B0604020202020204" pitchFamily="34" charset="0"/>
              <a:buChar char="•"/>
              <a:defRPr/>
            </a:pPr>
            <a:r>
              <a:rPr lang="fr-FR" sz="2400" dirty="0"/>
              <a:t>Le bon arbre, au bon endroit, avec une bonne fosse et avec une plantation en 11 / 12 / Début printemps.</a:t>
            </a:r>
          </a:p>
          <a:p>
            <a:pPr marL="285750" indent="-285750">
              <a:buFont typeface="Arial" panose="020B0604020202020204" pitchFamily="34" charset="0"/>
              <a:buChar char="•"/>
              <a:defRPr/>
            </a:pPr>
            <a:endParaRPr lang="fr-FR" sz="2400" dirty="0"/>
          </a:p>
          <a:p>
            <a:pPr marL="285750" indent="-285750">
              <a:buFont typeface="Arial" panose="020B0604020202020204" pitchFamily="34" charset="0"/>
              <a:buChar char="•"/>
              <a:defRPr/>
            </a:pPr>
            <a:r>
              <a:rPr lang="fr-FR" sz="2400" dirty="0"/>
              <a:t>Planter petit, meilleure reprise, meilleure adaptation (sol, vent…).</a:t>
            </a:r>
          </a:p>
          <a:p>
            <a:pPr marL="285750" indent="-285750">
              <a:buFont typeface="Arial" panose="020B0604020202020204" pitchFamily="34" charset="0"/>
              <a:buChar char="•"/>
              <a:defRPr/>
            </a:pPr>
            <a:endParaRPr lang="fr-FR" sz="2400" dirty="0"/>
          </a:p>
          <a:p>
            <a:pPr marL="285750" indent="-285750">
              <a:buFont typeface="Arial" panose="020B0604020202020204" pitchFamily="34" charset="0"/>
              <a:buChar char="•"/>
              <a:defRPr/>
            </a:pPr>
            <a:r>
              <a:rPr lang="fr-FR" sz="2400" dirty="0"/>
              <a:t>Pensons arbres de pluie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A1356F5-DCDE-4FAD-5DC7-91B25D027940}"/>
              </a:ext>
            </a:extLst>
          </p:cNvPr>
          <p:cNvSpPr txBox="1"/>
          <p:nvPr/>
        </p:nvSpPr>
        <p:spPr>
          <a:xfrm>
            <a:off x="1655179" y="153184"/>
            <a:ext cx="8310623" cy="369332"/>
          </a:xfrm>
          <a:prstGeom prst="rect">
            <a:avLst/>
          </a:prstGeom>
          <a:noFill/>
        </p:spPr>
        <p:txBody>
          <a:bodyPr wrap="square" rtlCol="0">
            <a:spAutoFit/>
          </a:bodyPr>
          <a:lstStyle/>
          <a:p>
            <a:pPr algn="ctr"/>
            <a:r>
              <a:rPr lang="fr-FR" dirty="0">
                <a:solidFill>
                  <a:schemeClr val="accent1"/>
                </a:solidFill>
              </a:rPr>
              <a:t>LES ARBRES DE PLUIE</a:t>
            </a:r>
          </a:p>
        </p:txBody>
      </p:sp>
      <p:pic>
        <p:nvPicPr>
          <p:cNvPr id="3" name="Image 2">
            <a:extLst>
              <a:ext uri="{FF2B5EF4-FFF2-40B4-BE49-F238E27FC236}">
                <a16:creationId xmlns:a16="http://schemas.microsoft.com/office/drawing/2014/main" id="{5DA81F2F-E494-A9D3-EBBE-BE6E751DC3F1}"/>
              </a:ext>
            </a:extLst>
          </p:cNvPr>
          <p:cNvPicPr>
            <a:picLocks noChangeAspect="1"/>
          </p:cNvPicPr>
          <p:nvPr/>
        </p:nvPicPr>
        <p:blipFill>
          <a:blip r:embed="rId3"/>
          <a:stretch>
            <a:fillRect/>
          </a:stretch>
        </p:blipFill>
        <p:spPr>
          <a:xfrm>
            <a:off x="0" y="0"/>
            <a:ext cx="4262586" cy="3112532"/>
          </a:xfrm>
          <a:prstGeom prst="rect">
            <a:avLst/>
          </a:prstGeom>
        </p:spPr>
      </p:pic>
      <p:pic>
        <p:nvPicPr>
          <p:cNvPr id="5" name="Image 4">
            <a:extLst>
              <a:ext uri="{FF2B5EF4-FFF2-40B4-BE49-F238E27FC236}">
                <a16:creationId xmlns:a16="http://schemas.microsoft.com/office/drawing/2014/main" id="{4B38ED7A-7A64-8F0F-E983-14A5EB13CABC}"/>
              </a:ext>
            </a:extLst>
          </p:cNvPr>
          <p:cNvPicPr>
            <a:picLocks noChangeAspect="1"/>
          </p:cNvPicPr>
          <p:nvPr/>
        </p:nvPicPr>
        <p:blipFill>
          <a:blip r:embed="rId4"/>
          <a:stretch>
            <a:fillRect/>
          </a:stretch>
        </p:blipFill>
        <p:spPr>
          <a:xfrm>
            <a:off x="4881416" y="522516"/>
            <a:ext cx="4124325" cy="5000625"/>
          </a:xfrm>
          <a:prstGeom prst="rect">
            <a:avLst/>
          </a:prstGeom>
        </p:spPr>
      </p:pic>
      <p:pic>
        <p:nvPicPr>
          <p:cNvPr id="11" name="Image 10">
            <a:extLst>
              <a:ext uri="{FF2B5EF4-FFF2-40B4-BE49-F238E27FC236}">
                <a16:creationId xmlns:a16="http://schemas.microsoft.com/office/drawing/2014/main" id="{EDCF7C66-30B8-030F-9BF3-2CF66F46CB0D}"/>
              </a:ext>
            </a:extLst>
          </p:cNvPr>
          <p:cNvPicPr>
            <a:picLocks noChangeAspect="1"/>
          </p:cNvPicPr>
          <p:nvPr/>
        </p:nvPicPr>
        <p:blipFill>
          <a:blip r:embed="rId5"/>
          <a:stretch>
            <a:fillRect/>
          </a:stretch>
        </p:blipFill>
        <p:spPr>
          <a:xfrm>
            <a:off x="-84580" y="3112532"/>
            <a:ext cx="5104255" cy="3745467"/>
          </a:xfrm>
          <a:prstGeom prst="rect">
            <a:avLst/>
          </a:prstGeom>
        </p:spPr>
      </p:pic>
      <p:pic>
        <p:nvPicPr>
          <p:cNvPr id="4" name="Image 3">
            <a:extLst>
              <a:ext uri="{FF2B5EF4-FFF2-40B4-BE49-F238E27FC236}">
                <a16:creationId xmlns:a16="http://schemas.microsoft.com/office/drawing/2014/main" id="{C08A6584-4EC0-9BC8-26FB-49DC055D5A3B}"/>
              </a:ext>
            </a:extLst>
          </p:cNvPr>
          <p:cNvPicPr>
            <a:picLocks noChangeAspect="1"/>
          </p:cNvPicPr>
          <p:nvPr/>
        </p:nvPicPr>
        <p:blipFill>
          <a:blip r:embed="rId6"/>
          <a:stretch>
            <a:fillRect/>
          </a:stretch>
        </p:blipFill>
        <p:spPr>
          <a:xfrm>
            <a:off x="5019674" y="5405321"/>
            <a:ext cx="4124326" cy="1452679"/>
          </a:xfrm>
          <a:prstGeom prst="rect">
            <a:avLst/>
          </a:prstGeom>
        </p:spPr>
      </p:pic>
    </p:spTree>
    <p:extLst>
      <p:ext uri="{BB962C8B-B14F-4D97-AF65-F5344CB8AC3E}">
        <p14:creationId xmlns:p14="http://schemas.microsoft.com/office/powerpoint/2010/main" val="19531408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D0C48EA-6E6E-25F8-AB99-4E1EE16DA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09" y="-13472"/>
            <a:ext cx="8038741" cy="6871472"/>
          </a:xfrm>
          <a:prstGeom prst="rect">
            <a:avLst/>
          </a:prstGeom>
        </p:spPr>
      </p:pic>
    </p:spTree>
    <p:extLst>
      <p:ext uri="{BB962C8B-B14F-4D97-AF65-F5344CB8AC3E}">
        <p14:creationId xmlns:p14="http://schemas.microsoft.com/office/powerpoint/2010/main" val="2768932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F8B17-D031-8744-F20A-4C4E704D09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BC33F0-A3C1-B4C3-F7B9-BC2433490926}"/>
              </a:ext>
            </a:extLst>
          </p:cNvPr>
          <p:cNvSpPr>
            <a:spLocks noGrp="1"/>
          </p:cNvSpPr>
          <p:nvPr>
            <p:ph type="title"/>
          </p:nvPr>
        </p:nvSpPr>
        <p:spPr/>
        <p:txBody>
          <a:bodyPr/>
          <a:lstStyle/>
          <a:p>
            <a:r>
              <a:rPr lang="fr-FR" dirty="0"/>
              <a:t>Vers une gestion écologique:</a:t>
            </a:r>
            <a:br>
              <a:rPr lang="fr-FR" dirty="0"/>
            </a:br>
            <a:r>
              <a:rPr lang="fr-FR" dirty="0"/>
              <a:t>les difficultés de mise en œuvre</a:t>
            </a:r>
          </a:p>
        </p:txBody>
      </p:sp>
      <p:sp>
        <p:nvSpPr>
          <p:cNvPr id="3" name="Espace réservé du contenu 2">
            <a:extLst>
              <a:ext uri="{FF2B5EF4-FFF2-40B4-BE49-F238E27FC236}">
                <a16:creationId xmlns:a16="http://schemas.microsoft.com/office/drawing/2014/main" id="{B066F305-F66A-9A83-0741-8EEF455819C0}"/>
              </a:ext>
            </a:extLst>
          </p:cNvPr>
          <p:cNvSpPr>
            <a:spLocks noGrp="1"/>
          </p:cNvSpPr>
          <p:nvPr>
            <p:ph idx="1"/>
          </p:nvPr>
        </p:nvSpPr>
        <p:spPr/>
        <p:txBody>
          <a:bodyPr/>
          <a:lstStyle/>
          <a:p>
            <a:r>
              <a:rPr lang="fr-FR" dirty="0"/>
              <a:t>Du matériel, des outils, des formations nouvelles et innovantes</a:t>
            </a:r>
          </a:p>
          <a:p>
            <a:r>
              <a:rPr lang="fr-FR" dirty="0"/>
              <a:t>Une remise en question et contradiction avec le travail réalisé dans le passé: routine, savoir empirique, évaluation…</a:t>
            </a:r>
          </a:p>
          <a:p>
            <a:r>
              <a:rPr lang="fr-FR" dirty="0"/>
              <a:t>L’acceptation par les jardiniers, les élus, le public de cette révolution: le jardinier ne dompte pas la nature, il l’accompagne donc un manque « hygiène »…</a:t>
            </a:r>
          </a:p>
        </p:txBody>
      </p:sp>
    </p:spTree>
    <p:extLst>
      <p:ext uri="{BB962C8B-B14F-4D97-AF65-F5344CB8AC3E}">
        <p14:creationId xmlns:p14="http://schemas.microsoft.com/office/powerpoint/2010/main" val="26908027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166F9-6320-DD4A-7F43-CC25DB941DB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04FADB2-3400-D5D7-A57B-7DA7D9F65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754"/>
            <a:ext cx="9144000" cy="6752492"/>
          </a:xfrm>
          <a:prstGeom prst="rect">
            <a:avLst/>
          </a:prstGeom>
        </p:spPr>
      </p:pic>
    </p:spTree>
    <p:extLst>
      <p:ext uri="{BB962C8B-B14F-4D97-AF65-F5344CB8AC3E}">
        <p14:creationId xmlns:p14="http://schemas.microsoft.com/office/powerpoint/2010/main" val="16338349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88E16-60A2-88CB-32DE-15360D521F3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001B7DA-3DBB-339C-30C5-84C05D3BA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5" y="77821"/>
            <a:ext cx="9596273" cy="6780179"/>
          </a:xfrm>
          <a:prstGeom prst="rect">
            <a:avLst/>
          </a:prstGeom>
        </p:spPr>
      </p:pic>
    </p:spTree>
    <p:extLst>
      <p:ext uri="{BB962C8B-B14F-4D97-AF65-F5344CB8AC3E}">
        <p14:creationId xmlns:p14="http://schemas.microsoft.com/office/powerpoint/2010/main" val="1108444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ucune description alternative pour cette image">
            <a:extLst>
              <a:ext uri="{FF2B5EF4-FFF2-40B4-BE49-F238E27FC236}">
                <a16:creationId xmlns:a16="http://schemas.microsoft.com/office/drawing/2014/main" id="{0FDEC9B2-F0D8-ABA6-646A-1E1B91534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2837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32D5B252-B800-C8FF-0961-05F2C31FB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9144000" cy="460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38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A2448770-A14B-6A8C-5398-A5F471647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838"/>
            <a:ext cx="9144000" cy="386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5781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1415AFFF-AEAF-8E04-55EA-DAF6BE3BA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7206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age 2">
            <a:extLst>
              <a:ext uri="{FF2B5EF4-FFF2-40B4-BE49-F238E27FC236}">
                <a16:creationId xmlns:a16="http://schemas.microsoft.com/office/drawing/2014/main" id="{A1B87C86-EBCD-15DC-AC1E-4EEA20D75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403225"/>
            <a:ext cx="8605837"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object 4">
            <a:extLst>
              <a:ext uri="{FF2B5EF4-FFF2-40B4-BE49-F238E27FC236}">
                <a16:creationId xmlns:a16="http://schemas.microsoft.com/office/drawing/2014/main" id="{C2ADF2C3-02A2-83FA-7882-BD6073340DE3}"/>
              </a:ext>
            </a:extLst>
          </p:cNvPr>
          <p:cNvSpPr>
            <a:spLocks noChangeArrowheads="1"/>
          </p:cNvSpPr>
          <p:nvPr/>
        </p:nvSpPr>
        <p:spPr bwMode="auto">
          <a:xfrm>
            <a:off x="0" y="-1588"/>
            <a:ext cx="9144000" cy="857251"/>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
        <p:nvSpPr>
          <p:cNvPr id="90116" name="object 4">
            <a:extLst>
              <a:ext uri="{FF2B5EF4-FFF2-40B4-BE49-F238E27FC236}">
                <a16:creationId xmlns:a16="http://schemas.microsoft.com/office/drawing/2014/main" id="{E0154F7C-5909-DC21-F194-E88C93EED55E}"/>
              </a:ext>
            </a:extLst>
          </p:cNvPr>
          <p:cNvSpPr txBox="1">
            <a:spLocks noChangeArrowheads="1"/>
          </p:cNvSpPr>
          <p:nvPr/>
        </p:nvSpPr>
        <p:spPr bwMode="auto">
          <a:xfrm>
            <a:off x="311150" y="219075"/>
            <a:ext cx="86344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00"/>
              </a:spcBef>
            </a:pPr>
            <a:r>
              <a:rPr lang="fr-FR" altLang="fr-FR" sz="2800" b="1">
                <a:solidFill>
                  <a:schemeClr val="bg1"/>
                </a:solidFill>
                <a:latin typeface="Liberation Sans Narrow"/>
                <a:ea typeface="Liberation Sans Narrow"/>
                <a:cs typeface="Liberation Sans Narrow"/>
              </a:rPr>
              <a:t>L’ARROSAGE DES ESPACES VERTS</a:t>
            </a:r>
            <a:endParaRPr lang="fr-FR" altLang="fr-FR" sz="2800">
              <a:solidFill>
                <a:schemeClr val="bg1"/>
              </a:solidFill>
              <a:latin typeface="Liberation Sans Narrow"/>
              <a:ea typeface="Liberation Sans Narrow"/>
              <a:cs typeface="Liberation Sans Narrow"/>
            </a:endParaRPr>
          </a:p>
        </p:txBody>
      </p:sp>
      <p:sp>
        <p:nvSpPr>
          <p:cNvPr id="90117" name="Espace réservé du numéro de diapositive 1">
            <a:extLst>
              <a:ext uri="{FF2B5EF4-FFF2-40B4-BE49-F238E27FC236}">
                <a16:creationId xmlns:a16="http://schemas.microsoft.com/office/drawing/2014/main" id="{A65E85FB-3716-ED9D-5E04-67D90F50A9D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10857D5-BC8B-4C54-BD94-F5021CAE0DC6}" type="slidenum">
              <a:rPr lang="fr-FR" altLang="fr-FR" smtClean="0">
                <a:solidFill>
                  <a:srgbClr val="898989"/>
                </a:solidFill>
                <a:latin typeface="Calibri" panose="020F0502020204030204" pitchFamily="34" charset="0"/>
              </a:rPr>
              <a:pPr/>
              <a:t>86</a:t>
            </a:fld>
            <a:endParaRPr lang="fr-FR" altLang="fr-FR">
              <a:solidFill>
                <a:srgbClr val="898989"/>
              </a:solidFill>
              <a:latin typeface="Calibri" panose="020F050202020403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D8BA13-D180-0362-777F-856BF3E159EC}"/>
              </a:ext>
            </a:extLst>
          </p:cNvPr>
          <p:cNvSpPr>
            <a:spLocks noGrp="1"/>
          </p:cNvSpPr>
          <p:nvPr>
            <p:ph type="title"/>
          </p:nvPr>
        </p:nvSpPr>
        <p:spPr>
          <a:xfrm>
            <a:off x="424370" y="0"/>
            <a:ext cx="7886700" cy="1325563"/>
          </a:xfrm>
        </p:spPr>
        <p:txBody>
          <a:bodyPr/>
          <a:lstStyle/>
          <a:p>
            <a:r>
              <a:rPr lang="fr-FR" dirty="0">
                <a:latin typeface="Algerian" panose="04020705040A02060702" pitchFamily="82" charset="0"/>
              </a:rPr>
              <a:t>L’EAU</a:t>
            </a:r>
          </a:p>
        </p:txBody>
      </p:sp>
      <p:sp>
        <p:nvSpPr>
          <p:cNvPr id="3" name="Espace réservé du contenu 2">
            <a:extLst>
              <a:ext uri="{FF2B5EF4-FFF2-40B4-BE49-F238E27FC236}">
                <a16:creationId xmlns:a16="http://schemas.microsoft.com/office/drawing/2014/main" id="{08716314-974B-9ABA-4C7D-181D62AFD4A0}"/>
              </a:ext>
            </a:extLst>
          </p:cNvPr>
          <p:cNvSpPr>
            <a:spLocks noGrp="1"/>
          </p:cNvSpPr>
          <p:nvPr>
            <p:ph idx="1"/>
          </p:nvPr>
        </p:nvSpPr>
        <p:spPr>
          <a:xfrm>
            <a:off x="291830" y="3258766"/>
            <a:ext cx="8667344" cy="3317131"/>
          </a:xfrm>
        </p:spPr>
        <p:txBody>
          <a:bodyPr>
            <a:normAutofit lnSpcReduction="10000"/>
          </a:bodyPr>
          <a:lstStyle/>
          <a:p>
            <a:r>
              <a:rPr lang="fr-FR" dirty="0"/>
              <a:t>Préserver et économiser l’eau potable et brute (rivière, nappes, REUT près des plages, piscine et patinoire…)</a:t>
            </a:r>
          </a:p>
          <a:p>
            <a:r>
              <a:rPr lang="fr-FR" dirty="0"/>
              <a:t>Avoir un arrosage optimisé: Trilogie plante/sol/climat. (conception et entretien des réseaux, besoin de la plante, contrôle de sa consommation.</a:t>
            </a:r>
          </a:p>
          <a:p>
            <a:r>
              <a:rPr lang="fr-FR" dirty="0"/>
              <a:t>Mettre en place un plan de </a:t>
            </a:r>
            <a:r>
              <a:rPr lang="fr-FR" dirty="0" err="1"/>
              <a:t>désimperméabilisation</a:t>
            </a:r>
            <a:r>
              <a:rPr lang="fr-FR" dirty="0"/>
              <a:t>, placettes, aires de stationnement, cours d’école, arbre de pluie</a:t>
            </a:r>
          </a:p>
          <a:p>
            <a:endParaRPr lang="fr-FR" dirty="0"/>
          </a:p>
        </p:txBody>
      </p:sp>
      <p:pic>
        <p:nvPicPr>
          <p:cNvPr id="4" name="Image 3">
            <a:extLst>
              <a:ext uri="{FF2B5EF4-FFF2-40B4-BE49-F238E27FC236}">
                <a16:creationId xmlns:a16="http://schemas.microsoft.com/office/drawing/2014/main" id="{AA452D31-E542-83B9-C202-D5EDA4F3B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35" y="997085"/>
            <a:ext cx="2096310" cy="2096310"/>
          </a:xfrm>
          <a:prstGeom prst="rect">
            <a:avLst/>
          </a:prstGeom>
        </p:spPr>
      </p:pic>
      <p:pic>
        <p:nvPicPr>
          <p:cNvPr id="5" name="Picture 5" descr="4arrosage">
            <a:extLst>
              <a:ext uri="{FF2B5EF4-FFF2-40B4-BE49-F238E27FC236}">
                <a16:creationId xmlns:a16="http://schemas.microsoft.com/office/drawing/2014/main" id="{8902C7D6-F867-80F5-043A-0529E6DCEB2C}"/>
              </a:ext>
            </a:extLst>
          </p:cNvPr>
          <p:cNvPicPr>
            <a:picLocks noChangeAspect="1" noChangeArrowheads="1"/>
          </p:cNvPicPr>
          <p:nvPr/>
        </p:nvPicPr>
        <p:blipFill>
          <a:blip r:embed="rId3"/>
          <a:srcRect/>
          <a:stretch>
            <a:fillRect/>
          </a:stretch>
        </p:blipFill>
        <p:spPr bwMode="auto">
          <a:xfrm>
            <a:off x="4280170" y="21679"/>
            <a:ext cx="4863830" cy="3154401"/>
          </a:xfrm>
          <a:prstGeom prst="rect">
            <a:avLst/>
          </a:prstGeom>
          <a:noFill/>
          <a:ln w="9525">
            <a:solidFill>
              <a:srgbClr val="005A58"/>
            </a:solidFill>
            <a:miter lim="800000"/>
            <a:headEnd/>
            <a:tailEnd/>
          </a:ln>
        </p:spPr>
      </p:pic>
    </p:spTree>
    <p:extLst>
      <p:ext uri="{BB962C8B-B14F-4D97-AF65-F5344CB8AC3E}">
        <p14:creationId xmlns:p14="http://schemas.microsoft.com/office/powerpoint/2010/main" val="9061032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3BD5988-5997-693B-D827-937C46D2CCCD}"/>
              </a:ext>
            </a:extLst>
          </p:cNvPr>
          <p:cNvSpPr txBox="1"/>
          <p:nvPr/>
        </p:nvSpPr>
        <p:spPr>
          <a:xfrm>
            <a:off x="1935163" y="1096963"/>
            <a:ext cx="7010400" cy="7356475"/>
          </a:xfrm>
          <a:prstGeom prst="rect">
            <a:avLst/>
          </a:prstGeom>
          <a:noFill/>
        </p:spPr>
        <p:txBody>
          <a:bodyPr>
            <a:spAutoFit/>
          </a:bodyPr>
          <a:lstStyle/>
          <a:p>
            <a:pPr marL="285750" indent="-285750">
              <a:buFont typeface="Arial" panose="020B0604020202020204" pitchFamily="34" charset="0"/>
              <a:buChar char="•"/>
              <a:defRPr/>
            </a:pPr>
            <a:r>
              <a:rPr lang="fr-FR" sz="2400" dirty="0"/>
              <a:t>Adéquation avec la gestion différenciée des espaces verts.</a:t>
            </a:r>
          </a:p>
          <a:p>
            <a:pPr marL="285750" indent="-285750">
              <a:buFont typeface="Arial" panose="020B0604020202020204" pitchFamily="34" charset="0"/>
              <a:buChar char="•"/>
              <a:defRPr/>
            </a:pPr>
            <a:r>
              <a:rPr lang="fr-FR" sz="2400" dirty="0"/>
              <a:t>La trilogie: climat, sol, plante.</a:t>
            </a:r>
          </a:p>
          <a:p>
            <a:pPr marL="285750" indent="-285750">
              <a:buFont typeface="Arial" panose="020B0604020202020204" pitchFamily="34" charset="0"/>
              <a:buChar char="•"/>
              <a:defRPr/>
            </a:pPr>
            <a:r>
              <a:rPr lang="fr-FR" sz="2400" dirty="0"/>
              <a:t>Un arrosage pour quelles strates végétales: arbres, arbustes, haies, pelouses, gazons, vivaces, fleurs…</a:t>
            </a:r>
          </a:p>
          <a:p>
            <a:pPr marL="285750" indent="-285750">
              <a:buFont typeface="Arial" panose="020B0604020202020204" pitchFamily="34" charset="0"/>
              <a:buChar char="•"/>
              <a:defRPr/>
            </a:pPr>
            <a:r>
              <a:rPr lang="fr-FR" sz="2400" dirty="0"/>
              <a:t>Quels systèmes utilisés: manuel, automatique à programmation, automatique centralisé, arroseur, goutte à goutte, autres (oyats).</a:t>
            </a:r>
          </a:p>
          <a:p>
            <a:pPr marL="285750" indent="-285750">
              <a:buFont typeface="Arial" panose="020B0604020202020204" pitchFamily="34" charset="0"/>
              <a:buChar char="•"/>
              <a:defRPr/>
            </a:pPr>
            <a:r>
              <a:rPr lang="fr-FR" sz="2400" dirty="0"/>
              <a:t>La conception des réseaux d’arroge automatique</a:t>
            </a:r>
          </a:p>
          <a:p>
            <a:pPr marL="285750" indent="-285750">
              <a:buFont typeface="Arial" panose="020B0604020202020204" pitchFamily="34" charset="0"/>
              <a:buChar char="•"/>
              <a:defRPr/>
            </a:pPr>
            <a:r>
              <a:rPr lang="fr-FR" sz="2400" dirty="0"/>
              <a:t>La maintenance des réseaux d’arrosage automatique</a:t>
            </a:r>
          </a:p>
          <a:p>
            <a:pPr marL="285750" indent="-285750">
              <a:buFont typeface="Arial" panose="020B0604020202020204" pitchFamily="34" charset="0"/>
              <a:buChar char="•"/>
              <a:defRPr/>
            </a:pPr>
            <a:r>
              <a:rPr lang="fr-FR" sz="2400" dirty="0"/>
              <a:t>La centralisation et les solutions innovantes</a:t>
            </a:r>
          </a:p>
          <a:p>
            <a:pPr marL="285750" indent="-285750">
              <a:buFont typeface="Arial" panose="020B0604020202020204" pitchFamily="34" charset="0"/>
              <a:buChar char="•"/>
              <a:defRPr/>
            </a:pPr>
            <a:endParaRPr lang="fr-FR" sz="2400" dirty="0"/>
          </a:p>
          <a:p>
            <a:pPr marL="285750" indent="-285750">
              <a:buFont typeface="Arial" panose="020B0604020202020204" pitchFamily="34" charset="0"/>
              <a:buChar char="•"/>
              <a:defRPr/>
            </a:pPr>
            <a:endParaRPr lang="fr-FR" sz="2200" dirty="0"/>
          </a:p>
          <a:p>
            <a:pPr>
              <a:defRPr/>
            </a:pPr>
            <a:endParaRPr lang="fr-FR" dirty="0"/>
          </a:p>
          <a:p>
            <a:pPr>
              <a:defRPr/>
            </a:pPr>
            <a:endParaRPr lang="fr-FR" dirty="0"/>
          </a:p>
          <a:p>
            <a:pPr>
              <a:defRPr/>
            </a:pPr>
            <a:endParaRPr lang="fr-FR" dirty="0"/>
          </a:p>
          <a:p>
            <a:pPr>
              <a:defRPr/>
            </a:pPr>
            <a:endParaRPr lang="fr-FR" dirty="0"/>
          </a:p>
          <a:p>
            <a:pPr>
              <a:defRPr/>
            </a:pPr>
            <a:endParaRPr lang="fr-FR" dirty="0"/>
          </a:p>
        </p:txBody>
      </p:sp>
      <p:sp>
        <p:nvSpPr>
          <p:cNvPr id="92163" name="object 4">
            <a:extLst>
              <a:ext uri="{FF2B5EF4-FFF2-40B4-BE49-F238E27FC236}">
                <a16:creationId xmlns:a16="http://schemas.microsoft.com/office/drawing/2014/main" id="{9C0492DC-1184-9BDA-60CF-E31039F6155B}"/>
              </a:ext>
            </a:extLst>
          </p:cNvPr>
          <p:cNvSpPr>
            <a:spLocks noChangeArrowheads="1"/>
          </p:cNvSpPr>
          <p:nvPr/>
        </p:nvSpPr>
        <p:spPr bwMode="auto">
          <a:xfrm>
            <a:off x="0" y="-1588"/>
            <a:ext cx="9144000" cy="85725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
        <p:nvSpPr>
          <p:cNvPr id="92164" name="object 4">
            <a:extLst>
              <a:ext uri="{FF2B5EF4-FFF2-40B4-BE49-F238E27FC236}">
                <a16:creationId xmlns:a16="http://schemas.microsoft.com/office/drawing/2014/main" id="{3538EB92-9CDE-B5C6-674E-98B19E9A7FE3}"/>
              </a:ext>
            </a:extLst>
          </p:cNvPr>
          <p:cNvSpPr txBox="1">
            <a:spLocks noChangeArrowheads="1"/>
          </p:cNvSpPr>
          <p:nvPr/>
        </p:nvSpPr>
        <p:spPr bwMode="auto">
          <a:xfrm>
            <a:off x="311150" y="219075"/>
            <a:ext cx="86344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00"/>
              </a:spcBef>
            </a:pPr>
            <a:r>
              <a:rPr lang="fr-FR" altLang="fr-FR" sz="2800" b="1">
                <a:solidFill>
                  <a:schemeClr val="bg1"/>
                </a:solidFill>
                <a:latin typeface="Liberation Sans Narrow"/>
                <a:ea typeface="Liberation Sans Narrow"/>
                <a:cs typeface="Liberation Sans Narrow"/>
              </a:rPr>
              <a:t>L’ARROSAGE DES ESPACES VERTS</a:t>
            </a:r>
            <a:endParaRPr lang="fr-FR" altLang="fr-FR" sz="2800">
              <a:solidFill>
                <a:schemeClr val="bg1"/>
              </a:solidFill>
              <a:latin typeface="Liberation Sans Narrow"/>
              <a:ea typeface="Liberation Sans Narrow"/>
              <a:cs typeface="Liberation Sans Narrow"/>
            </a:endParaRPr>
          </a:p>
        </p:txBody>
      </p:sp>
      <p:sp>
        <p:nvSpPr>
          <p:cNvPr id="92165" name="object 3">
            <a:extLst>
              <a:ext uri="{FF2B5EF4-FFF2-40B4-BE49-F238E27FC236}">
                <a16:creationId xmlns:a16="http://schemas.microsoft.com/office/drawing/2014/main" id="{BEFA727D-A0FA-5871-7178-5FAE49C3222C}"/>
              </a:ext>
            </a:extLst>
          </p:cNvPr>
          <p:cNvSpPr>
            <a:spLocks noChangeArrowheads="1"/>
          </p:cNvSpPr>
          <p:nvPr/>
        </p:nvSpPr>
        <p:spPr bwMode="auto">
          <a:xfrm>
            <a:off x="0" y="1052513"/>
            <a:ext cx="2235200" cy="547211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
        <p:nvSpPr>
          <p:cNvPr id="92166" name="Espace réservé du numéro de diapositive 1">
            <a:extLst>
              <a:ext uri="{FF2B5EF4-FFF2-40B4-BE49-F238E27FC236}">
                <a16:creationId xmlns:a16="http://schemas.microsoft.com/office/drawing/2014/main" id="{4E9AD91C-5EA9-67DD-C13F-978A844130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84FC52-0D2A-4A8B-8F90-A37BAF36C254}" type="slidenum">
              <a:rPr lang="fr-FR" altLang="fr-FR" smtClean="0">
                <a:solidFill>
                  <a:srgbClr val="898989"/>
                </a:solidFill>
                <a:latin typeface="Calibri" panose="020F0502020204030204" pitchFamily="34" charset="0"/>
              </a:rPr>
              <a:pPr/>
              <a:t>88</a:t>
            </a:fld>
            <a:endParaRPr lang="fr-FR" altLang="fr-FR">
              <a:solidFill>
                <a:srgbClr val="898989"/>
              </a:solidFill>
              <a:latin typeface="Calibri" panose="020F050202020403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oneTexte 4">
            <a:extLst>
              <a:ext uri="{FF2B5EF4-FFF2-40B4-BE49-F238E27FC236}">
                <a16:creationId xmlns:a16="http://schemas.microsoft.com/office/drawing/2014/main" id="{E27E442B-2C9A-52C4-22C4-8D0F8E795A25}"/>
              </a:ext>
            </a:extLst>
          </p:cNvPr>
          <p:cNvSpPr txBox="1">
            <a:spLocks noChangeArrowheads="1"/>
          </p:cNvSpPr>
          <p:nvPr/>
        </p:nvSpPr>
        <p:spPr bwMode="auto">
          <a:xfrm>
            <a:off x="2016125" y="1711325"/>
            <a:ext cx="7010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altLang="fr-FR" sz="2400"/>
              <a:t> Maîtriser les apports par l’ETP: détermination des besoins de la plante, dose journalière et fréquence.</a:t>
            </a:r>
          </a:p>
          <a:p>
            <a:pPr>
              <a:buFont typeface="Arial" panose="020B0604020202020204" pitchFamily="34" charset="0"/>
              <a:buChar char="•"/>
            </a:pPr>
            <a:r>
              <a:rPr lang="fr-FR" altLang="fr-FR" sz="2400"/>
              <a:t> La tensiométrie</a:t>
            </a:r>
          </a:p>
          <a:p>
            <a:pPr>
              <a:buFont typeface="Arial" panose="020B0604020202020204" pitchFamily="34" charset="0"/>
              <a:buChar char="•"/>
            </a:pPr>
            <a:r>
              <a:rPr lang="fr-FR" altLang="fr-FR" sz="2400"/>
              <a:t> Des pratiques d’économies d’eau: le paillage, l’amélioration du sol. </a:t>
            </a:r>
          </a:p>
          <a:p>
            <a:pPr>
              <a:buFont typeface="Arial" panose="020B0604020202020204" pitchFamily="34" charset="0"/>
              <a:buChar char="•"/>
            </a:pPr>
            <a:r>
              <a:rPr lang="fr-FR" altLang="fr-FR" sz="2400"/>
              <a:t> Des végétaux adaptés et un embellissement différent.</a:t>
            </a:r>
          </a:p>
          <a:p>
            <a:pPr>
              <a:buFont typeface="Arial" panose="020B0604020202020204" pitchFamily="34" charset="0"/>
              <a:buChar char="•"/>
            </a:pPr>
            <a:r>
              <a:rPr lang="fr-FR" altLang="fr-FR" sz="2400"/>
              <a:t> Contrôle des consommations: informatique, relevé des compteurs. Evaluation de la consommation dans le temps.</a:t>
            </a:r>
          </a:p>
        </p:txBody>
      </p:sp>
      <p:sp>
        <p:nvSpPr>
          <p:cNvPr id="94211" name="object 4">
            <a:extLst>
              <a:ext uri="{FF2B5EF4-FFF2-40B4-BE49-F238E27FC236}">
                <a16:creationId xmlns:a16="http://schemas.microsoft.com/office/drawing/2014/main" id="{1E1D90D8-86F5-36DB-02E1-F6D963E03A20}"/>
              </a:ext>
            </a:extLst>
          </p:cNvPr>
          <p:cNvSpPr>
            <a:spLocks noChangeArrowheads="1"/>
          </p:cNvSpPr>
          <p:nvPr/>
        </p:nvSpPr>
        <p:spPr bwMode="auto">
          <a:xfrm>
            <a:off x="0" y="-1588"/>
            <a:ext cx="9144000" cy="85725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
        <p:nvSpPr>
          <p:cNvPr id="94212" name="object 4">
            <a:extLst>
              <a:ext uri="{FF2B5EF4-FFF2-40B4-BE49-F238E27FC236}">
                <a16:creationId xmlns:a16="http://schemas.microsoft.com/office/drawing/2014/main" id="{303B2D57-6B17-B025-A8EE-78CD1B95D68D}"/>
              </a:ext>
            </a:extLst>
          </p:cNvPr>
          <p:cNvSpPr txBox="1">
            <a:spLocks noChangeArrowheads="1"/>
          </p:cNvSpPr>
          <p:nvPr/>
        </p:nvSpPr>
        <p:spPr bwMode="auto">
          <a:xfrm>
            <a:off x="311150" y="219075"/>
            <a:ext cx="86344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00"/>
              </a:spcBef>
            </a:pPr>
            <a:r>
              <a:rPr lang="fr-FR" altLang="fr-FR" sz="2800" b="1">
                <a:solidFill>
                  <a:schemeClr val="bg1"/>
                </a:solidFill>
                <a:latin typeface="Liberation Sans Narrow"/>
                <a:ea typeface="Liberation Sans Narrow"/>
                <a:cs typeface="Liberation Sans Narrow"/>
              </a:rPr>
              <a:t>L’ARROSAGE DES ESPACES VERTS</a:t>
            </a:r>
            <a:endParaRPr lang="fr-FR" altLang="fr-FR" sz="2800">
              <a:solidFill>
                <a:schemeClr val="bg1"/>
              </a:solidFill>
              <a:latin typeface="Liberation Sans Narrow"/>
              <a:ea typeface="Liberation Sans Narrow"/>
              <a:cs typeface="Liberation Sans Narrow"/>
            </a:endParaRPr>
          </a:p>
        </p:txBody>
      </p:sp>
      <p:sp>
        <p:nvSpPr>
          <p:cNvPr id="94213" name="object 3">
            <a:extLst>
              <a:ext uri="{FF2B5EF4-FFF2-40B4-BE49-F238E27FC236}">
                <a16:creationId xmlns:a16="http://schemas.microsoft.com/office/drawing/2014/main" id="{B9581C5B-84CB-BC52-FDF2-0DDE7466FFAE}"/>
              </a:ext>
            </a:extLst>
          </p:cNvPr>
          <p:cNvSpPr>
            <a:spLocks noChangeArrowheads="1"/>
          </p:cNvSpPr>
          <p:nvPr/>
        </p:nvSpPr>
        <p:spPr bwMode="auto">
          <a:xfrm>
            <a:off x="0" y="1052513"/>
            <a:ext cx="2235200" cy="547211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
        <p:nvSpPr>
          <p:cNvPr id="94214" name="Espace réservé du numéro de diapositive 1">
            <a:extLst>
              <a:ext uri="{FF2B5EF4-FFF2-40B4-BE49-F238E27FC236}">
                <a16:creationId xmlns:a16="http://schemas.microsoft.com/office/drawing/2014/main" id="{5ABA53E9-153E-4C9B-2C46-FFEC0CF35D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28F787-5B22-4892-B956-F7E38E469556}" type="slidenum">
              <a:rPr lang="fr-FR" altLang="fr-FR" smtClean="0">
                <a:solidFill>
                  <a:srgbClr val="898989"/>
                </a:solidFill>
                <a:latin typeface="Calibri" panose="020F0502020204030204" pitchFamily="34" charset="0"/>
              </a:rPr>
              <a:pPr/>
              <a:t>89</a:t>
            </a:fld>
            <a:endParaRPr lang="fr-FR" altLang="fr-FR">
              <a:solidFill>
                <a:srgbClr val="898989"/>
              </a:solidFill>
              <a:latin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1406DDF4-B289-7367-2E05-12285F7377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9" b="18110"/>
          <a:stretch/>
        </p:blipFill>
        <p:spPr bwMode="auto">
          <a:xfrm>
            <a:off x="827210" y="31455"/>
            <a:ext cx="7489580" cy="6795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7613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lante, arbre, capture d’écran&#10;&#10;Le contenu généré par l’IA peut être incorrect.">
            <a:extLst>
              <a:ext uri="{FF2B5EF4-FFF2-40B4-BE49-F238E27FC236}">
                <a16:creationId xmlns:a16="http://schemas.microsoft.com/office/drawing/2014/main" id="{ED613A50-91D7-0E88-81A2-2303C74AB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077" y="0"/>
            <a:ext cx="5173845" cy="6858000"/>
          </a:xfrm>
          <a:prstGeom prst="rect">
            <a:avLst/>
          </a:prstGeom>
        </p:spPr>
      </p:pic>
    </p:spTree>
    <p:extLst>
      <p:ext uri="{BB962C8B-B14F-4D97-AF65-F5344CB8AC3E}">
        <p14:creationId xmlns:p14="http://schemas.microsoft.com/office/powerpoint/2010/main" val="16137835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6F2EB4B-B4F5-7276-7776-900C6FA6CAA6}"/>
              </a:ext>
            </a:extLst>
          </p:cNvPr>
          <p:cNvSpPr txBox="1"/>
          <p:nvPr/>
        </p:nvSpPr>
        <p:spPr>
          <a:xfrm>
            <a:off x="304800" y="179117"/>
            <a:ext cx="8153400" cy="461665"/>
          </a:xfrm>
          <a:prstGeom prst="rect">
            <a:avLst/>
          </a:prstGeom>
          <a:noFill/>
        </p:spPr>
        <p:txBody>
          <a:bodyPr wrap="square" rtlCol="0">
            <a:spAutoFit/>
          </a:bodyPr>
          <a:lstStyle/>
          <a:p>
            <a:pPr algn="ctr"/>
            <a:r>
              <a:rPr lang="fr-FR" sz="2400" dirty="0">
                <a:solidFill>
                  <a:srgbClr val="00B050"/>
                </a:solidFill>
              </a:rPr>
              <a:t>LA TRILOGIE: CLIMAT, SOL ET PLANTE</a:t>
            </a:r>
          </a:p>
        </p:txBody>
      </p:sp>
      <p:pic>
        <p:nvPicPr>
          <p:cNvPr id="11" name="Image 10">
            <a:extLst>
              <a:ext uri="{FF2B5EF4-FFF2-40B4-BE49-F238E27FC236}">
                <a16:creationId xmlns:a16="http://schemas.microsoft.com/office/drawing/2014/main" id="{3A2EF01E-03DA-6AC7-C72B-27A7C941154B}"/>
              </a:ext>
            </a:extLst>
          </p:cNvPr>
          <p:cNvPicPr>
            <a:picLocks noChangeAspect="1"/>
          </p:cNvPicPr>
          <p:nvPr/>
        </p:nvPicPr>
        <p:blipFill>
          <a:blip r:embed="rId3"/>
          <a:stretch>
            <a:fillRect/>
          </a:stretch>
        </p:blipFill>
        <p:spPr>
          <a:xfrm>
            <a:off x="2356" y="523438"/>
            <a:ext cx="9141643" cy="6334562"/>
          </a:xfrm>
          <a:prstGeom prst="rect">
            <a:avLst/>
          </a:prstGeom>
        </p:spPr>
      </p:pic>
    </p:spTree>
    <p:extLst>
      <p:ext uri="{BB962C8B-B14F-4D97-AF65-F5344CB8AC3E}">
        <p14:creationId xmlns:p14="http://schemas.microsoft.com/office/powerpoint/2010/main" val="29440446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CD9E8-743B-C02E-6218-3BF9F492C6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3999FE4-F264-7015-250E-809C05B10E27}"/>
              </a:ext>
            </a:extLst>
          </p:cNvPr>
          <p:cNvSpPr>
            <a:spLocks noGrp="1"/>
          </p:cNvSpPr>
          <p:nvPr>
            <p:ph type="title"/>
          </p:nvPr>
        </p:nvSpPr>
        <p:spPr>
          <a:xfrm>
            <a:off x="424370" y="0"/>
            <a:ext cx="7886700" cy="1325563"/>
          </a:xfrm>
        </p:spPr>
        <p:txBody>
          <a:bodyPr/>
          <a:lstStyle/>
          <a:p>
            <a:r>
              <a:rPr lang="fr-FR" dirty="0">
                <a:latin typeface="Algerian" panose="04020705040A02060702" pitchFamily="82" charset="0"/>
              </a:rPr>
              <a:t>L’EAU</a:t>
            </a:r>
          </a:p>
        </p:txBody>
      </p:sp>
      <p:sp>
        <p:nvSpPr>
          <p:cNvPr id="3" name="Espace réservé du contenu 2">
            <a:extLst>
              <a:ext uri="{FF2B5EF4-FFF2-40B4-BE49-F238E27FC236}">
                <a16:creationId xmlns:a16="http://schemas.microsoft.com/office/drawing/2014/main" id="{691CC358-BB23-FA50-EDF1-716B81C32438}"/>
              </a:ext>
            </a:extLst>
          </p:cNvPr>
          <p:cNvSpPr>
            <a:spLocks noGrp="1"/>
          </p:cNvSpPr>
          <p:nvPr>
            <p:ph idx="1"/>
          </p:nvPr>
        </p:nvSpPr>
        <p:spPr>
          <a:xfrm>
            <a:off x="238328" y="2033081"/>
            <a:ext cx="8667344" cy="4756825"/>
          </a:xfrm>
        </p:spPr>
        <p:txBody>
          <a:bodyPr>
            <a:normAutofit/>
          </a:bodyPr>
          <a:lstStyle/>
          <a:p>
            <a:r>
              <a:rPr lang="fr-FR" dirty="0"/>
              <a:t>Gérer l’eau pluviale avec des solutions fondées sur la nature, remplacer les </a:t>
            </a:r>
            <a:r>
              <a:rPr lang="fr-FR" sz="3000" dirty="0"/>
              <a:t>réseaux</a:t>
            </a:r>
            <a:r>
              <a:rPr lang="fr-FR" dirty="0"/>
              <a:t> unitaires (eaux grise et noire avec eaux pluviales), infiltrer à la parcelle, création de noues, de mares et de bassin de rétention planté.</a:t>
            </a:r>
          </a:p>
          <a:p>
            <a:pPr algn="l">
              <a:buFont typeface="Arial" panose="020B0604020202020204" pitchFamily="34" charset="0"/>
              <a:buChar char="•"/>
            </a:pPr>
            <a:r>
              <a:rPr lang="fr-FR" dirty="0"/>
              <a:t>Mettre en place une hydrologie régénératrice: eau verte (70% des pluies), Ralentir, répartir, infiltrer et stocker toutes les eaux de pluie et de ruissellement.</a:t>
            </a:r>
          </a:p>
          <a:p>
            <a:pPr algn="l">
              <a:buFont typeface="Arial" panose="020B0604020202020204" pitchFamily="34" charset="0"/>
              <a:buChar char="•"/>
            </a:pPr>
            <a:r>
              <a:rPr lang="fr-FR" dirty="0"/>
              <a:t>Le paradoxe de l’économie d’eau et du rafraichissement des villes. (un vieux chêne transpire 1000 l par jour)</a:t>
            </a:r>
          </a:p>
          <a:p>
            <a:pPr algn="l">
              <a:buFont typeface="Arial" panose="020B0604020202020204" pitchFamily="34" charset="0"/>
              <a:buChar char="•"/>
            </a:pPr>
            <a:r>
              <a:rPr lang="fr-FR" dirty="0"/>
              <a:t>Densifier la végétation multifonctionnelle avec des plantes qui font de l’ombrage et transpirent en ville</a:t>
            </a:r>
          </a:p>
          <a:p>
            <a:endParaRPr lang="fr-FR" dirty="0"/>
          </a:p>
        </p:txBody>
      </p:sp>
      <p:pic>
        <p:nvPicPr>
          <p:cNvPr id="4" name="Image 3">
            <a:extLst>
              <a:ext uri="{FF2B5EF4-FFF2-40B4-BE49-F238E27FC236}">
                <a16:creationId xmlns:a16="http://schemas.microsoft.com/office/drawing/2014/main" id="{E86BD274-A753-8CA1-A9B7-54F3AB407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76" y="0"/>
            <a:ext cx="2887873" cy="2033081"/>
          </a:xfrm>
          <a:prstGeom prst="rect">
            <a:avLst/>
          </a:prstGeom>
        </p:spPr>
      </p:pic>
      <p:pic>
        <p:nvPicPr>
          <p:cNvPr id="5" name="Image 4">
            <a:extLst>
              <a:ext uri="{FF2B5EF4-FFF2-40B4-BE49-F238E27FC236}">
                <a16:creationId xmlns:a16="http://schemas.microsoft.com/office/drawing/2014/main" id="{CE52C7B4-80DC-5EFB-A3A5-41E74DBD50A7}"/>
              </a:ext>
            </a:extLst>
          </p:cNvPr>
          <p:cNvPicPr>
            <a:picLocks noChangeAspect="1"/>
          </p:cNvPicPr>
          <p:nvPr/>
        </p:nvPicPr>
        <p:blipFill>
          <a:blip r:embed="rId3"/>
          <a:stretch>
            <a:fillRect/>
          </a:stretch>
        </p:blipFill>
        <p:spPr>
          <a:xfrm>
            <a:off x="6926093" y="0"/>
            <a:ext cx="2175955" cy="2049446"/>
          </a:xfrm>
          <a:prstGeom prst="rect">
            <a:avLst/>
          </a:prstGeom>
        </p:spPr>
      </p:pic>
    </p:spTree>
    <p:extLst>
      <p:ext uri="{BB962C8B-B14F-4D97-AF65-F5344CB8AC3E}">
        <p14:creationId xmlns:p14="http://schemas.microsoft.com/office/powerpoint/2010/main" val="396347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3FAC6C3B-FC0F-22E1-6FE9-D3BCE545C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7358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arbre, eau, plante">
            <a:extLst>
              <a:ext uri="{FF2B5EF4-FFF2-40B4-BE49-F238E27FC236}">
                <a16:creationId xmlns:a16="http://schemas.microsoft.com/office/drawing/2014/main" id="{BF08F925-7615-8C47-44C9-6BA43A7DB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9" y="492369"/>
            <a:ext cx="9149719" cy="6096000"/>
          </a:xfrm>
          <a:prstGeom prst="rect">
            <a:avLst/>
          </a:prstGeom>
        </p:spPr>
      </p:pic>
    </p:spTree>
    <p:extLst>
      <p:ext uri="{BB962C8B-B14F-4D97-AF65-F5344CB8AC3E}">
        <p14:creationId xmlns:p14="http://schemas.microsoft.com/office/powerpoint/2010/main" val="1494372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D8BA13-D180-0362-777F-856BF3E159EC}"/>
              </a:ext>
            </a:extLst>
          </p:cNvPr>
          <p:cNvSpPr>
            <a:spLocks noGrp="1"/>
          </p:cNvSpPr>
          <p:nvPr>
            <p:ph type="title"/>
          </p:nvPr>
        </p:nvSpPr>
        <p:spPr/>
        <p:txBody>
          <a:bodyPr/>
          <a:lstStyle/>
          <a:p>
            <a:r>
              <a:rPr lang="fr-FR" dirty="0">
                <a:latin typeface="Algerian" panose="04020705040A02060702" pitchFamily="82" charset="0"/>
              </a:rPr>
              <a:t>LA VEGETALISATION DE LA VILLE</a:t>
            </a:r>
          </a:p>
        </p:txBody>
      </p:sp>
      <p:sp>
        <p:nvSpPr>
          <p:cNvPr id="3" name="Espace réservé du contenu 2">
            <a:extLst>
              <a:ext uri="{FF2B5EF4-FFF2-40B4-BE49-F238E27FC236}">
                <a16:creationId xmlns:a16="http://schemas.microsoft.com/office/drawing/2014/main" id="{08716314-974B-9ABA-4C7D-181D62AFD4A0}"/>
              </a:ext>
            </a:extLst>
          </p:cNvPr>
          <p:cNvSpPr>
            <a:spLocks noGrp="1"/>
          </p:cNvSpPr>
          <p:nvPr>
            <p:ph idx="1"/>
          </p:nvPr>
        </p:nvSpPr>
        <p:spPr>
          <a:xfrm>
            <a:off x="628650" y="1825625"/>
            <a:ext cx="7886700" cy="3359218"/>
          </a:xfrm>
        </p:spPr>
        <p:txBody>
          <a:bodyPr>
            <a:normAutofit lnSpcReduction="10000"/>
          </a:bodyPr>
          <a:lstStyle/>
          <a:p>
            <a:r>
              <a:rPr lang="fr-FR" dirty="0"/>
              <a:t>Le micro fleurissement ou le permis de végétaliser avec les habitants</a:t>
            </a:r>
          </a:p>
          <a:p>
            <a:r>
              <a:rPr lang="fr-FR" dirty="0"/>
              <a:t>Le végétalisation des murs (plantes grimpantes) et des toitures</a:t>
            </a:r>
          </a:p>
          <a:p>
            <a:r>
              <a:rPr lang="fr-FR" dirty="0"/>
              <a:t>La plantation d’espaces minéralisés transformé en ilots de fraicheur</a:t>
            </a:r>
          </a:p>
          <a:p>
            <a:r>
              <a:rPr lang="fr-FR" dirty="0"/>
              <a:t>Privilégier des plantes qui transpirent en centre urbain</a:t>
            </a:r>
          </a:p>
        </p:txBody>
      </p:sp>
      <p:sp>
        <p:nvSpPr>
          <p:cNvPr id="4" name="ZoneTexte 3">
            <a:extLst>
              <a:ext uri="{FF2B5EF4-FFF2-40B4-BE49-F238E27FC236}">
                <a16:creationId xmlns:a16="http://schemas.microsoft.com/office/drawing/2014/main" id="{34736B66-73EA-05FE-EC43-AF453AFFE975}"/>
              </a:ext>
            </a:extLst>
          </p:cNvPr>
          <p:cNvSpPr txBox="1"/>
          <p:nvPr/>
        </p:nvSpPr>
        <p:spPr>
          <a:xfrm>
            <a:off x="554477" y="5924145"/>
            <a:ext cx="4017523" cy="369332"/>
          </a:xfrm>
          <a:prstGeom prst="rect">
            <a:avLst/>
          </a:prstGeom>
          <a:noFill/>
        </p:spPr>
        <p:txBody>
          <a:bodyPr wrap="square" rtlCol="0">
            <a:spAutoFit/>
          </a:bodyPr>
          <a:lstStyle/>
          <a:p>
            <a:r>
              <a:rPr lang="fr-FR" dirty="0">
                <a:solidFill>
                  <a:srgbClr val="FF0000"/>
                </a:solidFill>
              </a:rPr>
              <a:t>Embellissement durable</a:t>
            </a:r>
          </a:p>
        </p:txBody>
      </p:sp>
    </p:spTree>
    <p:extLst>
      <p:ext uri="{BB962C8B-B14F-4D97-AF65-F5344CB8AC3E}">
        <p14:creationId xmlns:p14="http://schemas.microsoft.com/office/powerpoint/2010/main" val="33839596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D8BA13-D180-0362-777F-856BF3E159EC}"/>
              </a:ext>
            </a:extLst>
          </p:cNvPr>
          <p:cNvSpPr>
            <a:spLocks noGrp="1"/>
          </p:cNvSpPr>
          <p:nvPr>
            <p:ph type="title"/>
          </p:nvPr>
        </p:nvSpPr>
        <p:spPr/>
        <p:txBody>
          <a:bodyPr/>
          <a:lstStyle/>
          <a:p>
            <a:r>
              <a:rPr lang="fr-FR" dirty="0">
                <a:latin typeface="Algerian" panose="04020705040A02060702" pitchFamily="82" charset="0"/>
              </a:rPr>
              <a:t>LES SURFACES INERTES</a:t>
            </a:r>
          </a:p>
        </p:txBody>
      </p:sp>
      <p:sp>
        <p:nvSpPr>
          <p:cNvPr id="3" name="Espace réservé du contenu 2">
            <a:extLst>
              <a:ext uri="{FF2B5EF4-FFF2-40B4-BE49-F238E27FC236}">
                <a16:creationId xmlns:a16="http://schemas.microsoft.com/office/drawing/2014/main" id="{08716314-974B-9ABA-4C7D-181D62AFD4A0}"/>
              </a:ext>
            </a:extLst>
          </p:cNvPr>
          <p:cNvSpPr>
            <a:spLocks noGrp="1"/>
          </p:cNvSpPr>
          <p:nvPr>
            <p:ph idx="1"/>
          </p:nvPr>
        </p:nvSpPr>
        <p:spPr>
          <a:xfrm>
            <a:off x="190500" y="2032454"/>
            <a:ext cx="8763000" cy="3359218"/>
          </a:xfrm>
        </p:spPr>
        <p:txBody>
          <a:bodyPr>
            <a:normAutofit fontScale="92500" lnSpcReduction="10000"/>
          </a:bodyPr>
          <a:lstStyle/>
          <a:p>
            <a:r>
              <a:rPr lang="fr-FR" dirty="0"/>
              <a:t>La charte de l’espace public permet de mettre en adéquation la gestion différenciée des espaces verts</a:t>
            </a:r>
          </a:p>
          <a:p>
            <a:r>
              <a:rPr lang="fr-FR" dirty="0"/>
              <a:t>Le mobilier urbain doit être homéogène et entretenu</a:t>
            </a:r>
          </a:p>
          <a:p>
            <a:r>
              <a:rPr lang="fr-FR" dirty="0"/>
              <a:t>Les aires de jeux doivent respecter la règlementation</a:t>
            </a:r>
          </a:p>
          <a:p>
            <a:r>
              <a:rPr lang="fr-FR" dirty="0"/>
              <a:t>Les sols souples se transforment en sols de broyage</a:t>
            </a:r>
          </a:p>
          <a:p>
            <a:r>
              <a:rPr lang="fr-FR" dirty="0"/>
              <a:t>Les cours d’école deviennent des jardins ou des cours oasis </a:t>
            </a:r>
            <a:r>
              <a:rPr lang="fr-FR" dirty="0" err="1"/>
              <a:t>desimperméabilisés</a:t>
            </a:r>
            <a:endParaRPr lang="fr-FR" dirty="0"/>
          </a:p>
          <a:p>
            <a:r>
              <a:rPr lang="fr-FR" dirty="0"/>
              <a:t>Les places et aires de stationnement sont </a:t>
            </a:r>
            <a:r>
              <a:rPr lang="fr-FR" dirty="0" err="1"/>
              <a:t>desimperméabilisés</a:t>
            </a:r>
            <a:endParaRPr lang="fr-FR" dirty="0"/>
          </a:p>
        </p:txBody>
      </p:sp>
    </p:spTree>
    <p:extLst>
      <p:ext uri="{BB962C8B-B14F-4D97-AF65-F5344CB8AC3E}">
        <p14:creationId xmlns:p14="http://schemas.microsoft.com/office/powerpoint/2010/main" val="6940501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CAD86-C4C5-74B8-BB17-E42E02913C96}"/>
              </a:ext>
            </a:extLst>
          </p:cNvPr>
          <p:cNvSpPr>
            <a:spLocks noGrp="1"/>
          </p:cNvSpPr>
          <p:nvPr>
            <p:ph type="title"/>
          </p:nvPr>
        </p:nvSpPr>
        <p:spPr/>
        <p:txBody>
          <a:bodyPr>
            <a:normAutofit fontScale="90000"/>
          </a:bodyPr>
          <a:lstStyle/>
          <a:p>
            <a:r>
              <a:rPr lang="fr-FR" dirty="0">
                <a:latin typeface="Algerian" panose="04020705040A02060702" pitchFamily="82" charset="0"/>
              </a:rPr>
              <a:t>Communication, participation et lien social</a:t>
            </a:r>
          </a:p>
        </p:txBody>
      </p:sp>
      <p:sp>
        <p:nvSpPr>
          <p:cNvPr id="3" name="Espace réservé du contenu 2">
            <a:extLst>
              <a:ext uri="{FF2B5EF4-FFF2-40B4-BE49-F238E27FC236}">
                <a16:creationId xmlns:a16="http://schemas.microsoft.com/office/drawing/2014/main" id="{81D9603C-CC37-A1E1-1312-7F8913527752}"/>
              </a:ext>
            </a:extLst>
          </p:cNvPr>
          <p:cNvSpPr>
            <a:spLocks noGrp="1"/>
          </p:cNvSpPr>
          <p:nvPr>
            <p:ph idx="1"/>
          </p:nvPr>
        </p:nvSpPr>
        <p:spPr/>
        <p:txBody>
          <a:bodyPr>
            <a:normAutofit lnSpcReduction="10000"/>
          </a:bodyPr>
          <a:lstStyle/>
          <a:p>
            <a:r>
              <a:rPr lang="fr-FR" dirty="0"/>
              <a:t>Communiquer sur toutes nouvelles actions</a:t>
            </a:r>
          </a:p>
          <a:p>
            <a:r>
              <a:rPr lang="fr-FR" dirty="0"/>
              <a:t>Mettre en place des animations et de la sensibilisation (plantation, micro fleurissement…</a:t>
            </a:r>
          </a:p>
          <a:p>
            <a:r>
              <a:rPr lang="fr-FR" dirty="0"/>
              <a:t>Encourager la concertation et la participation des habitants</a:t>
            </a:r>
          </a:p>
          <a:p>
            <a:r>
              <a:rPr lang="fr-FR" dirty="0"/>
              <a:t>Favoriser la création de jardins vivriers (scolaire, familiaux, partagés, d’insertion) et la plantation de vergers.</a:t>
            </a:r>
          </a:p>
          <a:p>
            <a:r>
              <a:rPr lang="fr-FR" dirty="0"/>
              <a:t>Réfléchir et mettre en place une l’agriculture urbaine</a:t>
            </a:r>
          </a:p>
          <a:p>
            <a:endParaRPr lang="fr-FR" dirty="0"/>
          </a:p>
        </p:txBody>
      </p:sp>
    </p:spTree>
    <p:extLst>
      <p:ext uri="{BB962C8B-B14F-4D97-AF65-F5344CB8AC3E}">
        <p14:creationId xmlns:p14="http://schemas.microsoft.com/office/powerpoint/2010/main" val="26377481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5213985-9330-99E2-0715-96A8718C6C7B}"/>
              </a:ext>
            </a:extLst>
          </p:cNvPr>
          <p:cNvSpPr>
            <a:spLocks noGrp="1"/>
          </p:cNvSpPr>
          <p:nvPr>
            <p:ph type="title"/>
          </p:nvPr>
        </p:nvSpPr>
        <p:spPr>
          <a:xfrm>
            <a:off x="220089" y="0"/>
            <a:ext cx="7886700" cy="1325563"/>
          </a:xfrm>
        </p:spPr>
        <p:txBody>
          <a:bodyPr/>
          <a:lstStyle/>
          <a:p>
            <a:r>
              <a:rPr lang="fr-FR" dirty="0">
                <a:latin typeface="Algerian" panose="04020705040A02060702" pitchFamily="82" charset="0"/>
              </a:rPr>
              <a:t>LA BIODIVERSITE</a:t>
            </a:r>
          </a:p>
        </p:txBody>
      </p:sp>
      <p:sp>
        <p:nvSpPr>
          <p:cNvPr id="3" name="ZoneTexte 2">
            <a:extLst>
              <a:ext uri="{FF2B5EF4-FFF2-40B4-BE49-F238E27FC236}">
                <a16:creationId xmlns:a16="http://schemas.microsoft.com/office/drawing/2014/main" id="{9E149A74-9FB4-8416-12CD-FB8A3C146430}"/>
              </a:ext>
            </a:extLst>
          </p:cNvPr>
          <p:cNvSpPr txBox="1"/>
          <p:nvPr/>
        </p:nvSpPr>
        <p:spPr>
          <a:xfrm>
            <a:off x="220089" y="1103373"/>
            <a:ext cx="5535038" cy="5632311"/>
          </a:xfrm>
          <a:prstGeom prst="rect">
            <a:avLst/>
          </a:prstGeom>
          <a:noFill/>
        </p:spPr>
        <p:txBody>
          <a:bodyPr wrap="square">
            <a:spAutoFit/>
          </a:bodyPr>
          <a:lstStyle/>
          <a:p>
            <a:pPr algn="just"/>
            <a:r>
              <a:rPr lang="fr-FR" sz="2400" b="0" i="0" dirty="0">
                <a:effectLst/>
                <a:latin typeface="Calibri" panose="020F0502020204030204" pitchFamily="34" charset="0"/>
                <a:cs typeface="Calibri" panose="020F0502020204030204" pitchFamily="34" charset="0"/>
              </a:rPr>
              <a:t>La biodiversité dans les jardins fait référence à la variété des espèces végétales et animales présentes dans un espace vert, ainsi qu'à la diversité des habitats et des interactions écologiques qui s'y déroulent. Elle inclut les plantes, les insectes, les oiseaux, les mammifères, et les micro-organismes qui coexistent et interagissent dans cet écosystème. La biodiversité est essentielle pour la résilience des jardins face aux changements environnementaux et pour le maintien des services écosystémiques tels que la pollinisation, le contrôle des ravageurs, et la régulation du climat local.</a:t>
            </a:r>
            <a:endParaRPr lang="fr-FR" sz="2400" dirty="0">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1163B334-47FD-EF24-C00F-A60344FAE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588" y="2053702"/>
            <a:ext cx="3297412" cy="3953842"/>
          </a:xfrm>
          <a:prstGeom prst="rect">
            <a:avLst/>
          </a:prstGeom>
        </p:spPr>
      </p:pic>
    </p:spTree>
    <p:extLst>
      <p:ext uri="{BB962C8B-B14F-4D97-AF65-F5344CB8AC3E}">
        <p14:creationId xmlns:p14="http://schemas.microsoft.com/office/powerpoint/2010/main" val="18119053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06D52-7D05-AFCD-13D9-75967D802CCF}"/>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B1689ED9-113A-A04F-8FF5-1F55958F4A36}"/>
              </a:ext>
            </a:extLst>
          </p:cNvPr>
          <p:cNvSpPr>
            <a:spLocks noGrp="1"/>
          </p:cNvSpPr>
          <p:nvPr>
            <p:ph type="title"/>
          </p:nvPr>
        </p:nvSpPr>
        <p:spPr>
          <a:xfrm>
            <a:off x="220089" y="1"/>
            <a:ext cx="7886700" cy="914400"/>
          </a:xfrm>
        </p:spPr>
        <p:txBody>
          <a:bodyPr/>
          <a:lstStyle/>
          <a:p>
            <a:r>
              <a:rPr lang="fr-FR" dirty="0">
                <a:latin typeface="Algerian" panose="04020705040A02060702" pitchFamily="82" charset="0"/>
              </a:rPr>
              <a:t>LA BIODIVERSITE</a:t>
            </a:r>
          </a:p>
        </p:txBody>
      </p:sp>
      <p:sp>
        <p:nvSpPr>
          <p:cNvPr id="3" name="ZoneTexte 2">
            <a:extLst>
              <a:ext uri="{FF2B5EF4-FFF2-40B4-BE49-F238E27FC236}">
                <a16:creationId xmlns:a16="http://schemas.microsoft.com/office/drawing/2014/main" id="{C02AE860-C29D-D320-ECA7-4F13D3D7F9B1}"/>
              </a:ext>
            </a:extLst>
          </p:cNvPr>
          <p:cNvSpPr txBox="1"/>
          <p:nvPr/>
        </p:nvSpPr>
        <p:spPr>
          <a:xfrm>
            <a:off x="220089" y="764023"/>
            <a:ext cx="8542911" cy="6093976"/>
          </a:xfrm>
          <a:prstGeom prst="rect">
            <a:avLst/>
          </a:prstGeom>
          <a:noFill/>
        </p:spPr>
        <p:txBody>
          <a:bodyPr wrap="square">
            <a:spAutoFit/>
          </a:bodyPr>
          <a:lstStyle/>
          <a:p>
            <a:pPr algn="l">
              <a:spcBef>
                <a:spcPts val="1800"/>
              </a:spcBef>
              <a:spcAft>
                <a:spcPts val="1200"/>
              </a:spcAft>
              <a:buNone/>
            </a:pPr>
            <a:r>
              <a:rPr lang="fr-FR" sz="2200" b="1" i="0" dirty="0">
                <a:effectLst/>
                <a:latin typeface="Inter"/>
              </a:rPr>
              <a:t>Actions en Faveur de la Biodiversité dans les Espaces Verts Urbains</a:t>
            </a:r>
          </a:p>
          <a:p>
            <a:pPr algn="l">
              <a:spcBef>
                <a:spcPts val="1800"/>
              </a:spcBef>
              <a:spcAft>
                <a:spcPts val="1200"/>
              </a:spcAft>
              <a:buNone/>
            </a:pPr>
            <a:r>
              <a:rPr lang="fr-FR" sz="2200" b="1" i="0" dirty="0">
                <a:effectLst/>
                <a:latin typeface="Inter"/>
              </a:rPr>
              <a:t>Diversification des Plantes</a:t>
            </a:r>
          </a:p>
          <a:p>
            <a:pPr algn="l">
              <a:buFont typeface="Arial" panose="020B0604020202020204" pitchFamily="34" charset="0"/>
              <a:buChar char="•"/>
            </a:pPr>
            <a:r>
              <a:rPr lang="fr-FR" sz="2200" b="1" i="0" dirty="0">
                <a:effectLst/>
                <a:latin typeface="Inter"/>
              </a:rPr>
              <a:t>Action :</a:t>
            </a:r>
            <a:r>
              <a:rPr lang="fr-FR" sz="2200" b="0" i="0" dirty="0">
                <a:effectLst/>
                <a:latin typeface="Inter"/>
              </a:rPr>
              <a:t> Planter une variété d'espèces végétales indigènes et adaptées au climat local.</a:t>
            </a:r>
          </a:p>
          <a:p>
            <a:pPr algn="l">
              <a:buFont typeface="Arial" panose="020B0604020202020204" pitchFamily="34" charset="0"/>
              <a:buChar char="•"/>
            </a:pPr>
            <a:r>
              <a:rPr lang="fr-FR" sz="2200" b="1" i="0" dirty="0">
                <a:effectLst/>
                <a:latin typeface="Inter"/>
              </a:rPr>
              <a:t>Exemple :</a:t>
            </a:r>
            <a:r>
              <a:rPr lang="fr-FR" sz="2200" b="0" i="0" dirty="0">
                <a:effectLst/>
                <a:latin typeface="Inter"/>
              </a:rPr>
              <a:t> Intégrer des plantes mellifères comme la lavande, le thym, et les asters pour attirer les pollinisateurs.</a:t>
            </a:r>
          </a:p>
          <a:p>
            <a:pPr algn="l">
              <a:buFont typeface="Arial" panose="020B0604020202020204" pitchFamily="34" charset="0"/>
              <a:buChar char="•"/>
            </a:pPr>
            <a:r>
              <a:rPr lang="fr-FR" sz="2200" b="1" i="0" dirty="0">
                <a:effectLst/>
                <a:latin typeface="Inter"/>
              </a:rPr>
              <a:t>Justification :</a:t>
            </a:r>
            <a:r>
              <a:rPr lang="fr-FR" sz="2200" b="0" i="0" dirty="0">
                <a:effectLst/>
                <a:latin typeface="Inter"/>
              </a:rPr>
              <a:t> Les plantes indigènes sont mieux adaptées aux conditions locales et offrent des ressources alimentaires et des habitats pour la faune locale.</a:t>
            </a:r>
          </a:p>
          <a:p>
            <a:pPr algn="l">
              <a:spcBef>
                <a:spcPts val="1800"/>
              </a:spcBef>
              <a:spcAft>
                <a:spcPts val="1200"/>
              </a:spcAft>
              <a:buNone/>
            </a:pPr>
            <a:r>
              <a:rPr lang="fr-FR" sz="2200" b="1" i="0" dirty="0">
                <a:effectLst/>
                <a:latin typeface="Inter"/>
              </a:rPr>
              <a:t>Création de Micro-Habitats</a:t>
            </a:r>
          </a:p>
          <a:p>
            <a:pPr algn="l">
              <a:buFont typeface="Arial" panose="020B0604020202020204" pitchFamily="34" charset="0"/>
              <a:buChar char="•"/>
            </a:pPr>
            <a:r>
              <a:rPr lang="fr-FR" sz="2200" b="1" i="0" dirty="0">
                <a:effectLst/>
                <a:latin typeface="Inter"/>
              </a:rPr>
              <a:t>Action :</a:t>
            </a:r>
            <a:r>
              <a:rPr lang="fr-FR" sz="2200" b="0" i="0" dirty="0">
                <a:effectLst/>
                <a:latin typeface="Inter"/>
              </a:rPr>
              <a:t> Aménager des zones spécifiques pour différentes espèces, comme des tas de bois mort, des mares, et des murs en pierres sèches.</a:t>
            </a:r>
          </a:p>
          <a:p>
            <a:pPr algn="l">
              <a:buFont typeface="Arial" panose="020B0604020202020204" pitchFamily="34" charset="0"/>
              <a:buChar char="•"/>
            </a:pPr>
            <a:r>
              <a:rPr lang="fr-FR" sz="2200" b="1" i="0" dirty="0">
                <a:effectLst/>
                <a:latin typeface="Inter"/>
              </a:rPr>
              <a:t>Exemple :</a:t>
            </a:r>
            <a:r>
              <a:rPr lang="fr-FR" sz="2200" b="0" i="0" dirty="0">
                <a:effectLst/>
                <a:latin typeface="Inter"/>
              </a:rPr>
              <a:t> Installer un hôtel à insectes ou un nichoir à oiseaux.</a:t>
            </a:r>
          </a:p>
          <a:p>
            <a:pPr algn="l">
              <a:buFont typeface="Arial" panose="020B0604020202020204" pitchFamily="34" charset="0"/>
              <a:buChar char="•"/>
            </a:pPr>
            <a:r>
              <a:rPr lang="fr-FR" sz="2200" b="1" i="0" dirty="0">
                <a:effectLst/>
                <a:latin typeface="Inter"/>
              </a:rPr>
              <a:t>Justification :</a:t>
            </a:r>
            <a:r>
              <a:rPr lang="fr-FR" sz="2200" b="0" i="0" dirty="0">
                <a:effectLst/>
                <a:latin typeface="Inter"/>
              </a:rPr>
              <a:t> Ces micro-habitats fournissent des abris et des sites de reproduction pour diverses espèces, augmentant ainsi la biodiversité.</a:t>
            </a:r>
          </a:p>
        </p:txBody>
      </p:sp>
    </p:spTree>
    <p:extLst>
      <p:ext uri="{BB962C8B-B14F-4D97-AF65-F5344CB8AC3E}">
        <p14:creationId xmlns:p14="http://schemas.microsoft.com/office/powerpoint/2010/main" val="324064282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Rétrospective">
  <a:themeElements>
    <a:clrScheme name="Rétrospectiv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691</TotalTime>
  <Words>7723</Words>
  <Application>Microsoft Office PowerPoint</Application>
  <PresentationFormat>Affichage à l'écran (4:3)</PresentationFormat>
  <Paragraphs>551</Paragraphs>
  <Slides>113</Slides>
  <Notes>50</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113</vt:i4>
      </vt:variant>
    </vt:vector>
  </HeadingPairs>
  <TitlesOfParts>
    <vt:vector size="128" baseType="lpstr">
      <vt:lpstr>Algerian</vt:lpstr>
      <vt:lpstr>-apple-system</vt:lpstr>
      <vt:lpstr>Arial</vt:lpstr>
      <vt:lpstr>Arial Narrow</vt:lpstr>
      <vt:lpstr>Calibri</vt:lpstr>
      <vt:lpstr>Calibri Light</vt:lpstr>
      <vt:lpstr>inherit</vt:lpstr>
      <vt:lpstr>Inter</vt:lpstr>
      <vt:lpstr>Lato</vt:lpstr>
      <vt:lpstr>Liberation Sans Narrow</vt:lpstr>
      <vt:lpstr>Times New Roman</vt:lpstr>
      <vt:lpstr>Trebuchet MS</vt:lpstr>
      <vt:lpstr>Verdana</vt:lpstr>
      <vt:lpstr>Thème Office</vt:lpstr>
      <vt:lpstr>Rétrospective</vt:lpstr>
      <vt:lpstr>Présentation PowerPoint</vt:lpstr>
      <vt:lpstr>Présentation PowerPoint</vt:lpstr>
      <vt:lpstr>Présentation PowerPoint</vt:lpstr>
      <vt:lpstr>Présentation PowerPoint</vt:lpstr>
      <vt:lpstr>Présentation PowerPoint</vt:lpstr>
      <vt:lpstr>Vers une gestion écologique: les facteurs déclenchants</vt:lpstr>
      <vt:lpstr>Vers une gestion écologique: de nouvelles pratiques</vt:lpstr>
      <vt:lpstr>Vers une gestion écologique: les difficultés de mise en œuvre</vt:lpstr>
      <vt:lpstr>Présentation PowerPoint</vt:lpstr>
      <vt:lpstr>Présentation PowerPoint</vt:lpstr>
      <vt:lpstr>Présentation PowerPoint</vt:lpstr>
      <vt:lpstr>LES OUTILS  </vt:lpstr>
      <vt:lpstr>Présentation PowerPoint</vt:lpstr>
      <vt:lpstr>Présentation PowerPoint</vt:lpstr>
      <vt:lpstr>Le sol et l’or vert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PAILLAGE</vt:lpstr>
      <vt:lpstr>Présentation PowerPoint</vt:lpstr>
      <vt:lpstr>LA Paillage</vt:lpstr>
      <vt:lpstr>Présentation PowerPoint</vt:lpstr>
      <vt:lpstr>Le fleurissement</vt:lpstr>
      <vt:lpstr>Présentation PowerPoint</vt:lpstr>
      <vt:lpstr>Présentation PowerPoint</vt:lpstr>
      <vt:lpstr>POURQUOI DIMINUER LE FLEURISSEMENT TRADITIONNEL</vt:lpstr>
      <vt:lpstr>LES PLANTES GRIMPANTES</vt:lpstr>
      <vt:lpstr>Présentation PowerPoint</vt:lpstr>
      <vt:lpstr>Présentation PowerPoint</vt:lpstr>
      <vt:lpstr>Présentation PowerPoint</vt:lpstr>
      <vt:lpstr>LES PLANTES couvre sols</vt:lpstr>
      <vt:lpstr>LES alternatives aux gazons</vt:lpstr>
      <vt:lpstr>LES alternatives aux gazons</vt:lpstr>
      <vt:lpstr>LES alternatives aux gazons</vt:lpstr>
      <vt:lpstr>LES PRAIRIES FLEURIES</vt:lpstr>
      <vt:lpstr>L’herbe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ARBUSTE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ROSIERS</vt:lpstr>
      <vt:lpstr>Présentation PowerPoint</vt:lpstr>
      <vt:lpstr>Présentation PowerPoint</vt:lpstr>
      <vt:lpstr>Présentation PowerPoint</vt:lpstr>
      <vt:lpstr>ARBRE</vt:lpstr>
      <vt:lpstr>Présentation PowerPoint</vt:lpstr>
      <vt:lpstr>Le végétal et en particulier l’arbre sont des solutions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L’EAU</vt:lpstr>
      <vt:lpstr>Présentation PowerPoint</vt:lpstr>
      <vt:lpstr>Présentation PowerPoint</vt:lpstr>
      <vt:lpstr>Présentation PowerPoint</vt:lpstr>
      <vt:lpstr>Présentation PowerPoint</vt:lpstr>
      <vt:lpstr>L’EAU</vt:lpstr>
      <vt:lpstr>Présentation PowerPoint</vt:lpstr>
      <vt:lpstr>Présentation PowerPoint</vt:lpstr>
      <vt:lpstr>LA VEGETALISATION DE LA VILLE</vt:lpstr>
      <vt:lpstr>LES SURFACES INERTES</vt:lpstr>
      <vt:lpstr>Communication, participation et lien social</vt:lpstr>
      <vt:lpstr>LA BIODIVERSITE</vt:lpstr>
      <vt:lpstr>LA BIODIVERSITE</vt:lpstr>
      <vt:lpstr>Présentation PowerPoint</vt:lpstr>
      <vt:lpstr>LA BIODIVERSITE</vt:lpstr>
      <vt:lpstr>LE JARDIN DE NOE</vt:lpstr>
      <vt:lpstr>L’HORTO ECOLOGIE</vt:lpstr>
      <vt:lpstr>L’HORTO ECOLOGIE</vt:lpstr>
      <vt:lpstr>L’HORTO ECOLOGIE</vt:lpstr>
      <vt:lpstr>BONNES PRATIQUES</vt:lpstr>
      <vt:lpstr>L’évolution des serres</vt:lpstr>
      <vt:lpstr>LES OUTILS A UTILISER</vt:lpstr>
      <vt:lpstr>Principes fondamentaux</vt:lpstr>
      <vt:lpstr>Renforcer le végétal en ville</vt:lpstr>
      <vt:lpstr>Biodiversité et adaptation</vt:lpstr>
      <vt:lpstr>Usages et bien-être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49</cp:revision>
  <dcterms:created xsi:type="dcterms:W3CDTF">2024-04-28T15:26:14Z</dcterms:created>
  <dcterms:modified xsi:type="dcterms:W3CDTF">2026-05-05T12:52:16Z</dcterms:modified>
</cp:coreProperties>
</file>