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771" r:id="rId2"/>
    <p:sldId id="978" r:id="rId3"/>
    <p:sldId id="979" r:id="rId4"/>
    <p:sldId id="1284" r:id="rId5"/>
    <p:sldId id="1282" r:id="rId6"/>
    <p:sldId id="266" r:id="rId7"/>
    <p:sldId id="1294" r:id="rId8"/>
    <p:sldId id="1295" r:id="rId9"/>
    <p:sldId id="492" r:id="rId10"/>
    <p:sldId id="1240" r:id="rId11"/>
    <p:sldId id="1235" r:id="rId12"/>
    <p:sldId id="981" r:id="rId13"/>
    <p:sldId id="982" r:id="rId14"/>
    <p:sldId id="289" r:id="rId15"/>
    <p:sldId id="1217" r:id="rId16"/>
    <p:sldId id="777" r:id="rId17"/>
    <p:sldId id="416" r:id="rId18"/>
    <p:sldId id="269" r:id="rId19"/>
    <p:sldId id="270" r:id="rId20"/>
    <p:sldId id="1224" r:id="rId21"/>
    <p:sldId id="1288" r:id="rId22"/>
    <p:sldId id="1243" r:id="rId23"/>
    <p:sldId id="283" r:id="rId24"/>
    <p:sldId id="1233" r:id="rId25"/>
    <p:sldId id="1241" r:id="rId26"/>
    <p:sldId id="271" r:id="rId27"/>
    <p:sldId id="274" r:id="rId28"/>
    <p:sldId id="386" r:id="rId29"/>
    <p:sldId id="849" r:id="rId30"/>
    <p:sldId id="1218" r:id="rId31"/>
    <p:sldId id="1247" r:id="rId32"/>
    <p:sldId id="1274" r:id="rId33"/>
    <p:sldId id="467" r:id="rId34"/>
    <p:sldId id="772" r:id="rId35"/>
    <p:sldId id="1225" r:id="rId36"/>
    <p:sldId id="262" r:id="rId37"/>
    <p:sldId id="900" r:id="rId38"/>
    <p:sldId id="741" r:id="rId39"/>
    <p:sldId id="858" r:id="rId40"/>
    <p:sldId id="762" r:id="rId41"/>
    <p:sldId id="1228" r:id="rId42"/>
    <p:sldId id="874" r:id="rId43"/>
  </p:sldIdLst>
  <p:sldSz cx="9144000" cy="6858000" type="screen4x3"/>
  <p:notesSz cx="10020300" cy="6888163"/>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88" autoAdjust="0"/>
    <p:restoredTop sz="66065" autoAdjust="0"/>
  </p:normalViewPr>
  <p:slideViewPr>
    <p:cSldViewPr>
      <p:cViewPr varScale="1">
        <p:scale>
          <a:sx n="54" d="100"/>
          <a:sy n="54" d="100"/>
        </p:scale>
        <p:origin x="1709" y="58"/>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186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42130" cy="346003"/>
          </a:xfrm>
          <a:prstGeom prst="rect">
            <a:avLst/>
          </a:prstGeom>
        </p:spPr>
        <p:txBody>
          <a:bodyPr vert="horz" lIns="96616" tIns="48308" rIns="96616" bIns="48308" rtlCol="0"/>
          <a:lstStyle>
            <a:lvl1pPr algn="l">
              <a:defRPr sz="1300"/>
            </a:lvl1pPr>
          </a:lstStyle>
          <a:p>
            <a:endParaRPr lang="fr-FR"/>
          </a:p>
        </p:txBody>
      </p:sp>
      <p:sp>
        <p:nvSpPr>
          <p:cNvPr id="3" name="Espace réservé de la date 2"/>
          <p:cNvSpPr>
            <a:spLocks noGrp="1"/>
          </p:cNvSpPr>
          <p:nvPr>
            <p:ph type="dt" idx="1"/>
          </p:nvPr>
        </p:nvSpPr>
        <p:spPr>
          <a:xfrm>
            <a:off x="5676431" y="0"/>
            <a:ext cx="4342130" cy="346003"/>
          </a:xfrm>
          <a:prstGeom prst="rect">
            <a:avLst/>
          </a:prstGeom>
        </p:spPr>
        <p:txBody>
          <a:bodyPr vert="horz" lIns="96616" tIns="48308" rIns="96616" bIns="48308" rtlCol="0"/>
          <a:lstStyle>
            <a:lvl1pPr algn="r">
              <a:defRPr sz="1300"/>
            </a:lvl1pPr>
          </a:lstStyle>
          <a:p>
            <a:fld id="{BAC80249-0006-4419-897D-0A1DE9A8BE03}" type="datetimeFigureOut">
              <a:rPr lang="fr-FR" smtClean="0"/>
              <a:t>05/05/2026</a:t>
            </a:fld>
            <a:endParaRPr lang="fr-FR"/>
          </a:p>
        </p:txBody>
      </p:sp>
      <p:sp>
        <p:nvSpPr>
          <p:cNvPr id="4" name="Espace réservé de l'image des diapositives 3"/>
          <p:cNvSpPr>
            <a:spLocks noGrp="1" noRot="1" noChangeAspect="1"/>
          </p:cNvSpPr>
          <p:nvPr>
            <p:ph type="sldImg" idx="2"/>
          </p:nvPr>
        </p:nvSpPr>
        <p:spPr>
          <a:xfrm>
            <a:off x="3459163" y="860425"/>
            <a:ext cx="3101975" cy="2325688"/>
          </a:xfrm>
          <a:prstGeom prst="rect">
            <a:avLst/>
          </a:prstGeom>
          <a:noFill/>
          <a:ln w="12700">
            <a:solidFill>
              <a:prstClr val="black"/>
            </a:solidFill>
          </a:ln>
        </p:spPr>
        <p:txBody>
          <a:bodyPr vert="horz" lIns="96616" tIns="48308" rIns="96616" bIns="48308" rtlCol="0" anchor="ctr"/>
          <a:lstStyle/>
          <a:p>
            <a:endParaRPr lang="fr-FR"/>
          </a:p>
        </p:txBody>
      </p:sp>
      <p:sp>
        <p:nvSpPr>
          <p:cNvPr id="5" name="Espace réservé des notes 4"/>
          <p:cNvSpPr>
            <a:spLocks noGrp="1"/>
          </p:cNvSpPr>
          <p:nvPr>
            <p:ph type="body" sz="quarter" idx="3"/>
          </p:nvPr>
        </p:nvSpPr>
        <p:spPr>
          <a:xfrm>
            <a:off x="1002030" y="3314929"/>
            <a:ext cx="8016240" cy="2712214"/>
          </a:xfrm>
          <a:prstGeom prst="rect">
            <a:avLst/>
          </a:prstGeom>
        </p:spPr>
        <p:txBody>
          <a:bodyPr vert="horz" lIns="96616" tIns="48308" rIns="96616" bIns="4830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42161"/>
            <a:ext cx="4342130" cy="346002"/>
          </a:xfrm>
          <a:prstGeom prst="rect">
            <a:avLst/>
          </a:prstGeom>
        </p:spPr>
        <p:txBody>
          <a:bodyPr vert="horz" lIns="96616" tIns="48308" rIns="96616" bIns="4830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5676431" y="6542161"/>
            <a:ext cx="4342130" cy="346002"/>
          </a:xfrm>
          <a:prstGeom prst="rect">
            <a:avLst/>
          </a:prstGeom>
        </p:spPr>
        <p:txBody>
          <a:bodyPr vert="horz" lIns="96616" tIns="48308" rIns="96616" bIns="48308" rtlCol="0" anchor="b"/>
          <a:lstStyle>
            <a:lvl1pPr algn="r">
              <a:defRPr sz="1300"/>
            </a:lvl1pPr>
          </a:lstStyle>
          <a:p>
            <a:fld id="{DA2EF6FE-A2E5-4BFC-9787-429706E1AE93}" type="slidenum">
              <a:rPr lang="fr-FR" smtClean="0"/>
              <a:t>‹N°›</a:t>
            </a:fld>
            <a:endParaRPr lang="fr-FR"/>
          </a:p>
        </p:txBody>
      </p:sp>
    </p:spTree>
    <p:extLst>
      <p:ext uri="{BB962C8B-B14F-4D97-AF65-F5344CB8AC3E}">
        <p14:creationId xmlns:p14="http://schemas.microsoft.com/office/powerpoint/2010/main" val="3194391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linkedin.com/company/bio3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esentreprisesdupaysage.fr/bonnes-pratiques-du-secteur-les-regles-professionnelle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300" dirty="0"/>
              <a:t>Pour avoir un arrosage optimisé nous devons connaître: notre consommation en eau sur les espaces verts.</a:t>
            </a:r>
          </a:p>
          <a:p>
            <a:r>
              <a:rPr lang="fr-FR" sz="1300" dirty="0"/>
              <a:t> la quantité d’eau au M² que notre système apporte avec homogénéité au sol et à la plante.</a:t>
            </a:r>
          </a:p>
          <a:p>
            <a:r>
              <a:rPr lang="fr-FR" sz="1300" dirty="0"/>
              <a:t>Les unités sont des mm ou des litres par m² comme pour la pluviométrie.</a:t>
            </a:r>
          </a:p>
          <a:p>
            <a:r>
              <a:rPr lang="fr-FR" sz="1300" dirty="0"/>
              <a:t>Dégradation de la qualité de l’eau</a:t>
            </a:r>
          </a:p>
          <a:p>
            <a:r>
              <a:rPr lang="fr-FR" sz="1300" dirty="0"/>
              <a:t>Augmentation des besoins</a:t>
            </a:r>
          </a:p>
          <a:p>
            <a:r>
              <a:rPr lang="fr-FR" sz="1300" dirty="0"/>
              <a:t>Réchauffement climatique</a:t>
            </a: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a:t>
            </a:fld>
            <a:endParaRPr lang="fr-FR"/>
          </a:p>
        </p:txBody>
      </p:sp>
    </p:spTree>
    <p:extLst>
      <p:ext uri="{BB962C8B-B14F-4D97-AF65-F5344CB8AC3E}">
        <p14:creationId xmlns:p14="http://schemas.microsoft.com/office/powerpoint/2010/main" val="374240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Changer de source d’approvisionnement. FAUX. L’eau potable qui sert à l’alimentation humaine provient de différents prélèvements : puisage, rivière, Nappes, sources</a:t>
            </a:r>
          </a:p>
          <a:p>
            <a:r>
              <a:rPr lang="fr-FR" dirty="0"/>
              <a:t>COMBATTRE LES FUITES AVANT COMPTEUR</a:t>
            </a:r>
          </a:p>
          <a:p>
            <a:r>
              <a:rPr lang="fr-FR" dirty="0"/>
              <a:t>Plusieurs sujets sont abordés lors de mes différents stages: Le changement climatique et son incidence sur les espaces verts, La désimperméabilisassions, La permaculture et la gestion écologique, les plantes sobres en eau, L’évolution du métier et des pratiques du jardinier.</a:t>
            </a:r>
          </a:p>
          <a:p>
            <a:r>
              <a:rPr lang="fr-FR" dirty="0"/>
              <a:t>Tout est lié dans la trilogie: plante / sol /climat dont eau</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11</a:t>
            </a:fld>
            <a:endParaRPr lang="fr-FR"/>
          </a:p>
        </p:txBody>
      </p:sp>
    </p:spTree>
    <p:extLst>
      <p:ext uri="{BB962C8B-B14F-4D97-AF65-F5344CB8AC3E}">
        <p14:creationId xmlns:p14="http://schemas.microsoft.com/office/powerpoint/2010/main" val="61426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dirty="0"/>
              <a:t>Relevé des compteurs avant et après la saison, relevé du compteur avant et après un arrosage dont on connaît la consommation pour détecter les fuites. Vérifier que les apports correspondent aux besoins et que le sol est bien pourvu sur la profondeur désirée(tarière).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12</a:t>
            </a:fld>
            <a:endParaRPr lang="fr-FR"/>
          </a:p>
        </p:txBody>
      </p:sp>
    </p:spTree>
    <p:extLst>
      <p:ext uri="{BB962C8B-B14F-4D97-AF65-F5344CB8AC3E}">
        <p14:creationId xmlns:p14="http://schemas.microsoft.com/office/powerpoint/2010/main" val="2650650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dirty="0"/>
              <a:t>Bien connaître ce que l’on sait mesurer</a:t>
            </a:r>
          </a:p>
          <a:p>
            <a:r>
              <a:rPr lang="fr-FR" sz="1600" dirty="0"/>
              <a:t>Ville d’Albi 3millions de m3 et 27000m3 pour les espaces verts sans les sports -1%</a:t>
            </a:r>
          </a:p>
          <a:p>
            <a:r>
              <a:rPr lang="fr-FR" sz="1600" dirty="0"/>
              <a:t>Perpignan 35000 m3 pour les espaces verts.</a:t>
            </a:r>
          </a:p>
          <a:p>
            <a:r>
              <a:rPr lang="fr-FR" sz="1600" dirty="0"/>
              <a:t>On estime à 2800 m3 la consommation d’un terrain de sport de 8000 m²</a:t>
            </a:r>
          </a:p>
        </p:txBody>
      </p:sp>
      <p:sp>
        <p:nvSpPr>
          <p:cNvPr id="4" name="Espace réservé du numéro de diapositive 3"/>
          <p:cNvSpPr>
            <a:spLocks noGrp="1"/>
          </p:cNvSpPr>
          <p:nvPr>
            <p:ph type="sldNum" sz="quarter" idx="5"/>
          </p:nvPr>
        </p:nvSpPr>
        <p:spPr/>
        <p:txBody>
          <a:bodyPr/>
          <a:lstStyle/>
          <a:p>
            <a:fld id="{F771CC63-CBBA-4A21-BD05-5400C43E2BCE}" type="slidenum">
              <a:rPr lang="fr-FR" smtClean="0"/>
              <a:t>13</a:t>
            </a:fld>
            <a:endParaRPr lang="fr-FR"/>
          </a:p>
        </p:txBody>
      </p:sp>
    </p:spTree>
    <p:extLst>
      <p:ext uri="{BB962C8B-B14F-4D97-AF65-F5344CB8AC3E}">
        <p14:creationId xmlns:p14="http://schemas.microsoft.com/office/powerpoint/2010/main" val="975853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Cette situation météorologique, hydrique et atmosphérique avec ces arrêtés d’interdiction d’arrosage mettent nos ARBRES en périls. L’arrosage de nos arbres est la survie des plantations des dernières années mais c’est surtout un investissement pour les cinquante prochaines années et la résilience des villes.</a:t>
            </a:r>
          </a:p>
          <a:p>
            <a:endParaRPr lang="fr-FR" dirty="0"/>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14</a:t>
            </a:fld>
            <a:endParaRPr lang="fr-FR"/>
          </a:p>
        </p:txBody>
      </p:sp>
    </p:spTree>
    <p:extLst>
      <p:ext uri="{BB962C8B-B14F-4D97-AF65-F5344CB8AC3E}">
        <p14:creationId xmlns:p14="http://schemas.microsoft.com/office/powerpoint/2010/main" val="3309208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771CC63-CBBA-4A21-BD05-5400C43E2BCE}" type="slidenum">
              <a:rPr lang="fr-FR" smtClean="0"/>
              <a:t>15</a:t>
            </a:fld>
            <a:endParaRPr lang="fr-FR"/>
          </a:p>
        </p:txBody>
      </p:sp>
    </p:spTree>
    <p:extLst>
      <p:ext uri="{BB962C8B-B14F-4D97-AF65-F5344CB8AC3E}">
        <p14:creationId xmlns:p14="http://schemas.microsoft.com/office/powerpoint/2010/main" val="3721040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Recenser les compteurs et établir une fiche d’information et de suivi. Supprimer les réseaux sur les zones déclassées. Supprimer les réseaux et compteurs non utilisés. Identifier les réseaux vétustes.</a:t>
            </a:r>
          </a:p>
          <a:p>
            <a:r>
              <a:rPr lang="fr-FR" dirty="0"/>
              <a:t>Voir pour une télérelève.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16</a:t>
            </a:fld>
            <a:endParaRPr lang="fr-FR"/>
          </a:p>
        </p:txBody>
      </p:sp>
    </p:spTree>
    <p:extLst>
      <p:ext uri="{BB962C8B-B14F-4D97-AF65-F5344CB8AC3E}">
        <p14:creationId xmlns:p14="http://schemas.microsoft.com/office/powerpoint/2010/main" val="2241856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a:ln>
            <a:miter lim="800000"/>
            <a:headEnd/>
            <a:tailEnd/>
          </a:ln>
        </p:spPr>
        <p:txBody>
          <a:bodyPr/>
          <a:lstStyle/>
          <a:p>
            <a:fld id="{7EF63F7F-92D0-4C6B-B680-18981ACD0A7A}" type="slidenum">
              <a:rPr lang="fr-FR" altLang="fr-FR" smtClean="0">
                <a:cs typeface="Arial" charset="0"/>
                <a:sym typeface="Monotype Sorts"/>
              </a:rPr>
              <a:pPr/>
              <a:t>17</a:t>
            </a:fld>
            <a:endParaRPr lang="fr-FR" altLang="fr-FR">
              <a:cs typeface="Arial" charset="0"/>
              <a:sym typeface="Monotype Sorts"/>
            </a:endParaRPr>
          </a:p>
        </p:txBody>
      </p:sp>
      <p:sp>
        <p:nvSpPr>
          <p:cNvPr id="588802" name="Rectangle 2"/>
          <p:cNvSpPr>
            <a:spLocks noGrp="1" noChangeArrowheads="1"/>
          </p:cNvSpPr>
          <p:nvPr>
            <p:ph type="body" idx="1"/>
          </p:nvPr>
        </p:nvSpPr>
        <p:spPr>
          <a:xfrm>
            <a:off x="949841" y="3777329"/>
            <a:ext cx="5879968" cy="5759270"/>
          </a:xfrm>
          <a:noFill/>
        </p:spPr>
        <p:txBody>
          <a:bodyPr/>
          <a:lstStyle/>
          <a:p>
            <a:pPr marL="303601" lvl="1" indent="-102319"/>
            <a:r>
              <a:rPr lang="fr-FR" altLang="fr-FR" sz="1700" b="1" dirty="0">
                <a:solidFill>
                  <a:srgbClr val="0033CC"/>
                </a:solidFill>
              </a:rPr>
              <a:t>Enjeu pour les espaces verts</a:t>
            </a:r>
          </a:p>
          <a:p>
            <a:pPr marL="303601" lvl="1" indent="-102319"/>
            <a:endParaRPr lang="fr-FR" altLang="fr-FR" b="1" dirty="0">
              <a:latin typeface="EBZZZZ+Optima"/>
              <a:ea typeface="Lucida Sans Unicode" pitchFamily="34" charset="0"/>
              <a:cs typeface="Lucida Sans Unicode" pitchFamily="34" charset="0"/>
            </a:endParaRPr>
          </a:p>
          <a:p>
            <a:pPr marL="303601" lvl="1" indent="-102319"/>
            <a:r>
              <a:rPr lang="fr-FR" altLang="fr-FR" b="1" dirty="0">
                <a:latin typeface="EBZZZZ+Optima"/>
                <a:ea typeface="Lucida Sans Unicode" pitchFamily="34" charset="0"/>
                <a:cs typeface="Lucida Sans Unicode" pitchFamily="34" charset="0"/>
              </a:rPr>
              <a:t>l’eau potable constitue la part essentielle de l’eau utilisée pour l’arrosage des espaces verts.</a:t>
            </a:r>
            <a:r>
              <a:rPr lang="fr-FR" altLang="fr-FR" dirty="0">
                <a:latin typeface="EBZZZZ+Optima"/>
                <a:ea typeface="Lucida Sans Unicode" pitchFamily="34" charset="0"/>
                <a:cs typeface="Lucida Sans Unicode" pitchFamily="34" charset="0"/>
              </a:rPr>
              <a:t> Les eaux issues de forage et captage, les eaux pluviales et les eaux usées sont moins utilisées.</a:t>
            </a:r>
          </a:p>
          <a:p>
            <a:pPr marL="303601" lvl="1" indent="-102319"/>
            <a:r>
              <a:rPr lang="fr-FR" altLang="fr-FR" dirty="0">
                <a:latin typeface="EBZZZZ+Optima"/>
                <a:ea typeface="Lucida Sans Unicode" pitchFamily="34" charset="0"/>
                <a:cs typeface="Lucida Sans Unicode" pitchFamily="34" charset="0"/>
              </a:rPr>
              <a:t>Cela renvoie à deux réflexions : le coût élevé de l’eau potable (2 €/m3 en moyenne) invite le gestionnaire à l’économie de la ressource. Les solutions alternatives à l’eau potable sont encore largement sous-utilisées.</a:t>
            </a:r>
          </a:p>
          <a:p>
            <a:pPr marL="303601" lvl="1" indent="-102319"/>
            <a:endParaRPr lang="fr-FR" altLang="fr-FR" dirty="0">
              <a:latin typeface="EBZZZZ+Optima"/>
            </a:endParaRPr>
          </a:p>
          <a:p>
            <a:pPr marL="303601" lvl="1" indent="-102319"/>
            <a:r>
              <a:rPr lang="fr-FR" b="0" i="0" dirty="0">
                <a:solidFill>
                  <a:srgbClr val="FFFFFF"/>
                </a:solidFill>
                <a:effectLst/>
                <a:latin typeface="Roboto" panose="02000000000000000000" pitchFamily="2" charset="0"/>
              </a:rPr>
              <a:t>L'origine de l'eau utilisée pour arroser les espaces verts en France dépend de la région et de la source d'eau disponible localement. Dans certaines régions, l'eau provient de la nappe phréatique ou de rivières, tandis que dans d'autres, elle peut être issue de réservoirs ou de barrages. Mais lors des restrictions idem</a:t>
            </a:r>
            <a:endParaRPr lang="fr-FR" altLang="fr-FR" dirty="0">
              <a:latin typeface="EBZZZZ+Optima"/>
            </a:endParaRPr>
          </a:p>
        </p:txBody>
      </p:sp>
      <p:sp>
        <p:nvSpPr>
          <p:cNvPr id="588803" name="Rectangle 3"/>
          <p:cNvSpPr>
            <a:spLocks noGrp="1" noRot="1" noChangeAspect="1" noChangeArrowheads="1" noTextEdit="1"/>
          </p:cNvSpPr>
          <p:nvPr>
            <p:ph type="sldImg"/>
          </p:nvPr>
        </p:nvSpPr>
        <p:spPr>
          <a:xfrm>
            <a:off x="1758950" y="384175"/>
            <a:ext cx="4200525" cy="3151188"/>
          </a:xfr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70449">
              <a:spcBef>
                <a:spcPts val="106"/>
              </a:spcBef>
            </a:pPr>
            <a:r>
              <a:rPr lang="fr-FR" sz="1300" dirty="0">
                <a:latin typeface="Verdana"/>
                <a:cs typeface="Verdana"/>
              </a:rPr>
              <a:t>Le sol remplacé ou amélioré?  Comment augmenter</a:t>
            </a:r>
            <a:r>
              <a:rPr lang="fr-FR" sz="1300" spc="-26" dirty="0">
                <a:latin typeface="Verdana"/>
                <a:cs typeface="Verdana"/>
              </a:rPr>
              <a:t> </a:t>
            </a:r>
            <a:r>
              <a:rPr lang="fr-FR" sz="1300" dirty="0">
                <a:latin typeface="Verdana"/>
                <a:cs typeface="Verdana"/>
              </a:rPr>
              <a:t>la</a:t>
            </a:r>
            <a:r>
              <a:rPr lang="fr-FR" sz="1300" spc="-63" dirty="0">
                <a:latin typeface="Verdana"/>
                <a:cs typeface="Verdana"/>
              </a:rPr>
              <a:t> </a:t>
            </a:r>
            <a:r>
              <a:rPr lang="fr-FR" sz="1300" dirty="0">
                <a:latin typeface="Verdana"/>
                <a:cs typeface="Verdana"/>
              </a:rPr>
              <a:t>rétention</a:t>
            </a:r>
            <a:r>
              <a:rPr lang="fr-FR" sz="1300" spc="-48" dirty="0">
                <a:latin typeface="Verdana"/>
                <a:cs typeface="Verdana"/>
              </a:rPr>
              <a:t> </a:t>
            </a:r>
            <a:r>
              <a:rPr lang="fr-FR" sz="1300" dirty="0">
                <a:latin typeface="Verdana"/>
                <a:cs typeface="Verdana"/>
              </a:rPr>
              <a:t>en</a:t>
            </a:r>
            <a:r>
              <a:rPr lang="fr-FR" sz="1300" spc="-63" dirty="0">
                <a:latin typeface="Verdana"/>
                <a:cs typeface="Verdana"/>
              </a:rPr>
              <a:t> </a:t>
            </a:r>
            <a:r>
              <a:rPr lang="fr-FR" sz="1300" spc="-26" dirty="0">
                <a:latin typeface="Verdana"/>
                <a:cs typeface="Verdana"/>
              </a:rPr>
              <a:t>eau:</a:t>
            </a:r>
          </a:p>
          <a:p>
            <a:pPr marL="70449" defTabSz="966155">
              <a:spcBef>
                <a:spcPts val="106"/>
              </a:spcBef>
              <a:defRPr/>
            </a:pPr>
            <a:r>
              <a:rPr lang="fr-FR" sz="1300" dirty="0">
                <a:latin typeface="Verdana"/>
                <a:cs typeface="Verdana"/>
              </a:rPr>
              <a:t>Apport</a:t>
            </a:r>
            <a:r>
              <a:rPr lang="fr-FR" sz="1300" spc="-21" dirty="0">
                <a:latin typeface="Verdana"/>
                <a:cs typeface="Verdana"/>
              </a:rPr>
              <a:t> </a:t>
            </a:r>
            <a:r>
              <a:rPr lang="fr-FR" sz="1300" dirty="0">
                <a:latin typeface="Verdana"/>
                <a:cs typeface="Verdana"/>
              </a:rPr>
              <a:t>de</a:t>
            </a:r>
            <a:r>
              <a:rPr lang="fr-FR" sz="1300" spc="-16" dirty="0">
                <a:latin typeface="Verdana"/>
                <a:cs typeface="Verdana"/>
              </a:rPr>
              <a:t> </a:t>
            </a:r>
            <a:r>
              <a:rPr lang="fr-FR" sz="1300" dirty="0">
                <a:latin typeface="Verdana"/>
                <a:cs typeface="Verdana"/>
              </a:rPr>
              <a:t>matière</a:t>
            </a:r>
            <a:r>
              <a:rPr lang="fr-FR" sz="1300" spc="-26" dirty="0">
                <a:latin typeface="Verdana"/>
                <a:cs typeface="Verdana"/>
              </a:rPr>
              <a:t> </a:t>
            </a:r>
            <a:r>
              <a:rPr lang="fr-FR" sz="1300" spc="-11" dirty="0">
                <a:latin typeface="Verdana"/>
                <a:cs typeface="Verdana"/>
              </a:rPr>
              <a:t>organique…Fumier décomposé, compost, amendement organique</a:t>
            </a:r>
          </a:p>
          <a:p>
            <a:pPr marL="70449">
              <a:spcBef>
                <a:spcPts val="106"/>
              </a:spcBef>
            </a:pPr>
            <a:r>
              <a:rPr lang="fr-FR" sz="1300" dirty="0">
                <a:latin typeface="Verdana"/>
                <a:cs typeface="Verdana"/>
              </a:rPr>
              <a:t>Aération du sol sans bouleversement,</a:t>
            </a:r>
            <a:r>
              <a:rPr lang="fr-FR" sz="1300" spc="-37" dirty="0">
                <a:latin typeface="Verdana"/>
                <a:cs typeface="Verdana"/>
              </a:rPr>
              <a:t> Favoriser la vie du sol</a:t>
            </a:r>
          </a:p>
          <a:p>
            <a:pPr marL="70449">
              <a:spcBef>
                <a:spcPts val="106"/>
              </a:spcBef>
            </a:pPr>
            <a:r>
              <a:rPr lang="fr-FR" sz="1300" spc="-11" dirty="0">
                <a:latin typeface="Verdana"/>
                <a:cs typeface="Verdana"/>
              </a:rPr>
              <a:t>Incorporation de mycorhize à la plantation.</a:t>
            </a:r>
          </a:p>
          <a:p>
            <a:pPr marL="70449">
              <a:spcBef>
                <a:spcPts val="106"/>
              </a:spcBef>
            </a:pPr>
            <a:r>
              <a:rPr lang="fr-FR" sz="1300" spc="-11" dirty="0" err="1">
                <a:latin typeface="Verdana"/>
                <a:cs typeface="Verdana"/>
              </a:rPr>
              <a:t>Hydrorétenteur</a:t>
            </a:r>
            <a:r>
              <a:rPr lang="fr-FR" sz="1300" spc="-11" dirty="0">
                <a:latin typeface="Verdana"/>
                <a:cs typeface="Verdana"/>
              </a:rPr>
              <a:t>?</a:t>
            </a:r>
          </a:p>
          <a:p>
            <a:pPr marL="70449">
              <a:spcBef>
                <a:spcPts val="106"/>
              </a:spcBef>
            </a:pPr>
            <a:r>
              <a:rPr lang="fr-FR" sz="1300" spc="-11" dirty="0">
                <a:latin typeface="Verdana"/>
                <a:cs typeface="Verdana"/>
              </a:rPr>
              <a:t>Privilégier une plantation en différentes strates pour créer un écosystème, plutôt que des plantations en isolé.</a:t>
            </a:r>
          </a:p>
          <a:p>
            <a:pPr marL="70449">
              <a:spcBef>
                <a:spcPts val="106"/>
              </a:spcBef>
            </a:pPr>
            <a:r>
              <a:rPr lang="fr-FR" sz="1300" spc="-11" dirty="0">
                <a:latin typeface="Verdana"/>
                <a:cs typeface="Verdana"/>
              </a:rPr>
              <a:t>Végétalisation des pieds d’arbres</a:t>
            </a:r>
            <a:endParaRPr lang="fr-FR" sz="1300" dirty="0">
              <a:latin typeface="Verdana"/>
              <a:cs typeface="Verdana"/>
            </a:endParaRP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18</a:t>
            </a:fld>
            <a:endParaRPr lang="fr-FR"/>
          </a:p>
        </p:txBody>
      </p:sp>
    </p:spTree>
    <p:extLst>
      <p:ext uri="{BB962C8B-B14F-4D97-AF65-F5344CB8AC3E}">
        <p14:creationId xmlns:p14="http://schemas.microsoft.com/office/powerpoint/2010/main" val="5615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19</a:t>
            </a:fld>
            <a:endParaRPr lang="fr-FR"/>
          </a:p>
        </p:txBody>
      </p:sp>
    </p:spTree>
    <p:extLst>
      <p:ext uri="{BB962C8B-B14F-4D97-AF65-F5344CB8AC3E}">
        <p14:creationId xmlns:p14="http://schemas.microsoft.com/office/powerpoint/2010/main" val="2413310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155">
              <a:defRPr/>
            </a:pPr>
            <a:r>
              <a:rPr lang="fr-FR" dirty="0"/>
              <a:t>Les caractéristiques du sol (texture et taux de matières organiques, présence de micro-organismes et lombrics). Plus un sol est argileux et riche en humus, plus il peut stocker d’eau. </a:t>
            </a:r>
          </a:p>
          <a:p>
            <a:pPr defTabSz="966155">
              <a:defRPr/>
            </a:pPr>
            <a:r>
              <a:rPr lang="fr-FR" dirty="0"/>
              <a:t>Donc nous devons faire des analyses de sols.</a:t>
            </a: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20</a:t>
            </a:fld>
            <a:endParaRPr lang="fr-FR"/>
          </a:p>
        </p:txBody>
      </p:sp>
    </p:spTree>
    <p:extLst>
      <p:ext uri="{BB962C8B-B14F-4D97-AF65-F5344CB8AC3E}">
        <p14:creationId xmlns:p14="http://schemas.microsoft.com/office/powerpoint/2010/main" val="305103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Histoire de l’eau d’arrosage municipale.</a:t>
            </a:r>
          </a:p>
          <a:p>
            <a:r>
              <a:rPr lang="fr-FR" dirty="0"/>
              <a:t>Gratuité / Forfait / Eau potable avec taxe d’assainissement ou pas</a:t>
            </a:r>
          </a:p>
          <a:p>
            <a:r>
              <a:rPr lang="fr-FR" dirty="0"/>
              <a:t>Bénéfices pour actionnaires plus important que les fuites sur réseaux 20% ou 1l/5l et 2 sur 5 en zone rurale.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2</a:t>
            </a:fld>
            <a:endParaRPr lang="fr-FR"/>
          </a:p>
        </p:txBody>
      </p:sp>
    </p:spTree>
    <p:extLst>
      <p:ext uri="{BB962C8B-B14F-4D97-AF65-F5344CB8AC3E}">
        <p14:creationId xmlns:p14="http://schemas.microsoft.com/office/powerpoint/2010/main" val="1868591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effectLst/>
                <a:latin typeface="-apple-system"/>
              </a:rPr>
              <a:t>La texture, c’est la proportion de sable, de limon et d’argile dans un sol. C’est un peu la carte d’identité physique d’une parcelle. Selon la part de ces “ingrédients”, les sols sont complètement différents.</a:t>
            </a:r>
            <a:br>
              <a:rPr lang="fr-FR" b="0" i="0" dirty="0">
                <a:effectLst/>
                <a:latin typeface="-apple-system"/>
              </a:rPr>
            </a:br>
            <a:br>
              <a:rPr lang="fr-FR" b="0" i="0" dirty="0">
                <a:effectLst/>
                <a:latin typeface="-apple-system"/>
              </a:rPr>
            </a:br>
            <a:r>
              <a:rPr lang="fr-FR" b="0" i="0" dirty="0">
                <a:effectLst/>
                <a:latin typeface="-apple-system"/>
              </a:rPr>
              <a:t>Le sable correspond à la fraction la plus grossière. Il crée de grands pores entre les particules, qui favorisent une infiltration rapide de l’eau, une bonne aération et un réchauffement plus rapide. En revanche, sa faible surface d’échange limite la rétention de l’eau et des éléments nutritifs.</a:t>
            </a:r>
            <a:br>
              <a:rPr lang="fr-FR" b="0" i="0" dirty="0">
                <a:effectLst/>
                <a:latin typeface="-apple-system"/>
              </a:rPr>
            </a:br>
            <a:br>
              <a:rPr lang="fr-FR" b="0" i="0" dirty="0">
                <a:effectLst/>
                <a:latin typeface="-apple-system"/>
              </a:rPr>
            </a:br>
            <a:r>
              <a:rPr lang="fr-FR" b="0" i="0" dirty="0">
                <a:effectLst/>
                <a:latin typeface="-apple-system"/>
              </a:rPr>
              <a:t>Le limon, souvent associé à un bon potentiel agronomique, offre un compromis entre réserve en eau et facilité de travail. Mais c’est aussi une texture fragile, qui peut se dégrader sous l’effet de pluies ou de passages d’engins. Cela peut entraîner des phénomènes de croûte de surface et de ruissellement, qui pénalisent l’infiltration et l’enracinement : la battance.</a:t>
            </a:r>
            <a:br>
              <a:rPr lang="fr-FR" b="0" i="0" dirty="0">
                <a:effectLst/>
                <a:latin typeface="-apple-system"/>
              </a:rPr>
            </a:br>
            <a:br>
              <a:rPr lang="fr-FR" b="0" i="0" dirty="0">
                <a:effectLst/>
                <a:latin typeface="-apple-system"/>
              </a:rPr>
            </a:br>
            <a:r>
              <a:rPr lang="fr-FR" b="0" i="0" dirty="0">
                <a:effectLst/>
                <a:latin typeface="-apple-system"/>
              </a:rPr>
              <a:t>L’argile correspond à la fraction la plus fine. Sa surface spécifique élevée lui donne une forte capacité de rétention (eau et éléments nutritifs).</a:t>
            </a:r>
            <a:br>
              <a:rPr lang="fr-FR" b="0" i="0" dirty="0">
                <a:effectLst/>
                <a:latin typeface="-apple-system"/>
              </a:rPr>
            </a:br>
            <a:r>
              <a:rPr lang="fr-FR" b="0" i="0" dirty="0">
                <a:effectLst/>
                <a:latin typeface="-apple-system"/>
              </a:rPr>
              <a:t>Mais les sols très argileux sont plus sensibles aux excès d’eau et à la compaction. Lorsqu’ils se ferment, l’air circule moins, le ressuyage devient plus lent et le risque d’asphyxie racinaire augmente.</a:t>
            </a:r>
            <a:br>
              <a:rPr lang="fr-FR" b="0" i="0" dirty="0">
                <a:effectLst/>
                <a:latin typeface="-apple-system"/>
              </a:rPr>
            </a:br>
            <a:br>
              <a:rPr lang="fr-FR" b="0" i="0" dirty="0">
                <a:effectLst/>
                <a:latin typeface="-apple-system"/>
              </a:rPr>
            </a:br>
            <a:r>
              <a:rPr lang="fr-FR" b="0" i="0" dirty="0">
                <a:effectLst/>
                <a:latin typeface="-apple-system"/>
              </a:rPr>
              <a:t>La texture conditionne donc la façon dont l’eau et les éléments nutritifs circulent, l’enracinement et la sensibilité au tassement.</a:t>
            </a:r>
            <a:br>
              <a:rPr lang="fr-FR" b="0" i="0" dirty="0">
                <a:effectLst/>
                <a:latin typeface="-apple-system"/>
              </a:rPr>
            </a:br>
            <a:r>
              <a:rPr lang="fr-FR" b="0" i="0" dirty="0">
                <a:effectLst/>
                <a:latin typeface="-apple-system"/>
              </a:rPr>
              <a:t>Pour la connaître, l’analyse en laboratoire reste la référence, mais sur le terrain, on peut déjà voir certaines choses.</a:t>
            </a:r>
            <a:br>
              <a:rPr lang="fr-FR" b="0" i="0" dirty="0">
                <a:effectLst/>
                <a:latin typeface="-apple-system"/>
              </a:rPr>
            </a:br>
            <a:br>
              <a:rPr lang="fr-FR" b="0" i="0" dirty="0">
                <a:effectLst/>
                <a:latin typeface="-apple-system"/>
              </a:rPr>
            </a:br>
            <a:r>
              <a:rPr lang="fr-FR" b="0" i="0" dirty="0">
                <a:effectLst/>
                <a:latin typeface="-apple-system"/>
              </a:rPr>
              <a:t>Le test du boudin (en visuel) est simple et parlant. Il existe des protocoles plus détaillés, mais l’idée est la suivante : on prend une poignée de terre humide, puis on essaie de former une boule, un boudin et enfin un anneau. Selon la facilité à obtenir ces formes, on obtient une indication sur la proportion des fractions.</a:t>
            </a:r>
            <a:br>
              <a:rPr lang="fr-FR" b="0" i="0" dirty="0">
                <a:effectLst/>
                <a:latin typeface="-apple-system"/>
              </a:rPr>
            </a:br>
            <a:r>
              <a:rPr lang="fr-FR" b="0" i="0" dirty="0">
                <a:effectLst/>
                <a:latin typeface="-apple-system"/>
              </a:rPr>
              <a:t>Ce n’est pas un chiffre exact, mais c’est une excellente lecture terrain, surtout si on la croise avec l’observation (couleur, vitesse de ressuyage, etc.).</a:t>
            </a:r>
            <a:br>
              <a:rPr lang="fr-FR" b="0" i="0" dirty="0">
                <a:effectLst/>
                <a:latin typeface="-apple-system"/>
              </a:rPr>
            </a:br>
            <a:br>
              <a:rPr lang="fr-FR" b="0" i="0" dirty="0">
                <a:effectLst/>
                <a:latin typeface="-apple-system"/>
              </a:rPr>
            </a:br>
            <a:r>
              <a:rPr lang="fr-FR" b="0" i="0" dirty="0">
                <a:effectLst/>
                <a:latin typeface="-apple-system"/>
              </a:rPr>
              <a:t>La mauvaise nouvelle, c’est que la texture ne se modifie pas vraiment. On ne transformera jamais un sol sableux en sol argileux.</a:t>
            </a:r>
            <a:br>
              <a:rPr lang="fr-FR" b="0" i="0" dirty="0">
                <a:effectLst/>
                <a:latin typeface="-apple-system"/>
              </a:rPr>
            </a:br>
            <a:r>
              <a:rPr lang="fr-FR" b="0" i="0" dirty="0">
                <a:effectLst/>
                <a:latin typeface="-apple-system"/>
              </a:rPr>
              <a:t>La bonne nouvelle, c’est qu’il est possible d’améliorer la façon dont le sol fonctionne. En agissant sur le niveau de matière organique, l’activité biologique, la couverture du sol, etc., on gagne en régularité et en efficacité.</a:t>
            </a:r>
            <a:br>
              <a:rPr lang="fr-FR" b="0" i="0" dirty="0">
                <a:effectLst/>
                <a:latin typeface="-apple-system"/>
              </a:rPr>
            </a:br>
            <a:br>
              <a:rPr lang="fr-FR" b="0" i="0" dirty="0">
                <a:effectLst/>
                <a:latin typeface="-apple-system"/>
              </a:rPr>
            </a:br>
            <a:r>
              <a:rPr lang="fr-FR" b="0" i="0" dirty="0">
                <a:effectLst/>
                <a:latin typeface="-apple-system"/>
              </a:rPr>
              <a:t>C’est exactement dans cette logique que </a:t>
            </a:r>
            <a:r>
              <a:rPr lang="fr-FR" b="1" i="0" dirty="0">
                <a:solidFill>
                  <a:srgbClr val="0A66C2"/>
                </a:solidFill>
                <a:effectLst/>
                <a:latin typeface="-apple-system"/>
                <a:hlinkClick r:id="rId3"/>
              </a:rPr>
              <a:t>BIO3G</a:t>
            </a:r>
            <a:r>
              <a:rPr lang="fr-FR" b="0" i="0" dirty="0">
                <a:effectLst/>
                <a:latin typeface="-apple-system"/>
              </a:rPr>
              <a:t> accompagne ses clients pour mieux valoriser la matière organique, renforcer la tolérance au stress et optimiser l’utilisation des nutriments, notamment lorsque la texture du sol devient un facteur limitant.</a:t>
            </a:r>
            <a:endParaRPr lang="fr-FR" dirty="0"/>
          </a:p>
        </p:txBody>
      </p:sp>
      <p:sp>
        <p:nvSpPr>
          <p:cNvPr id="4" name="Espace réservé du numéro de diapositive 3"/>
          <p:cNvSpPr>
            <a:spLocks noGrp="1"/>
          </p:cNvSpPr>
          <p:nvPr>
            <p:ph type="sldNum" sz="quarter" idx="5"/>
          </p:nvPr>
        </p:nvSpPr>
        <p:spPr/>
        <p:txBody>
          <a:bodyPr/>
          <a:lstStyle/>
          <a:p>
            <a:fld id="{6AEFFA53-56D0-41BB-9EBA-7D82C845A60A}" type="slidenum">
              <a:rPr lang="fr-FR" smtClean="0"/>
              <a:t>22</a:t>
            </a:fld>
            <a:endParaRPr lang="fr-FR"/>
          </a:p>
        </p:txBody>
      </p:sp>
    </p:spTree>
    <p:extLst>
      <p:ext uri="{BB962C8B-B14F-4D97-AF65-F5344CB8AC3E}">
        <p14:creationId xmlns:p14="http://schemas.microsoft.com/office/powerpoint/2010/main" val="2440981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dirty="0"/>
              <a:t>Les terrains de sports sont les 2/3 dans la consommation d’eau d’un service EVN. Nous devons donc tout faire pour réduire leur consommation (tonte haute, amélioration des sols,…) et  utiliser des eaux recyclées : récupération de drainage, eaux pluviales, …</a:t>
            </a:r>
          </a:p>
          <a:p>
            <a:r>
              <a:rPr lang="fr-FR" b="0" dirty="0"/>
              <a:t>Quelles plantes  pour résister: Plantons local, Plantons méditerranéen, Plantons exotique non envahissantes/</a:t>
            </a:r>
          </a:p>
          <a:p>
            <a:r>
              <a:rPr lang="fr-FR" b="0" dirty="0"/>
              <a:t>Les chênes verts dépérissent dans les PO. Le réchauffement climatique est plus rapide que le temps d’adaptation des plantes.</a:t>
            </a:r>
          </a:p>
          <a:p>
            <a:r>
              <a:rPr lang="fr-FR" b="0" dirty="0"/>
              <a:t>Par quoi remplacer les gazons? </a:t>
            </a:r>
          </a:p>
          <a:p>
            <a:r>
              <a:rPr lang="fr-FR" b="0" dirty="0"/>
              <a:t>Les plantes méditerranéennes sont au repos l’été pour survivre. Elles ne transpirent pas, elles ne rafraîchissent pas. Au contraire, elle produise du CO² la journée.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26</a:t>
            </a:fld>
            <a:endParaRPr lang="fr-FR"/>
          </a:p>
        </p:txBody>
      </p:sp>
    </p:spTree>
    <p:extLst>
      <p:ext uri="{BB962C8B-B14F-4D97-AF65-F5344CB8AC3E}">
        <p14:creationId xmlns:p14="http://schemas.microsoft.com/office/powerpoint/2010/main" val="3837502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 submersion, Pour l’arrosage manuel, ajuster les quantités réellement mises en place par minuteur. Contrôler l’arrosage par tarière pour vérifier l’infiltration; Pour les réseaux automatiques, calculer les débits fournis et surdimensionner les tuyaux pour éviter les pertes de charge. Filtrer les eaux chargées.</a:t>
            </a:r>
          </a:p>
          <a:p>
            <a:r>
              <a:rPr lang="fr-FR" dirty="0"/>
              <a:t>Par rapport aux cuves mobiles, on peut puiser les eaux pluviales stockées, les eaux de station retraitée, les eaux de piscines et les eaux de surfaces.. Cuve sur porteur (voir </a:t>
            </a:r>
            <a:r>
              <a:rPr lang="fr-FR" dirty="0" err="1"/>
              <a:t>ptca</a:t>
            </a:r>
            <a:r>
              <a:rPr lang="fr-FR" dirty="0"/>
              <a:t>) ou sur remorque (si &gt; à 3,5t voir permis remorque). Utilisation duo ou solo. Sécurité voir AA. Attention sur des grosses cuves au cloisonnement. Pompe électrique pour le bruit. Pompe à piston ou à membrane pour une pression constante. Lance avec compteur et kit de fertilisation.</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27</a:t>
            </a:fld>
            <a:endParaRPr lang="fr-FR"/>
          </a:p>
        </p:txBody>
      </p:sp>
    </p:spTree>
    <p:extLst>
      <p:ext uri="{BB962C8B-B14F-4D97-AF65-F5344CB8AC3E}">
        <p14:creationId xmlns:p14="http://schemas.microsoft.com/office/powerpoint/2010/main" val="2129454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155">
              <a:defRPr/>
            </a:pPr>
            <a:r>
              <a:rPr lang="fr-FR" dirty="0"/>
              <a:t>Le rendement est il nécessaire? Apporter la bonne dose, c’est vraiment faire des économies. L’excès d’eau nuit rapidement et parfois longuement à la qualité de nos espaces verts.</a:t>
            </a:r>
          </a:p>
          <a:p>
            <a:endParaRPr lang="fr-FR" dirty="0"/>
          </a:p>
          <a:p>
            <a:pPr defTabSz="966155">
              <a:defRPr/>
            </a:pPr>
            <a:r>
              <a:rPr lang="fr-FR" altLang="fr-FR" sz="1300" dirty="0">
                <a:latin typeface="Arial" charset="0"/>
              </a:rPr>
              <a:t>Connaître « en temps réel »  les besoins en eau des végétaux pour optimiser l'arrosage et leur reprise racinaire</a:t>
            </a:r>
          </a:p>
          <a:p>
            <a:pPr defTabSz="966155">
              <a:defRPr/>
            </a:pPr>
            <a:r>
              <a:rPr lang="fr-FR" altLang="fr-FR" sz="1300" dirty="0">
                <a:latin typeface="Arial" charset="0"/>
              </a:rPr>
              <a:t>Mettre en place une méthode simple pour piloter les arrosages : des apports d’eau justes et au bon moment</a:t>
            </a:r>
          </a:p>
          <a:p>
            <a:pPr defTabSz="966155">
              <a:defRPr/>
            </a:pPr>
            <a:endParaRPr lang="fr-FR" altLang="fr-FR" sz="1300" dirty="0">
              <a:latin typeface="Arial" charset="0"/>
            </a:endParaRP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28</a:t>
            </a:fld>
            <a:endParaRPr lang="fr-FR"/>
          </a:p>
        </p:txBody>
      </p:sp>
    </p:spTree>
    <p:extLst>
      <p:ext uri="{BB962C8B-B14F-4D97-AF65-F5344CB8AC3E}">
        <p14:creationId xmlns:p14="http://schemas.microsoft.com/office/powerpoint/2010/main" val="1115514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Bonnes pratiques du secteur : les règles professionnelles | </a:t>
            </a:r>
            <a:r>
              <a:rPr lang="fr-FR" dirty="0" err="1">
                <a:hlinkClick r:id="rId3"/>
              </a:rPr>
              <a:t>Unep</a:t>
            </a:r>
            <a:r>
              <a:rPr lang="fr-FR" dirty="0">
                <a:hlinkClick r:id="rId3"/>
              </a:rPr>
              <a:t> (lesentreprisesdupaysage.fr)</a:t>
            </a:r>
            <a:endParaRPr lang="fr-FR" dirty="0"/>
          </a:p>
          <a:p>
            <a:r>
              <a:rPr lang="fr-FR" dirty="0"/>
              <a:t>+ CCTP Conception et Maintenance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29</a:t>
            </a:fld>
            <a:endParaRPr lang="fr-FR"/>
          </a:p>
        </p:txBody>
      </p:sp>
    </p:spTree>
    <p:extLst>
      <p:ext uri="{BB962C8B-B14F-4D97-AF65-F5344CB8AC3E}">
        <p14:creationId xmlns:p14="http://schemas.microsoft.com/office/powerpoint/2010/main" val="3858426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155">
              <a:defRPr/>
            </a:pPr>
            <a:r>
              <a:rPr lang="fr-FR" altLang="fr-FR" sz="1300" dirty="0">
                <a:latin typeface="Arial" charset="0"/>
              </a:rPr>
              <a:t> Avantage: moins d’eau, moins de vandalisme ou d’écart, moins de maladies dû à l’arrosage des feuilles,, pas de compactage ou d’érosion, possibilité plus simple REUT? Travail avec faible débit et pression, simplicité</a:t>
            </a:r>
          </a:p>
          <a:p>
            <a:pPr defTabSz="966155">
              <a:defRPr/>
            </a:pPr>
            <a:r>
              <a:rPr lang="fr-FR" altLang="fr-FR" sz="1300" dirty="0">
                <a:latin typeface="Arial" charset="0"/>
              </a:rPr>
              <a:t>Faire un profil  pour voir l’infiltration au niveau racinaire, remplace une sonde d’humidité</a:t>
            </a:r>
          </a:p>
          <a:p>
            <a:pPr defTabSz="966155">
              <a:defRPr/>
            </a:pPr>
            <a:r>
              <a:rPr lang="fr-FR" altLang="fr-FR" sz="1300" dirty="0">
                <a:latin typeface="Arial" charset="0"/>
              </a:rPr>
              <a:t>La pluviométrie horaire est égale à X mm/h du goutteur / par l’écartement des lignes X par l’écartement des goutteurs.</a:t>
            </a:r>
          </a:p>
          <a:p>
            <a:pPr defTabSz="966155">
              <a:defRPr/>
            </a:pPr>
            <a:r>
              <a:rPr lang="fr-FR" altLang="fr-FR" sz="1300" b="1" dirty="0">
                <a:latin typeface="Arial" charset="0"/>
              </a:rPr>
              <a:t>2,4mm/h /  (0,5 X 0,5) = 9,6 mm/h </a:t>
            </a:r>
            <a:r>
              <a:rPr lang="fr-FR" altLang="fr-FR" sz="1300" dirty="0">
                <a:latin typeface="Arial" charset="0"/>
              </a:rPr>
              <a:t>ou 2,4 / (0,3 X 0,3) = 28 mm ou 2 mm/h / (0,5 X 0,3) =  13,3 mm/h</a:t>
            </a:r>
          </a:p>
          <a:p>
            <a:pPr defTabSz="966155">
              <a:defRPr/>
            </a:pPr>
            <a:r>
              <a:rPr lang="fr-FR" altLang="fr-FR" sz="1300" dirty="0">
                <a:latin typeface="Arial" charset="0"/>
              </a:rPr>
              <a:t>Pour un linéaire on compte le nb de goutteur sur 1 Mètre soit 3 goutteurs au M à 2,4mm sur 50 cm = 3 X 2,4 / 0,5 = 14,4 mm/h</a:t>
            </a:r>
          </a:p>
          <a:p>
            <a:pPr defTabSz="966155">
              <a:defRPr/>
            </a:pPr>
            <a:r>
              <a:rPr lang="fr-FR" altLang="fr-FR" sz="1300" dirty="0">
                <a:latin typeface="Arial" charset="0"/>
              </a:rPr>
              <a:t>Pour l’exemple en gras: Besoin EVPP de 5mm donc 9,6 / 2 = 30 minutes ou 3 fois 10 mn dans la journée.</a:t>
            </a:r>
          </a:p>
          <a:p>
            <a:pPr defTabSz="966155">
              <a:defRPr/>
            </a:pPr>
            <a:r>
              <a:rPr lang="fr-FR" altLang="fr-FR" sz="1300" dirty="0">
                <a:latin typeface="Arial" charset="0"/>
              </a:rPr>
              <a:t>Idéal 200 m mais pas &gt; à 400 mètres.</a:t>
            </a:r>
          </a:p>
          <a:p>
            <a:pPr defTabSz="966155">
              <a:defRPr/>
            </a:pPr>
            <a:r>
              <a:rPr lang="fr-FR" altLang="fr-FR" sz="1300" dirty="0">
                <a:latin typeface="Arial" charset="0"/>
              </a:rPr>
              <a:t>On serait gagnant d’avoir des goutteurs avec moins de débit pour des réseaux plus longs et moins de percolation.</a:t>
            </a:r>
          </a:p>
          <a:p>
            <a:pPr defTabSz="966155">
              <a:defRPr/>
            </a:pPr>
            <a:r>
              <a:rPr lang="fr-FR" altLang="fr-FR" sz="1300" dirty="0">
                <a:latin typeface="Arial" charset="0"/>
              </a:rPr>
              <a:t>L’idéal pour un arrosage uniforme des lignes espacées de 0,30 avec des goutteurs chaque 0,33 sur la ligne.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30</a:t>
            </a:fld>
            <a:endParaRPr lang="fr-FR"/>
          </a:p>
        </p:txBody>
      </p:sp>
    </p:spTree>
    <p:extLst>
      <p:ext uri="{BB962C8B-B14F-4D97-AF65-F5344CB8AC3E}">
        <p14:creationId xmlns:p14="http://schemas.microsoft.com/office/powerpoint/2010/main" val="3658309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FILM /Pas de disconnecteur, pas de vannes manuelles, pas de purges, pas d’</a:t>
            </a:r>
            <a:r>
              <a:rPr lang="fr-FR" dirty="0" err="1"/>
              <a:t>antividange</a:t>
            </a:r>
            <a:r>
              <a:rPr lang="fr-FR" dirty="0"/>
              <a:t>, pas de limitateur de pression &lt; 4 bar, pensez aux filtres et à la pression surtout pour un GAG (&lt;400m)</a:t>
            </a:r>
          </a:p>
          <a:p>
            <a:r>
              <a:rPr lang="fr-FR" dirty="0"/>
              <a:t>Programmateur 9V pour supprimer le danger électrique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33</a:t>
            </a:fld>
            <a:endParaRPr lang="fr-FR"/>
          </a:p>
        </p:txBody>
      </p:sp>
    </p:spTree>
    <p:extLst>
      <p:ext uri="{BB962C8B-B14F-4D97-AF65-F5344CB8AC3E}">
        <p14:creationId xmlns:p14="http://schemas.microsoft.com/office/powerpoint/2010/main" val="2917357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convient de vérifier la profondeur des tranchées avant fermeture, en fonction du cahier des charges. </a:t>
            </a:r>
          </a:p>
          <a:p>
            <a:r>
              <a:rPr lang="fr-FR" dirty="0"/>
              <a:t>Concernant la pose des électrovannes, il est nécessaire de s’assurer : - de la présence d’un dispositif de démontage rapide - de la présence d’une vanne de sectionnement - de la conformité des connexions électriques étanches - du bon fonctionnement (ouverture et fermeture) des électrovannes, manuellement et électriquement - de l’étanchéité des pièces de montage. Le nombre d’électrovannes par regard doit être conforme aux prescriptions du tableau 3, relatif au nombre maximal d’électrovannes en fonction du type de regard</a:t>
            </a:r>
          </a:p>
          <a:p>
            <a:pPr marL="181154" indent="-181154">
              <a:buFontTx/>
              <a:buChar char="-"/>
            </a:pPr>
            <a:r>
              <a:rPr lang="fr-FR" dirty="0"/>
              <a:t>Contrôler visuellement ou à l’aide d’un niveau la verticalité et la mise à niveau de l’arroseur en fonctionnement - Vérifier qu’au repos les arroseurs ne dépassent pas le niveau du sol fini (sauf si cette demande a été formulée explicitement par le client) - Contrôler le réglage sectoriel de chaque arroseur et son busage, qui doit être adapté pour obtenir une pluviométrie homogène (cf. règle professionnelle P.C.6-R0) - Contrôler visuellement la portée, les écartements et le recoupement des arroseurs par rapport aux abaques des fabricants et au plan (cf. règles professionnelles P.C.6-R0 « Conception des systèmes d’arrosage automatique ») - Contrôler la pression réelle des arroseurs avec un tube Pitot pour les arroseurs compatibles.</a:t>
            </a:r>
          </a:p>
          <a:p>
            <a:pPr marL="181154" indent="-181154">
              <a:buFontTx/>
              <a:buChar char="-"/>
            </a:pPr>
            <a:r>
              <a:rPr lang="fr-FR" dirty="0"/>
              <a:t>L’entrepreneur doit être en mesure de démontrer l’adéquation entre le débit de la source d’eau et la fenêtre d’arrosage.</a:t>
            </a:r>
          </a:p>
          <a:p>
            <a:r>
              <a:rPr lang="fr-FR" dirty="0"/>
              <a:t>L’entrepreneur doit fournir à son client la pression statique et les pressions dynamiques du réseau pour différents débits</a:t>
            </a:r>
          </a:p>
          <a:p>
            <a:r>
              <a:rPr lang="fr-FR" dirty="0"/>
              <a:t>Pourquoi les arroseurs doivent se recouper? Parce que la courbe ne répartit pas l’eau égalitairement. </a:t>
            </a:r>
          </a:p>
          <a:p>
            <a:r>
              <a:rPr lang="fr-FR" dirty="0"/>
              <a:t>L’entrepreneur doit fournir à son client les fiches techniques des arroseurs et des différents matériaux qu’il préconise.</a:t>
            </a:r>
          </a:p>
          <a:p>
            <a:r>
              <a:rPr lang="fr-FR" dirty="0"/>
              <a:t>Il doit fournir à son client un tableau de conduite de l’arrosage avec les pluviométries. Il doit en outre lui communiquer quel est le temps nécessaire pour l’apport de 4 mm d’eau.</a:t>
            </a:r>
          </a:p>
          <a:p>
            <a:r>
              <a:rPr lang="fr-FR" dirty="0"/>
              <a:t>Le plan fourni par l’entrepreneur doit comporter les éléments suivants : • le positionnement des arroseurs • la nature des arroseurs • la nature des buses équipant les différents arroseurs • le positionnement des canalisations • le diamètre des canalisations • le positionnement des électrovannes et des accessoires de fontainerie • les courbes de niveau du terrain • le positionnement du point d’alimentation, du programmateur, de la source électrique et des câblages</a:t>
            </a: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34</a:t>
            </a:fld>
            <a:endParaRPr lang="fr-FR"/>
          </a:p>
        </p:txBody>
      </p:sp>
    </p:spTree>
    <p:extLst>
      <p:ext uri="{BB962C8B-B14F-4D97-AF65-F5344CB8AC3E}">
        <p14:creationId xmlns:p14="http://schemas.microsoft.com/office/powerpoint/2010/main" val="3783201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le matériel d’arrosage de terrain de sports, comme on ne peut pas réduire la quantité d’eau par des buses de couleurs, on doit relier les ¼ ensemble, les ½ ensemble et les pleins cercles ensemble pour varier la quantité d’eau par le temps de programmation.</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35</a:t>
            </a:fld>
            <a:endParaRPr lang="fr-FR"/>
          </a:p>
        </p:txBody>
      </p:sp>
    </p:spTree>
    <p:extLst>
      <p:ext uri="{BB962C8B-B14F-4D97-AF65-F5344CB8AC3E}">
        <p14:creationId xmlns:p14="http://schemas.microsoft.com/office/powerpoint/2010/main" val="3608109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1154" indent="-181154">
              <a:buFont typeface="Arial" panose="020B0604020202020204" pitchFamily="34" charset="0"/>
              <a:buChar char="•"/>
            </a:pPr>
            <a:r>
              <a:rPr lang="fr-FR" dirty="0"/>
              <a:t>Plan imprécis (échelle), erreur de métré, erreur de dimensionnement des tuyaux, et </a:t>
            </a:r>
            <a:r>
              <a:rPr lang="fr-FR" dirty="0" err="1"/>
              <a:t>electrovenne</a:t>
            </a:r>
            <a:r>
              <a:rPr lang="fr-FR" dirty="0"/>
              <a:t>, oubli d’un poste</a:t>
            </a:r>
          </a:p>
          <a:p>
            <a:pPr marL="181154" indent="-181154">
              <a:buFont typeface="Arial" panose="020B0604020202020204" pitchFamily="34" charset="0"/>
              <a:buChar char="•"/>
            </a:pPr>
            <a:r>
              <a:rPr lang="fr-FR" dirty="0"/>
              <a:t> Mélange tuyère et asperseur, mauvais recouvrement, mauvaise étude des tuyaux, trop d’arroseurs sur un secteurs, pression de départ (pression statique)…</a:t>
            </a:r>
          </a:p>
          <a:p>
            <a:pPr marL="181154" indent="-181154" defTabSz="966155">
              <a:buFont typeface="Arial" panose="020B0604020202020204" pitchFamily="34" charset="0"/>
              <a:buChar char="•"/>
              <a:defRPr/>
            </a:pPr>
            <a:r>
              <a:rPr lang="fr-FR" dirty="0"/>
              <a:t>Avoir une bonne uniformité DU ou CU avec un bon recoupage des arroseurs. Implantation en triangle plus efficace qu’en carré</a:t>
            </a:r>
          </a:p>
          <a:p>
            <a:pPr marL="181154" indent="-181154">
              <a:buFont typeface="Arial" panose="020B0604020202020204" pitchFamily="34" charset="0"/>
              <a:buChar char="•"/>
            </a:pPr>
            <a:r>
              <a:rPr lang="fr-FR" dirty="0"/>
              <a:t>Attention aux horaires  et jours de démarrage. Pas de dimanche matin (sortie de boite et pas de réparateur)</a:t>
            </a:r>
          </a:p>
          <a:p>
            <a:pPr marL="181154" indent="-181154">
              <a:buFont typeface="Arial" panose="020B0604020202020204" pitchFamily="34" charset="0"/>
              <a:buChar char="•"/>
            </a:pPr>
            <a:r>
              <a:rPr lang="fr-FR" dirty="0"/>
              <a:t>ETP et analyse du sol.</a:t>
            </a:r>
          </a:p>
          <a:p>
            <a:pPr marL="181154" indent="-181154">
              <a:buFont typeface="Arial" panose="020B0604020202020204" pitchFamily="34" charset="0"/>
              <a:buChar char="•"/>
            </a:pPr>
            <a:r>
              <a:rPr lang="fr-FR" dirty="0"/>
              <a:t>arrosage différent vivaces, arbustes et arbres</a:t>
            </a:r>
          </a:p>
          <a:p>
            <a:pPr marL="181154" indent="-181154">
              <a:buFont typeface="Arial" panose="020B0604020202020204" pitchFamily="34" charset="0"/>
              <a:buChar char="•"/>
            </a:pPr>
            <a:r>
              <a:rPr lang="fr-FR" dirty="0"/>
              <a:t>Télérelève pour détection de fuites</a:t>
            </a:r>
          </a:p>
          <a:p>
            <a:pPr marL="181154" indent="-181154">
              <a:buFont typeface="Arial" panose="020B0604020202020204" pitchFamily="34" charset="0"/>
              <a:buChar char="•"/>
            </a:pPr>
            <a:r>
              <a:rPr lang="fr-FR" dirty="0"/>
              <a:t>Changement et vérification des buses annuellement</a:t>
            </a:r>
          </a:p>
          <a:p>
            <a:pPr marL="181154" indent="-181154">
              <a:buFont typeface="Arial" panose="020B0604020202020204" pitchFamily="34" charset="0"/>
              <a:buChar char="•"/>
            </a:pPr>
            <a:r>
              <a:rPr lang="fr-FR" dirty="0"/>
              <a:t>Coup de bélier donc vitesse de l’eau&lt; à 1,5m/s donc dimension des tuyaux</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36</a:t>
            </a:fld>
            <a:endParaRPr lang="fr-FR"/>
          </a:p>
        </p:txBody>
      </p:sp>
    </p:spTree>
    <p:extLst>
      <p:ext uri="{BB962C8B-B14F-4D97-AF65-F5344CB8AC3E}">
        <p14:creationId xmlns:p14="http://schemas.microsoft.com/office/powerpoint/2010/main" val="3775190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dirty="0"/>
              <a:t>En Occitanie, nous sommes dans des situations différentes, suivant notre situation géographique, même si le climat méditerranéen progresse rapidement sur les plaines. Les prévisions sont:</a:t>
            </a:r>
          </a:p>
          <a:p>
            <a:r>
              <a:rPr lang="fr-FR" sz="1600" dirty="0"/>
              <a:t>une quantité de pluie équivalente (sauf climat méditerranéen) mais avec des épisodes de forte précipitation + importante.</a:t>
            </a:r>
          </a:p>
          <a:p>
            <a:r>
              <a:rPr lang="fr-FR" sz="1600" dirty="0"/>
              <a:t> + de jours avec des T° &gt; à 25° + de 36 en 60 ans + de nuits caniculaires</a:t>
            </a:r>
          </a:p>
          <a:p>
            <a:r>
              <a:rPr lang="fr-FR" sz="1600" dirty="0"/>
              <a:t>Coursan de 2003 à 2010: 513,8 mn</a:t>
            </a:r>
          </a:p>
          <a:p>
            <a:r>
              <a:rPr lang="fr-FR" sz="1600" dirty="0"/>
              <a:t>De 2011 à 2023 424,80 mn</a:t>
            </a:r>
          </a:p>
          <a:p>
            <a:r>
              <a:rPr lang="fr-FR" sz="1600" dirty="0"/>
              <a:t>Mais de 2019 à 2023 352 mn</a:t>
            </a:r>
          </a:p>
          <a:p>
            <a:r>
              <a:rPr lang="fr-FR" sz="1600" dirty="0"/>
              <a:t>Et 2023 265 mn</a:t>
            </a:r>
          </a:p>
          <a:p>
            <a:r>
              <a:rPr lang="fr-FR" sz="1600" dirty="0"/>
              <a:t>Auch 650 mn</a:t>
            </a:r>
          </a:p>
          <a:p>
            <a:r>
              <a:rPr lang="fr-FR" sz="1600" dirty="0"/>
              <a:t>Albi 800 mn</a:t>
            </a:r>
          </a:p>
          <a:p>
            <a:r>
              <a:rPr lang="fr-FR" sz="1600" dirty="0"/>
              <a:t>Rodez 1100 mn</a:t>
            </a:r>
          </a:p>
          <a:p>
            <a:endParaRPr lang="fr-FR" sz="1600" dirty="0"/>
          </a:p>
        </p:txBody>
      </p:sp>
      <p:sp>
        <p:nvSpPr>
          <p:cNvPr id="4" name="Espace réservé du numéro de diapositive 3"/>
          <p:cNvSpPr>
            <a:spLocks noGrp="1"/>
          </p:cNvSpPr>
          <p:nvPr>
            <p:ph type="sldNum" sz="quarter" idx="5"/>
          </p:nvPr>
        </p:nvSpPr>
        <p:spPr/>
        <p:txBody>
          <a:bodyPr/>
          <a:lstStyle/>
          <a:p>
            <a:fld id="{F771CC63-CBBA-4A21-BD05-5400C43E2BCE}" type="slidenum">
              <a:rPr lang="fr-FR" smtClean="0"/>
              <a:t>3</a:t>
            </a:fld>
            <a:endParaRPr lang="fr-FR"/>
          </a:p>
        </p:txBody>
      </p:sp>
    </p:spTree>
    <p:extLst>
      <p:ext uri="{BB962C8B-B14F-4D97-AF65-F5344CB8AC3E}">
        <p14:creationId xmlns:p14="http://schemas.microsoft.com/office/powerpoint/2010/main" val="2457485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C0593D3-46AF-02CA-E05A-3C22667BAA59}"/>
              </a:ext>
            </a:extLst>
          </p:cNvPr>
          <p:cNvSpPr>
            <a:spLocks noGrp="1" noChangeArrowheads="1"/>
          </p:cNvSpPr>
          <p:nvPr>
            <p:ph type="sldNum" sz="quarter" idx="5"/>
          </p:nvPr>
        </p:nvSpPr>
        <p:spPr>
          <a:ln/>
        </p:spPr>
        <p:txBody>
          <a:bodyPr/>
          <a:lstStyle/>
          <a:p>
            <a:fld id="{A5E3CCB7-A4C9-4B50-8C0D-D18DA14F8A11}" type="slidenum">
              <a:rPr lang="fr-FR" altLang="fr-FR"/>
              <a:pPr/>
              <a:t>37</a:t>
            </a:fld>
            <a:endParaRPr lang="fr-FR" altLang="fr-FR"/>
          </a:p>
        </p:txBody>
      </p:sp>
      <p:sp>
        <p:nvSpPr>
          <p:cNvPr id="1113090" name="Rectangle 2">
            <a:extLst>
              <a:ext uri="{FF2B5EF4-FFF2-40B4-BE49-F238E27FC236}">
                <a16:creationId xmlns:a16="http://schemas.microsoft.com/office/drawing/2014/main" id="{58BBBD9E-B74F-5FB4-7D7C-36CD2DC12080}"/>
              </a:ext>
            </a:extLst>
          </p:cNvPr>
          <p:cNvSpPr>
            <a:spLocks noGrp="1" noRot="1" noChangeAspect="1" noChangeArrowheads="1" noTextEdit="1"/>
          </p:cNvSpPr>
          <p:nvPr>
            <p:ph type="sldImg"/>
          </p:nvPr>
        </p:nvSpPr>
        <p:spPr>
          <a:ln/>
        </p:spPr>
      </p:sp>
      <p:sp>
        <p:nvSpPr>
          <p:cNvPr id="1113091" name="Rectangle 3">
            <a:extLst>
              <a:ext uri="{FF2B5EF4-FFF2-40B4-BE49-F238E27FC236}">
                <a16:creationId xmlns:a16="http://schemas.microsoft.com/office/drawing/2014/main" id="{E73A41EF-4582-E268-C1D2-29B15B06FB4F}"/>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B9D15EA-352A-C95B-1A8E-8DB23E9CE5CF}"/>
              </a:ext>
            </a:extLst>
          </p:cNvPr>
          <p:cNvSpPr>
            <a:spLocks noGrp="1" noChangeArrowheads="1"/>
          </p:cNvSpPr>
          <p:nvPr>
            <p:ph type="sldNum" sz="quarter" idx="5"/>
          </p:nvPr>
        </p:nvSpPr>
        <p:spPr>
          <a:ln/>
        </p:spPr>
        <p:txBody>
          <a:bodyPr/>
          <a:lstStyle/>
          <a:p>
            <a:fld id="{C4881E22-0C31-4E01-9F88-2AFF433DB878}" type="slidenum">
              <a:rPr lang="fr-FR" altLang="fr-FR"/>
              <a:pPr/>
              <a:t>38</a:t>
            </a:fld>
            <a:endParaRPr lang="fr-FR" altLang="fr-FR"/>
          </a:p>
        </p:txBody>
      </p:sp>
      <p:sp>
        <p:nvSpPr>
          <p:cNvPr id="743426" name="Rectangle 2">
            <a:extLst>
              <a:ext uri="{FF2B5EF4-FFF2-40B4-BE49-F238E27FC236}">
                <a16:creationId xmlns:a16="http://schemas.microsoft.com/office/drawing/2014/main" id="{6FFD3CFA-E872-029A-62DA-8A2924FB6686}"/>
              </a:ext>
            </a:extLst>
          </p:cNvPr>
          <p:cNvSpPr>
            <a:spLocks noGrp="1" noRot="1" noChangeAspect="1" noChangeArrowheads="1" noTextEdit="1"/>
          </p:cNvSpPr>
          <p:nvPr>
            <p:ph type="sldImg"/>
          </p:nvPr>
        </p:nvSpPr>
        <p:spPr>
          <a:ln/>
        </p:spPr>
      </p:sp>
      <p:sp>
        <p:nvSpPr>
          <p:cNvPr id="743427" name="Rectangle 3">
            <a:extLst>
              <a:ext uri="{FF2B5EF4-FFF2-40B4-BE49-F238E27FC236}">
                <a16:creationId xmlns:a16="http://schemas.microsoft.com/office/drawing/2014/main" id="{95EFDFC2-11A5-CDE8-B648-68755BEEAEAB}"/>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BDF14B-3984-0F2E-2F16-DE25AEB109A3}"/>
              </a:ext>
            </a:extLst>
          </p:cNvPr>
          <p:cNvSpPr>
            <a:spLocks noGrp="1" noChangeArrowheads="1"/>
          </p:cNvSpPr>
          <p:nvPr>
            <p:ph type="sldNum" sz="quarter" idx="5"/>
          </p:nvPr>
        </p:nvSpPr>
        <p:spPr>
          <a:ln/>
        </p:spPr>
        <p:txBody>
          <a:bodyPr/>
          <a:lstStyle/>
          <a:p>
            <a:fld id="{C8D8BD29-A494-4D4D-8585-01DCA45CC4CE}" type="slidenum">
              <a:rPr lang="fr-FR" altLang="fr-FR"/>
              <a:pPr/>
              <a:t>39</a:t>
            </a:fld>
            <a:endParaRPr lang="fr-FR" altLang="fr-FR"/>
          </a:p>
        </p:txBody>
      </p:sp>
      <p:sp>
        <p:nvSpPr>
          <p:cNvPr id="1006594" name="Rectangle 2">
            <a:extLst>
              <a:ext uri="{FF2B5EF4-FFF2-40B4-BE49-F238E27FC236}">
                <a16:creationId xmlns:a16="http://schemas.microsoft.com/office/drawing/2014/main" id="{1CBCEC4B-E887-90C0-C09A-1B9AFC3DD755}"/>
              </a:ext>
            </a:extLst>
          </p:cNvPr>
          <p:cNvSpPr>
            <a:spLocks noGrp="1" noRot="1" noChangeAspect="1" noChangeArrowheads="1" noTextEdit="1"/>
          </p:cNvSpPr>
          <p:nvPr>
            <p:ph type="sldImg"/>
          </p:nvPr>
        </p:nvSpPr>
        <p:spPr>
          <a:ln/>
        </p:spPr>
      </p:sp>
      <p:sp>
        <p:nvSpPr>
          <p:cNvPr id="1006595" name="Rectangle 3">
            <a:extLst>
              <a:ext uri="{FF2B5EF4-FFF2-40B4-BE49-F238E27FC236}">
                <a16:creationId xmlns:a16="http://schemas.microsoft.com/office/drawing/2014/main" id="{7DFB5240-9DB5-762C-8109-F997FF5B13C0}"/>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Fascicule 35 et règles professionnelles voir site UNEP. L’entreprise consigne les actions hydrauliques, mécaniques et électriques effectuées sur une fiche de suivi et la remet au client, contre signature. Lorsque le client le demande, l’entreprise déclenche un cycle rapide en présence du client afin de vérifier que la remise en service a bien été réalisée.</a:t>
            </a:r>
          </a:p>
          <a:p>
            <a:r>
              <a:rPr lang="fr-FR" dirty="0"/>
              <a:t>Maintenance régulière: détection des fuites, appareils arrosant la chaussée (vent), appareils cassés, électrovanne fuyante ou restant ouverte, fermeture de vannes. Goutte à goutte sectionnés, déboités ou arrachement de goutteurs?</a:t>
            </a:r>
          </a:p>
          <a:p>
            <a:r>
              <a:rPr lang="fr-FR" dirty="0"/>
              <a:t>Remise à niveau des arroseurs ou tuyères pour la verticalité, détourage des gazons.</a:t>
            </a:r>
          </a:p>
          <a:p>
            <a:r>
              <a:rPr lang="fr-FR" dirty="0"/>
              <a:t>Décompactage des sols pour pénétration de l’eau</a:t>
            </a:r>
          </a:p>
        </p:txBody>
      </p:sp>
      <p:sp>
        <p:nvSpPr>
          <p:cNvPr id="4" name="Slide Number Placeholder 3"/>
          <p:cNvSpPr>
            <a:spLocks noGrp="1"/>
          </p:cNvSpPr>
          <p:nvPr>
            <p:ph type="sldNum" sz="quarter" idx="5"/>
          </p:nvPr>
        </p:nvSpPr>
        <p:spPr/>
        <p:txBody>
          <a:bodyPr/>
          <a:lstStyle/>
          <a:p>
            <a:fld id="{6CEAB649-E83F-46AF-9045-6ECB057AB101}" type="slidenum">
              <a:rPr lang="it-IT" smtClean="0"/>
              <a:t>40</a:t>
            </a:fld>
            <a:endParaRPr lang="it-IT"/>
          </a:p>
        </p:txBody>
      </p:sp>
    </p:spTree>
    <p:extLst>
      <p:ext uri="{BB962C8B-B14F-4D97-AF65-F5344CB8AC3E}">
        <p14:creationId xmlns:p14="http://schemas.microsoft.com/office/powerpoint/2010/main" val="3638126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gaz est utilisé pour les fuites avant compteur. Fuite avant compteur mais surtout fuite après compteur</a:t>
            </a:r>
          </a:p>
        </p:txBody>
      </p:sp>
      <p:sp>
        <p:nvSpPr>
          <p:cNvPr id="4" name="Slide Number Placeholder 3"/>
          <p:cNvSpPr>
            <a:spLocks noGrp="1"/>
          </p:cNvSpPr>
          <p:nvPr>
            <p:ph type="sldNum" sz="quarter" idx="5"/>
          </p:nvPr>
        </p:nvSpPr>
        <p:spPr/>
        <p:txBody>
          <a:bodyPr/>
          <a:lstStyle/>
          <a:p>
            <a:fld id="{6CEAB649-E83F-46AF-9045-6ECB057AB101}" type="slidenum">
              <a:rPr lang="it-IT" smtClean="0"/>
              <a:t>41</a:t>
            </a:fld>
            <a:endParaRPr lang="it-IT"/>
          </a:p>
        </p:txBody>
      </p:sp>
    </p:spTree>
    <p:extLst>
      <p:ext uri="{BB962C8B-B14F-4D97-AF65-F5344CB8AC3E}">
        <p14:creationId xmlns:p14="http://schemas.microsoft.com/office/powerpoint/2010/main" val="2432765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8EF940E-7D76-2DF9-56A4-681C6132BF04}"/>
              </a:ext>
            </a:extLst>
          </p:cNvPr>
          <p:cNvSpPr>
            <a:spLocks noGrp="1" noChangeArrowheads="1"/>
          </p:cNvSpPr>
          <p:nvPr>
            <p:ph type="sldNum" sz="quarter" idx="5"/>
          </p:nvPr>
        </p:nvSpPr>
        <p:spPr>
          <a:ln/>
        </p:spPr>
        <p:txBody>
          <a:bodyPr/>
          <a:lstStyle/>
          <a:p>
            <a:fld id="{EBC24BF7-18FC-4B2A-8F41-ABA2637DD00B}" type="slidenum">
              <a:rPr lang="fr-FR" altLang="fr-FR"/>
              <a:pPr/>
              <a:t>42</a:t>
            </a:fld>
            <a:endParaRPr lang="fr-FR" altLang="fr-FR"/>
          </a:p>
        </p:txBody>
      </p:sp>
      <p:sp>
        <p:nvSpPr>
          <p:cNvPr id="1039362" name="Rectangle 2">
            <a:extLst>
              <a:ext uri="{FF2B5EF4-FFF2-40B4-BE49-F238E27FC236}">
                <a16:creationId xmlns:a16="http://schemas.microsoft.com/office/drawing/2014/main" id="{DA8080C8-E402-9A74-C58F-24FCC5BF9CB5}"/>
              </a:ext>
            </a:extLst>
          </p:cNvPr>
          <p:cNvSpPr>
            <a:spLocks noGrp="1" noRot="1" noChangeAspect="1" noChangeArrowheads="1" noTextEdit="1"/>
          </p:cNvSpPr>
          <p:nvPr>
            <p:ph type="sldImg"/>
          </p:nvPr>
        </p:nvSpPr>
        <p:spPr>
          <a:ln/>
        </p:spPr>
      </p:sp>
      <p:sp>
        <p:nvSpPr>
          <p:cNvPr id="1039363" name="Rectangle 3">
            <a:extLst>
              <a:ext uri="{FF2B5EF4-FFF2-40B4-BE49-F238E27FC236}">
                <a16:creationId xmlns:a16="http://schemas.microsoft.com/office/drawing/2014/main" id="{9F4C80F6-AB00-8A00-654C-200DC5969D76}"/>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Almería, en Espagne, fait face à des défis majeurs en matière d'irrigation. La région, connue pour ses vastes serres agricoles visibles depuis l'espace, dépend fortement de l'eau pour cultiver des fruits et légumes destinés à l'exportation. Cependant, cette agriculture intensive a conduit à l'épuisement des nappes phréatiques, aggravant la désertification de la région</a:t>
            </a:r>
            <a:r>
              <a:rPr lang="fr-FR" dirty="0">
                <a:effectLst/>
              </a:rPr>
              <a:t>2</a:t>
            </a:r>
            <a:r>
              <a:rPr lang="fr-FR" dirty="0"/>
              <a:t>.</a:t>
            </a:r>
          </a:p>
          <a:p>
            <a:r>
              <a:rPr lang="fr-FR" dirty="0"/>
              <a:t>Pour compenser, des usines de dessalement ont été mises en place, mais elles consomment énormément d'énergie, ce qui soulève des préoccupations environnementales. </a:t>
            </a:r>
            <a:r>
              <a:rPr lang="fr-FR"/>
              <a:t>De plus, l'utilisation d'engrais et de pesticides dans les serres contribue à la pollution des sols</a:t>
            </a:r>
            <a:r>
              <a:rPr lang="fr-FR">
                <a:effectLst/>
              </a:rPr>
              <a:t>1</a:t>
            </a:r>
            <a:r>
              <a:rPr lang="fr-FR"/>
              <a:t>.</a:t>
            </a:r>
          </a:p>
          <a:p>
            <a:endParaRPr lang="fr-F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4</a:t>
            </a:fld>
            <a:endParaRPr lang="fr-FR"/>
          </a:p>
        </p:txBody>
      </p:sp>
    </p:spTree>
    <p:extLst>
      <p:ext uri="{BB962C8B-B14F-4D97-AF65-F5344CB8AC3E}">
        <p14:creationId xmlns:p14="http://schemas.microsoft.com/office/powerpoint/2010/main" val="450095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À Almería, 32000 ha de serres. </a:t>
            </a:r>
            <a:r>
              <a:rPr lang="fr-FR"/>
              <a:t>Plusieurs </a:t>
            </a:r>
            <a:r>
              <a:rPr lang="fr-FR" dirty="0"/>
              <a:t>initiatives ont été mises en œuvre pour améliorer l'irrigation et répondre aux défis liés à la pénurie d'eau :</a:t>
            </a:r>
          </a:p>
          <a:p>
            <a:pPr>
              <a:buFont typeface="+mj-lt"/>
              <a:buAutoNum type="arabicPeriod"/>
            </a:pPr>
            <a:r>
              <a:rPr lang="fr-FR" b="1" dirty="0"/>
              <a:t>Dessalement de l'eau de mer</a:t>
            </a:r>
            <a:r>
              <a:rPr lang="fr-FR" dirty="0"/>
              <a:t> : Des usines de dessalement, comme celle du </a:t>
            </a:r>
            <a:r>
              <a:rPr lang="fr-FR" dirty="0" err="1"/>
              <a:t>Bajo</a:t>
            </a:r>
            <a:r>
              <a:rPr lang="fr-FR" dirty="0"/>
              <a:t> </a:t>
            </a:r>
            <a:r>
              <a:rPr lang="fr-FR" dirty="0" err="1"/>
              <a:t>Almanzora</a:t>
            </a:r>
            <a:r>
              <a:rPr lang="fr-FR" dirty="0"/>
              <a:t>, utilisent la technologie d'osmose inverse pour produire de l'eau dessalée destinée à l'irrigation et à la consommation humaine</a:t>
            </a:r>
            <a:r>
              <a:rPr lang="fr-FR" dirty="0">
                <a:effectLst/>
              </a:rPr>
              <a:t>2</a:t>
            </a:r>
            <a:r>
              <a:rPr lang="fr-FR" dirty="0"/>
              <a:t>.</a:t>
            </a:r>
          </a:p>
          <a:p>
            <a:pPr>
              <a:buFont typeface="+mj-lt"/>
              <a:buAutoNum type="arabicPeriod"/>
            </a:pPr>
            <a:r>
              <a:rPr lang="fr-FR" b="1" dirty="0"/>
              <a:t>Irrigation au goutte-à-goutte</a:t>
            </a:r>
            <a:r>
              <a:rPr lang="fr-FR" dirty="0"/>
              <a:t> : Cette méthode permet d'économiser l'eau en la distribuant directement aux racines des plantes, réduisant ainsi le gaspillage.</a:t>
            </a:r>
          </a:p>
          <a:p>
            <a:pPr>
              <a:buFont typeface="+mj-lt"/>
              <a:buAutoNum type="arabicPeriod"/>
            </a:pPr>
            <a:r>
              <a:rPr lang="fr-FR" b="1" dirty="0">
                <a:effectLst/>
              </a:rPr>
              <a:t>Réutilisation des eaux usées</a:t>
            </a:r>
            <a:r>
              <a:rPr lang="fr-FR" dirty="0">
                <a:effectLst/>
              </a:rPr>
              <a:t> : Les eaux usées traitées sont utilisées pour l'irrigation, ce qui aide à préserver les ressources en eau douce.</a:t>
            </a:r>
          </a:p>
          <a:p>
            <a:pPr>
              <a:buFont typeface="+mj-lt"/>
              <a:buAutoNum type="arabicPeriod"/>
            </a:pPr>
            <a:r>
              <a:rPr lang="fr-FR" b="1" dirty="0">
                <a:effectLst/>
              </a:rPr>
              <a:t>Recharge des nappes phréatiques</a:t>
            </a:r>
            <a:r>
              <a:rPr lang="fr-FR" dirty="0">
                <a:effectLst/>
              </a:rPr>
              <a:t> : Des efforts sont faits pour reconstituer les aquifères, essentiels pour maintenir un approvisionnement durable en eau.</a:t>
            </a:r>
          </a:p>
          <a:p>
            <a:pPr>
              <a:buFont typeface="+mj-lt"/>
              <a:buAutoNum type="arabicPeriod"/>
            </a:pPr>
            <a:r>
              <a:rPr lang="fr-FR" b="1" dirty="0">
                <a:effectLst/>
              </a:rPr>
              <a:t>Diversification des sources d'eau</a:t>
            </a:r>
            <a:r>
              <a:rPr lang="fr-FR" dirty="0">
                <a:effectLst/>
              </a:rPr>
              <a:t> : En plus du dessalement, des captages souterrains et des réservoirs de stockage sont utilisés pour garantir un approvisionnement constant.</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5</a:t>
            </a:fld>
            <a:endParaRPr lang="fr-FR"/>
          </a:p>
        </p:txBody>
      </p:sp>
    </p:spTree>
    <p:extLst>
      <p:ext uri="{BB962C8B-B14F-4D97-AF65-F5344CB8AC3E}">
        <p14:creationId xmlns:p14="http://schemas.microsoft.com/office/powerpoint/2010/main" val="2156331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155">
              <a:defRPr/>
            </a:pPr>
            <a:r>
              <a:rPr lang="fr-FR" altLang="fr-FR" sz="1300" dirty="0">
                <a:solidFill>
                  <a:schemeClr val="accent2"/>
                </a:solidFill>
              </a:rPr>
              <a:t>« Une prime pour l’arrachage du gazon et la suppression du fleurissement », voila le danger qui nous guette si nous n’apprenons pas à économiser et  à partager l’eau ».</a:t>
            </a:r>
          </a:p>
          <a:p>
            <a:pPr defTabSz="966155">
              <a:defRPr/>
            </a:pPr>
            <a:r>
              <a:rPr lang="fr-FR" altLang="fr-FR" sz="1300" dirty="0">
                <a:solidFill>
                  <a:schemeClr val="accent2"/>
                </a:solidFill>
              </a:rPr>
              <a:t>Le meilleur arrosage c’est celui que l’on ne fait pas!!!</a:t>
            </a:r>
          </a:p>
          <a:p>
            <a:pPr defTabSz="966155">
              <a:defRPr/>
            </a:pPr>
            <a:r>
              <a:rPr lang="fr-FR" altLang="fr-FR" sz="1300" dirty="0">
                <a:solidFill>
                  <a:schemeClr val="accent2"/>
                </a:solidFill>
              </a:rPr>
              <a:t>Quand il ne pleut pas dans la nature, les plantes locales survivent? </a:t>
            </a:r>
          </a:p>
          <a:p>
            <a:pPr defTabSz="966155">
              <a:defRPr/>
            </a:pPr>
            <a:r>
              <a:rPr lang="fr-FR" altLang="fr-FR" sz="1300" dirty="0">
                <a:solidFill>
                  <a:schemeClr val="accent2"/>
                </a:solidFill>
              </a:rPr>
              <a:t>PARADOXE: Ilots de fraicheur et transpiration des plantes (donc arrosage).</a:t>
            </a:r>
          </a:p>
          <a:p>
            <a:pPr defTabSz="966155">
              <a:defRPr/>
            </a:pPr>
            <a:r>
              <a:rPr lang="fr-FR" altLang="fr-FR" sz="1300" dirty="0">
                <a:solidFill>
                  <a:schemeClr val="accent2"/>
                </a:solidFill>
              </a:rPr>
              <a:t>Toutes les plantes ont besoin d’eau. Même les jardins secs à leur installation. Plombage de la terre et évacuation de l’air dans le sol.</a:t>
            </a:r>
          </a:p>
          <a:p>
            <a:pPr defTabSz="1020839">
              <a:defRPr/>
            </a:pPr>
            <a:r>
              <a:rPr lang="fr-FR" altLang="fr-FR" sz="1300" dirty="0">
                <a:solidFill>
                  <a:schemeClr val="tx1">
                    <a:lumMod val="95000"/>
                    <a:lumOff val="5000"/>
                  </a:schemeClr>
                </a:solidFill>
              </a:rPr>
              <a:t>Quand il ne pleut pas dans la nature, les plantes locales survivent? Sauf que le réchauffement climatique va plus vite que le temps d’adaptation des plantes</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6</a:t>
            </a:fld>
            <a:endParaRPr lang="fr-FR"/>
          </a:p>
        </p:txBody>
      </p:sp>
    </p:spTree>
    <p:extLst>
      <p:ext uri="{BB962C8B-B14F-4D97-AF65-F5344CB8AC3E}">
        <p14:creationId xmlns:p14="http://schemas.microsoft.com/office/powerpoint/2010/main" val="4210276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8</a:t>
            </a:fld>
            <a:endParaRPr lang="fr-FR"/>
          </a:p>
        </p:txBody>
      </p:sp>
    </p:spTree>
    <p:extLst>
      <p:ext uri="{BB962C8B-B14F-4D97-AF65-F5344CB8AC3E}">
        <p14:creationId xmlns:p14="http://schemas.microsoft.com/office/powerpoint/2010/main" val="1816854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155">
              <a:defRPr/>
            </a:pPr>
            <a:r>
              <a:rPr lang="fr-FR" dirty="0"/>
              <a:t>Les collectivités sont de plus en plus nombreuses à se préparer aux incidences possibles du changement climatique : hausse moyenne des températures, plus grande irrégularité des pluies, augmentation des situations de stress hydrique… Cela devrait conduire à une raréfaction des disponibilités en eau pour les végétaux qui, selon les espèces et la nature du sol, ne pourront plus, ou pas, être satisfaits par les seules pluies. Ceci peut générer des situations d’autant plus complexes que les besoins en arrosage des végétaux correspondent bien souvent aux périodes de l’année où la ressource en eau est la plus sollicitée, en été. </a:t>
            </a: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9</a:t>
            </a:fld>
            <a:endParaRPr lang="fr-FR"/>
          </a:p>
        </p:txBody>
      </p:sp>
    </p:spTree>
    <p:extLst>
      <p:ext uri="{BB962C8B-B14F-4D97-AF65-F5344CB8AC3E}">
        <p14:creationId xmlns:p14="http://schemas.microsoft.com/office/powerpoint/2010/main" val="2980144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3180C-7C74-2B23-18A2-C411C234827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424EF92-0CAF-0D49-A80E-5B9D268AA6A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9AE6E0-A974-F494-CE09-AAF999C5B325}"/>
              </a:ext>
            </a:extLst>
          </p:cNvPr>
          <p:cNvSpPr>
            <a:spLocks noGrp="1"/>
          </p:cNvSpPr>
          <p:nvPr>
            <p:ph type="body" idx="1"/>
          </p:nvPr>
        </p:nvSpPr>
        <p:spPr/>
        <p:txBody>
          <a:bodyPr/>
          <a:lstStyle/>
          <a:p>
            <a:pPr defTabSz="966155">
              <a:defRPr/>
            </a:pPr>
            <a:r>
              <a:rPr lang="fr-FR" dirty="0"/>
              <a:t>Les collectivités sont de plus en plus nombreuses à se préparer aux incidences possibles du changement climatique : hausse moyenne des températures, plus grande irrégularité des pluies, augmentation des situations de stress hydrique… Cela devrait conduire à une raréfaction des disponibilités en eau pour les végétaux qui, selon les espèces et la nature du sol, ne pourront plus, ou pas, être satisfaits par les seules pluies. Ceci peut générer des situations d’autant plus complexes que les besoins en arrosage des végétaux correspondent bien souvent aux périodes de l’année où la ressource en eau est la plus sollicitée, en été. </a:t>
            </a:r>
          </a:p>
          <a:p>
            <a:endParaRPr lang="fr-FR" dirty="0"/>
          </a:p>
        </p:txBody>
      </p:sp>
      <p:sp>
        <p:nvSpPr>
          <p:cNvPr id="4" name="Espace réservé du numéro de diapositive 3">
            <a:extLst>
              <a:ext uri="{FF2B5EF4-FFF2-40B4-BE49-F238E27FC236}">
                <a16:creationId xmlns:a16="http://schemas.microsoft.com/office/drawing/2014/main" id="{11905694-6409-248E-2D83-A5E764A947D7}"/>
              </a:ext>
            </a:extLst>
          </p:cNvPr>
          <p:cNvSpPr>
            <a:spLocks noGrp="1"/>
          </p:cNvSpPr>
          <p:nvPr>
            <p:ph type="sldNum" sz="quarter" idx="5"/>
          </p:nvPr>
        </p:nvSpPr>
        <p:spPr/>
        <p:txBody>
          <a:bodyPr/>
          <a:lstStyle/>
          <a:p>
            <a:fld id="{DA2EF6FE-A2E5-4BFC-9787-429706E1AE93}" type="slidenum">
              <a:rPr lang="fr-FR" smtClean="0"/>
              <a:t>10</a:t>
            </a:fld>
            <a:endParaRPr lang="fr-FR"/>
          </a:p>
        </p:txBody>
      </p:sp>
    </p:spTree>
    <p:extLst>
      <p:ext uri="{BB962C8B-B14F-4D97-AF65-F5344CB8AC3E}">
        <p14:creationId xmlns:p14="http://schemas.microsoft.com/office/powerpoint/2010/main" val="1636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2000" b="1" i="0">
                <a:solidFill>
                  <a:srgbClr val="00AFEF"/>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700" b="0" i="0">
                <a:solidFill>
                  <a:schemeClr val="tx1"/>
                </a:solidFill>
                <a:latin typeface="Calibri"/>
                <a:cs typeface="Calibri"/>
              </a:defRPr>
            </a:lvl1pPr>
          </a:lstStyle>
          <a:p>
            <a:pPr marL="12700">
              <a:lnSpc>
                <a:spcPts val="760"/>
              </a:lnSpc>
            </a:pPr>
            <a:r>
              <a:rPr dirty="0"/>
              <a:t>Plante</a:t>
            </a:r>
            <a:r>
              <a:rPr spc="10" dirty="0"/>
              <a:t> </a:t>
            </a:r>
            <a:r>
              <a:rPr dirty="0"/>
              <a:t>&amp;</a:t>
            </a:r>
            <a:r>
              <a:rPr spc="-15" dirty="0"/>
              <a:t> </a:t>
            </a:r>
            <a:r>
              <a:rPr dirty="0"/>
              <a:t>Cité</a:t>
            </a:r>
            <a:r>
              <a:rPr spc="-5" dirty="0"/>
              <a:t> </a:t>
            </a:r>
            <a:r>
              <a:rPr dirty="0"/>
              <a:t>/</a:t>
            </a:r>
            <a:r>
              <a:rPr spc="-15" dirty="0"/>
              <a:t> </a:t>
            </a:r>
            <a:r>
              <a:rPr dirty="0"/>
              <a:t>Denis</a:t>
            </a:r>
            <a:r>
              <a:rPr spc="-10" dirty="0"/>
              <a:t> Marché</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0AFE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700" b="0" i="0">
                <a:solidFill>
                  <a:schemeClr val="tx1"/>
                </a:solidFill>
                <a:latin typeface="Calibri"/>
                <a:cs typeface="Calibri"/>
              </a:defRPr>
            </a:lvl1pPr>
          </a:lstStyle>
          <a:p>
            <a:pPr marL="12700">
              <a:lnSpc>
                <a:spcPts val="760"/>
              </a:lnSpc>
            </a:pPr>
            <a:r>
              <a:rPr dirty="0"/>
              <a:t>Plante</a:t>
            </a:r>
            <a:r>
              <a:rPr spc="10" dirty="0"/>
              <a:t> </a:t>
            </a:r>
            <a:r>
              <a:rPr dirty="0"/>
              <a:t>&amp;</a:t>
            </a:r>
            <a:r>
              <a:rPr spc="-15" dirty="0"/>
              <a:t> </a:t>
            </a:r>
            <a:r>
              <a:rPr dirty="0"/>
              <a:t>Cité</a:t>
            </a:r>
            <a:r>
              <a:rPr spc="-5" dirty="0"/>
              <a:t> </a:t>
            </a:r>
            <a:r>
              <a:rPr dirty="0"/>
              <a:t>/</a:t>
            </a:r>
            <a:r>
              <a:rPr spc="-15" dirty="0"/>
              <a:t> </a:t>
            </a:r>
            <a:r>
              <a:rPr dirty="0"/>
              <a:t>Denis</a:t>
            </a:r>
            <a:r>
              <a:rPr spc="-10" dirty="0"/>
              <a:t> Marché</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0AFEF"/>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700" b="0" i="0">
                <a:solidFill>
                  <a:schemeClr val="tx1"/>
                </a:solidFill>
                <a:latin typeface="Calibri"/>
                <a:cs typeface="Calibri"/>
              </a:defRPr>
            </a:lvl1pPr>
          </a:lstStyle>
          <a:p>
            <a:pPr marL="12700">
              <a:lnSpc>
                <a:spcPts val="760"/>
              </a:lnSpc>
            </a:pPr>
            <a:r>
              <a:rPr dirty="0"/>
              <a:t>Plante</a:t>
            </a:r>
            <a:r>
              <a:rPr spc="10" dirty="0"/>
              <a:t> </a:t>
            </a:r>
            <a:r>
              <a:rPr dirty="0"/>
              <a:t>&amp;</a:t>
            </a:r>
            <a:r>
              <a:rPr spc="-15" dirty="0"/>
              <a:t> </a:t>
            </a:r>
            <a:r>
              <a:rPr dirty="0"/>
              <a:t>Cité</a:t>
            </a:r>
            <a:r>
              <a:rPr spc="-5" dirty="0"/>
              <a:t> </a:t>
            </a:r>
            <a:r>
              <a:rPr dirty="0"/>
              <a:t>/</a:t>
            </a:r>
            <a:r>
              <a:rPr spc="-15" dirty="0"/>
              <a:t> </a:t>
            </a:r>
            <a:r>
              <a:rPr dirty="0"/>
              <a:t>Denis</a:t>
            </a:r>
            <a:r>
              <a:rPr spc="-10" dirty="0"/>
              <a:t> Marché</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0AFE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700" b="0" i="0">
                <a:solidFill>
                  <a:schemeClr val="tx1"/>
                </a:solidFill>
                <a:latin typeface="Calibri"/>
                <a:cs typeface="Calibri"/>
              </a:defRPr>
            </a:lvl1pPr>
          </a:lstStyle>
          <a:p>
            <a:pPr marL="12700">
              <a:lnSpc>
                <a:spcPts val="760"/>
              </a:lnSpc>
            </a:pPr>
            <a:r>
              <a:rPr dirty="0"/>
              <a:t>Plante</a:t>
            </a:r>
            <a:r>
              <a:rPr spc="10" dirty="0"/>
              <a:t> </a:t>
            </a:r>
            <a:r>
              <a:rPr dirty="0"/>
              <a:t>&amp;</a:t>
            </a:r>
            <a:r>
              <a:rPr spc="-15" dirty="0"/>
              <a:t> </a:t>
            </a:r>
            <a:r>
              <a:rPr dirty="0"/>
              <a:t>Cité</a:t>
            </a:r>
            <a:r>
              <a:rPr spc="-5" dirty="0"/>
              <a:t> </a:t>
            </a:r>
            <a:r>
              <a:rPr dirty="0"/>
              <a:t>/</a:t>
            </a:r>
            <a:r>
              <a:rPr spc="-15" dirty="0"/>
              <a:t> </a:t>
            </a:r>
            <a:r>
              <a:rPr dirty="0"/>
              <a:t>Denis</a:t>
            </a:r>
            <a:r>
              <a:rPr spc="-10" dirty="0"/>
              <a:t> Marché</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pic>
        <p:nvPicPr>
          <p:cNvPr id="16" name="bg object 16"/>
          <p:cNvPicPr/>
          <p:nvPr/>
        </p:nvPicPr>
        <p:blipFill>
          <a:blip r:embed="rId2" cstate="screen">
            <a:extLst>
              <a:ext uri="{28A0092B-C50C-407E-A947-70E740481C1C}">
                <a14:useLocalDpi xmlns:a14="http://schemas.microsoft.com/office/drawing/2010/main"/>
              </a:ext>
            </a:extLst>
          </a:blip>
          <a:stretch>
            <a:fillRect/>
          </a:stretch>
        </p:blipFill>
        <p:spPr>
          <a:xfrm>
            <a:off x="220959" y="816401"/>
            <a:ext cx="4446311" cy="465769"/>
          </a:xfrm>
          <a:prstGeom prst="rect">
            <a:avLst/>
          </a:prstGeom>
        </p:spPr>
      </p:pic>
      <p:pic>
        <p:nvPicPr>
          <p:cNvPr id="17" name="bg object 17"/>
          <p:cNvPicPr/>
          <p:nvPr/>
        </p:nvPicPr>
        <p:blipFill>
          <a:blip r:embed="rId3" cstate="screen">
            <a:extLst>
              <a:ext uri="{28A0092B-C50C-407E-A947-70E740481C1C}">
                <a14:useLocalDpi xmlns:a14="http://schemas.microsoft.com/office/drawing/2010/main"/>
              </a:ext>
            </a:extLst>
          </a:blip>
          <a:stretch>
            <a:fillRect/>
          </a:stretch>
        </p:blipFill>
        <p:spPr>
          <a:xfrm>
            <a:off x="16763" y="60955"/>
            <a:ext cx="7803642" cy="744483"/>
          </a:xfrm>
          <a:prstGeom prst="rect">
            <a:avLst/>
          </a:prstGeom>
        </p:spPr>
      </p:pic>
      <p:sp>
        <p:nvSpPr>
          <p:cNvPr id="2" name="Holder 2"/>
          <p:cNvSpPr>
            <a:spLocks noGrp="1"/>
          </p:cNvSpPr>
          <p:nvPr>
            <p:ph type="ftr" sz="quarter" idx="5"/>
          </p:nvPr>
        </p:nvSpPr>
        <p:spPr/>
        <p:txBody>
          <a:bodyPr lIns="0" tIns="0" rIns="0" bIns="0"/>
          <a:lstStyle>
            <a:lvl1pPr>
              <a:defRPr sz="700" b="0" i="0">
                <a:solidFill>
                  <a:schemeClr val="tx1"/>
                </a:solidFill>
                <a:latin typeface="Calibri"/>
                <a:cs typeface="Calibri"/>
              </a:defRPr>
            </a:lvl1pPr>
          </a:lstStyle>
          <a:p>
            <a:pPr marL="12700">
              <a:lnSpc>
                <a:spcPts val="760"/>
              </a:lnSpc>
            </a:pPr>
            <a:r>
              <a:rPr dirty="0"/>
              <a:t>Plante</a:t>
            </a:r>
            <a:r>
              <a:rPr spc="10" dirty="0"/>
              <a:t> </a:t>
            </a:r>
            <a:r>
              <a:rPr dirty="0"/>
              <a:t>&amp;</a:t>
            </a:r>
            <a:r>
              <a:rPr spc="-15" dirty="0"/>
              <a:t> </a:t>
            </a:r>
            <a:r>
              <a:rPr dirty="0"/>
              <a:t>Cité</a:t>
            </a:r>
            <a:r>
              <a:rPr spc="-5" dirty="0"/>
              <a:t> </a:t>
            </a:r>
            <a:r>
              <a:rPr dirty="0"/>
              <a:t>/</a:t>
            </a:r>
            <a:r>
              <a:rPr spc="-15" dirty="0"/>
              <a:t> </a:t>
            </a:r>
            <a:r>
              <a:rPr dirty="0"/>
              <a:t>Denis</a:t>
            </a:r>
            <a:r>
              <a:rPr spc="-10" dirty="0"/>
              <a:t> Marché</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773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628650" y="1825625"/>
            <a:ext cx="386715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82379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Side-by-Side)">
    <p:spTree>
      <p:nvGrpSpPr>
        <p:cNvPr id="1" name=""/>
        <p:cNvGrpSpPr/>
        <p:nvPr/>
      </p:nvGrpSpPr>
      <p:grpSpPr>
        <a:xfrm>
          <a:off x="0" y="0"/>
          <a:ext cx="0" cy="0"/>
          <a:chOff x="0" y="0"/>
          <a:chExt cx="0" cy="0"/>
        </a:xfrm>
      </p:grpSpPr>
      <p:cxnSp>
        <p:nvCxnSpPr>
          <p:cNvPr id="5" name="Straight Connector 13"/>
          <p:cNvCxnSpPr/>
          <p:nvPr userDrawn="1"/>
        </p:nvCxnSpPr>
        <p:spPr>
          <a:xfrm flipH="1">
            <a:off x="228598" y="996950"/>
            <a:ext cx="1948651" cy="0"/>
          </a:xfrm>
          <a:prstGeom prst="line">
            <a:avLst/>
          </a:prstGeom>
          <a:ln w="19050">
            <a:gradFill flip="none" rotWithShape="1">
              <a:gsLst>
                <a:gs pos="0">
                  <a:schemeClr val="accent1"/>
                </a:gs>
                <a:gs pos="45000">
                  <a:schemeClr val="accent1"/>
                </a:gs>
                <a:gs pos="100000">
                  <a:schemeClr val="accent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0" y="565077"/>
            <a:ext cx="8686801" cy="307777"/>
          </a:xfrm>
          <a:prstGeom prst="rect">
            <a:avLst/>
          </a:prstGeom>
        </p:spPr>
        <p:txBody>
          <a:bodyPr anchor="b"/>
          <a:lstStyle>
            <a:lvl1pPr>
              <a:defRPr>
                <a:solidFill>
                  <a:schemeClr val="accent1"/>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228600" y="1371600"/>
            <a:ext cx="4114800" cy="1384995"/>
          </a:xfrm>
          <a:prstGeom prst="rect">
            <a:avLst/>
          </a:prstGeom>
        </p:spPr>
        <p:txBody>
          <a:bodyPr/>
          <a:lstStyle>
            <a:lvl2pPr marL="171450" indent="-171450">
              <a:defRPr/>
            </a:lvl2pPr>
            <a:lvl3pPr marL="342900" indent="-171450">
              <a:defRPr/>
            </a:lvl3pPr>
            <a:lvl4pPr marL="514350" indent="-171450">
              <a:defRPr/>
            </a:lvl4pPr>
            <a:lvl5pPr marL="6858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4800598" y="1371600"/>
            <a:ext cx="4114800" cy="1384995"/>
          </a:xfrm>
          <a:prstGeom prst="rect">
            <a:avLst/>
          </a:prstGeom>
        </p:spPr>
        <p:txBody>
          <a:bodyPr/>
          <a:lstStyle>
            <a:lvl2pPr marL="171450" indent="-171450">
              <a:defRPr/>
            </a:lvl2pPr>
            <a:lvl3pPr marL="342900" indent="-171450">
              <a:defRPr/>
            </a:lvl3pPr>
            <a:lvl4pPr marL="514350" indent="-171450">
              <a:defRPr/>
            </a:lvl4pPr>
            <a:lvl5pPr marL="6858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8728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238626" y="1322776"/>
            <a:ext cx="4695825" cy="307777"/>
          </a:xfrm>
        </p:spPr>
        <p:txBody>
          <a:bodyPr anchor="b"/>
          <a:lstStyle>
            <a:lvl1pPr>
              <a:defRPr>
                <a:solidFill>
                  <a:schemeClr val="accent1"/>
                </a:solidFill>
              </a:defRPr>
            </a:lvl1pPr>
          </a:lstStyle>
          <a:p>
            <a:pPr algn="l" rtl="0"/>
            <a:r>
              <a:rPr lang="fr-FR" b="0" i="0" u="none" baseline="0"/>
              <a:t>Click to edit Master title style</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a:xfrm>
            <a:off x="78739" y="6721399"/>
            <a:ext cx="1073150" cy="107722"/>
          </a:xfrm>
        </p:spPr>
        <p:txBody>
          <a:bodyPr/>
          <a:lstStyle/>
          <a:p>
            <a:endParaRPr lang="fr-FR" dirty="0">
              <a:solidFill>
                <a:srgbClr val="3F3F3F">
                  <a:lumMod val="60000"/>
                  <a:lumOff val="40000"/>
                </a:srgbClr>
              </a:solidFill>
            </a:endParaRPr>
          </a:p>
        </p:txBody>
      </p:sp>
      <p:sp>
        <p:nvSpPr>
          <p:cNvPr id="6" name="TextBox 5">
            <a:extLst>
              <a:ext uri="{FF2B5EF4-FFF2-40B4-BE49-F238E27FC236}">
                <a16:creationId xmlns:a16="http://schemas.microsoft.com/office/drawing/2014/main" id="{12355852-6CAE-46B9-917C-5207000FCE0E}"/>
              </a:ext>
            </a:extLst>
          </p:cNvPr>
          <p:cNvSpPr txBox="1"/>
          <p:nvPr userDrawn="1"/>
        </p:nvSpPr>
        <p:spPr>
          <a:xfrm>
            <a:off x="8751995" y="6507480"/>
            <a:ext cx="163403" cy="129540"/>
          </a:xfrm>
          <a:prstGeom prst="rect">
            <a:avLst/>
          </a:prstGeom>
          <a:noFill/>
        </p:spPr>
        <p:txBody>
          <a:bodyPr wrap="square" lIns="0" tIns="0" rIns="0" bIns="0" rtlCol="0" anchor="ctr" anchorCtr="0">
            <a:noAutofit/>
          </a:bodyPr>
          <a:lstStyle/>
          <a:p>
            <a:pPr algn="r" defTabSz="342900"/>
            <a:fld id="{996B5273-46EB-4870-A6B0-6E7F43CBD6D0}" type="slidenum">
              <a:rPr sz="825">
                <a:solidFill>
                  <a:prstClr val="black">
                    <a:lumMod val="65000"/>
                    <a:lumOff val="35000"/>
                  </a:prstClr>
                </a:solidFill>
              </a:rPr>
              <a:pPr algn="r" defTabSz="342900"/>
              <a:t>‹N°›</a:t>
            </a:fld>
            <a:endParaRPr lang="fr-FR" sz="1350" dirty="0">
              <a:solidFill>
                <a:prstClr val="black">
                  <a:lumMod val="65000"/>
                  <a:lumOff val="35000"/>
                </a:prstClr>
              </a:solidFill>
            </a:endParaRPr>
          </a:p>
        </p:txBody>
      </p:sp>
      <p:sp>
        <p:nvSpPr>
          <p:cNvPr id="7" name="TextBox 6">
            <a:extLst>
              <a:ext uri="{FF2B5EF4-FFF2-40B4-BE49-F238E27FC236}">
                <a16:creationId xmlns:a16="http://schemas.microsoft.com/office/drawing/2014/main" id="{756F1183-C34A-4F0E-A5B2-3650E59C1068}"/>
              </a:ext>
            </a:extLst>
          </p:cNvPr>
          <p:cNvSpPr txBox="1"/>
          <p:nvPr userDrawn="1"/>
        </p:nvSpPr>
        <p:spPr>
          <a:xfrm>
            <a:off x="5993607" y="6507480"/>
            <a:ext cx="2777438" cy="129540"/>
          </a:xfrm>
          <a:prstGeom prst="rect">
            <a:avLst/>
          </a:prstGeom>
          <a:noFill/>
        </p:spPr>
        <p:txBody>
          <a:bodyPr wrap="square" lIns="0" tIns="0" rIns="0" bIns="0" rtlCol="0" anchor="ctr" anchorCtr="0">
            <a:noAutofit/>
          </a:bodyPr>
          <a:lstStyle/>
          <a:p>
            <a:pPr algn="r" defTabSz="342900"/>
            <a:r>
              <a:rPr lang="fr-FR" sz="825">
                <a:solidFill>
                  <a:prstClr val="black">
                    <a:lumMod val="65000"/>
                    <a:lumOff val="35000"/>
                  </a:prstClr>
                </a:solidFill>
              </a:rPr>
              <a:t>Copyright © 2020 Rain Bird Corporation. Tous droits réservés.    </a:t>
            </a:r>
            <a:r>
              <a:rPr lang="fr-FR" sz="825">
                <a:solidFill>
                  <a:srgbClr val="008751"/>
                </a:solidFill>
              </a:rPr>
              <a:t>|</a:t>
            </a:r>
            <a:endParaRPr lang="fr-FR" sz="1350" dirty="0">
              <a:solidFill>
                <a:srgbClr val="008751"/>
              </a:solidFill>
            </a:endParaRPr>
          </a:p>
        </p:txBody>
      </p:sp>
      <p:sp>
        <p:nvSpPr>
          <p:cNvPr id="13" name="Rectangle 12">
            <a:extLst>
              <a:ext uri="{FF2B5EF4-FFF2-40B4-BE49-F238E27FC236}">
                <a16:creationId xmlns:a16="http://schemas.microsoft.com/office/drawing/2014/main" id="{54CC6188-5FC3-4CC8-9A66-6F4ECE2233C2}"/>
              </a:ext>
            </a:extLst>
          </p:cNvPr>
          <p:cNvSpPr/>
          <p:nvPr userDrawn="1"/>
        </p:nvSpPr>
        <p:spPr>
          <a:xfrm>
            <a:off x="0" y="6781800"/>
            <a:ext cx="91440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cxnSp>
        <p:nvCxnSpPr>
          <p:cNvPr id="8" name="Straight Connector 7"/>
          <p:cNvCxnSpPr/>
          <p:nvPr userDrawn="1"/>
        </p:nvCxnSpPr>
        <p:spPr>
          <a:xfrm flipH="1">
            <a:off x="228598" y="1079710"/>
            <a:ext cx="1948651" cy="0"/>
          </a:xfrm>
          <a:prstGeom prst="line">
            <a:avLst/>
          </a:prstGeom>
          <a:ln w="19050">
            <a:gradFill flip="none" rotWithShape="1">
              <a:gsLst>
                <a:gs pos="0">
                  <a:schemeClr val="accent1"/>
                </a:gs>
                <a:gs pos="45000">
                  <a:schemeClr val="accent1"/>
                </a:gs>
                <a:gs pos="100000">
                  <a:schemeClr val="accent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228597" y="6487816"/>
            <a:ext cx="2529845" cy="266700"/>
          </a:xfrm>
          <a:prstGeom prst="rect">
            <a:avLst/>
          </a:prstGeom>
          <a:noFill/>
        </p:spPr>
        <p:txBody>
          <a:bodyPr wrap="square" lIns="0" tIns="0" rIns="0" bIns="0" rtlCol="0">
            <a:noAutofit/>
          </a:bodyPr>
          <a:lstStyle/>
          <a:p>
            <a:pPr defTabSz="342900"/>
            <a:r>
              <a:rPr lang="fr-FR" sz="825">
                <a:solidFill>
                  <a:srgbClr val="008751"/>
                </a:solidFill>
              </a:rPr>
              <a:t>L’utilisation intelligente de l’eau™</a:t>
            </a:r>
          </a:p>
        </p:txBody>
      </p:sp>
    </p:spTree>
    <p:extLst>
      <p:ext uri="{BB962C8B-B14F-4D97-AF65-F5344CB8AC3E}">
        <p14:creationId xmlns:p14="http://schemas.microsoft.com/office/powerpoint/2010/main" val="709922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alphaModFix amt="17000"/>
            <a:lum/>
          </a:blip>
          <a:srcRect/>
          <a:stretch>
            <a:fillRect l="-19000" r="-19000"/>
          </a:stretch>
        </a:blip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8626" y="1299718"/>
            <a:ext cx="4695825" cy="330835"/>
          </a:xfrm>
          <a:prstGeom prst="rect">
            <a:avLst/>
          </a:prstGeom>
        </p:spPr>
        <p:txBody>
          <a:bodyPr wrap="square" lIns="0" tIns="0" rIns="0" bIns="0">
            <a:spAutoFit/>
          </a:bodyPr>
          <a:lstStyle>
            <a:lvl1pPr>
              <a:defRPr sz="2000" b="1" i="0">
                <a:solidFill>
                  <a:srgbClr val="00AFEF"/>
                </a:solidFill>
                <a:latin typeface="Arial"/>
                <a:cs typeface="Arial"/>
              </a:defRPr>
            </a:lvl1pPr>
          </a:lstStyle>
          <a:p>
            <a:endParaRPr/>
          </a:p>
        </p:txBody>
      </p:sp>
      <p:sp>
        <p:nvSpPr>
          <p:cNvPr id="3" name="Holder 3"/>
          <p:cNvSpPr>
            <a:spLocks noGrp="1"/>
          </p:cNvSpPr>
          <p:nvPr>
            <p:ph type="body" idx="1"/>
          </p:nvPr>
        </p:nvSpPr>
        <p:spPr>
          <a:xfrm>
            <a:off x="3157473" y="2016633"/>
            <a:ext cx="4756150" cy="1438275"/>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78739" y="6721399"/>
            <a:ext cx="1073150" cy="114300"/>
          </a:xfrm>
          <a:prstGeom prst="rect">
            <a:avLst/>
          </a:prstGeom>
        </p:spPr>
        <p:txBody>
          <a:bodyPr wrap="square" lIns="0" tIns="0" rIns="0" bIns="0">
            <a:spAutoFit/>
          </a:bodyPr>
          <a:lstStyle>
            <a:lvl1pPr>
              <a:defRPr sz="700" b="0" i="0">
                <a:solidFill>
                  <a:schemeClr val="tx1"/>
                </a:solidFill>
                <a:latin typeface="Calibri"/>
                <a:cs typeface="Calibri"/>
              </a:defRPr>
            </a:lvl1pPr>
          </a:lstStyle>
          <a:p>
            <a:pPr marL="12700">
              <a:lnSpc>
                <a:spcPts val="760"/>
              </a:lnSpc>
            </a:pPr>
            <a:r>
              <a:rPr dirty="0"/>
              <a:t>Plante</a:t>
            </a:r>
            <a:r>
              <a:rPr spc="10" dirty="0"/>
              <a:t> </a:t>
            </a:r>
            <a:r>
              <a:rPr dirty="0"/>
              <a:t>&amp;</a:t>
            </a:r>
            <a:r>
              <a:rPr spc="-15" dirty="0"/>
              <a:t> </a:t>
            </a:r>
            <a:r>
              <a:rPr dirty="0"/>
              <a:t>Cité</a:t>
            </a:r>
            <a:r>
              <a:rPr spc="-5" dirty="0"/>
              <a:t> </a:t>
            </a:r>
            <a:r>
              <a:rPr dirty="0"/>
              <a:t>/</a:t>
            </a:r>
            <a:r>
              <a:rPr spc="-15" dirty="0"/>
              <a:t> </a:t>
            </a:r>
            <a:r>
              <a:rPr dirty="0"/>
              <a:t>Denis</a:t>
            </a:r>
            <a:r>
              <a:rPr spc="-10" dirty="0"/>
              <a:t> Marché</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5/5/2026</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5" r:id="rId8"/>
    <p:sldLayoutId id="2147483679"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fims%20permaculture/analyse%20de%20sol.mp4" TargetMode="External"/><Relationship Id="rId2" Type="http://schemas.openxmlformats.org/officeDocument/2006/relationships/image" Target="../media/image32.jf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Ressources/Quels-vegetaux-pour-LR.pdf"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ressources/p-e-4-r0-maintenance-28-04-16.pdf"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hyperlink" Target="../ressources/p-c-6-r0-conception-090516.pdf" TargetMode="Externa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hyperlink" Target="../films/Comment%20installer%20un%20arrosage%20automatique%20pour%20gazon%20..mp4"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slide" Target="slide33.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wmf"/></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8.wmf"/><Relationship Id="rId7" Type="http://schemas.openxmlformats.org/officeDocument/2006/relationships/image" Target="../media/image62.w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w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fiche%20maintenance.xlsx" TargetMode="External"/><Relationship Id="rId5" Type="http://schemas.openxmlformats.org/officeDocument/2006/relationships/image" Target="../media/image66.jpe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1701BB0-5F2E-A5AB-39AA-A542E95BE6BE}"/>
              </a:ext>
            </a:extLst>
          </p:cNvPr>
          <p:cNvPicPr>
            <a:picLocks noChangeAspect="1"/>
          </p:cNvPicPr>
          <p:nvPr/>
        </p:nvPicPr>
        <p:blipFill>
          <a:blip r:embed="rId3"/>
          <a:stretch>
            <a:fillRect/>
          </a:stretch>
        </p:blipFill>
        <p:spPr>
          <a:xfrm>
            <a:off x="0" y="54047"/>
            <a:ext cx="9144000" cy="6749905"/>
          </a:xfrm>
          <a:prstGeom prst="rect">
            <a:avLst/>
          </a:prstGeom>
        </p:spPr>
      </p:pic>
    </p:spTree>
    <p:extLst>
      <p:ext uri="{BB962C8B-B14F-4D97-AF65-F5344CB8AC3E}">
        <p14:creationId xmlns:p14="http://schemas.microsoft.com/office/powerpoint/2010/main" val="3313424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55BF4-C933-2DAE-7A29-5A8C85861C47}"/>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89B1A324-6487-A818-0304-668434961C36}"/>
              </a:ext>
            </a:extLst>
          </p:cNvPr>
          <p:cNvSpPr txBox="1"/>
          <p:nvPr/>
        </p:nvSpPr>
        <p:spPr>
          <a:xfrm>
            <a:off x="381000" y="1143000"/>
            <a:ext cx="8763000" cy="4154984"/>
          </a:xfrm>
          <a:prstGeom prst="rect">
            <a:avLst/>
          </a:prstGeom>
          <a:noFill/>
        </p:spPr>
        <p:txBody>
          <a:bodyPr wrap="square">
            <a:spAutoFit/>
          </a:bodyPr>
          <a:lstStyle/>
          <a:p>
            <a:pPr marL="285750" indent="-285750">
              <a:buFont typeface="Arial" panose="020B0604020202020204" pitchFamily="34" charset="0"/>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Utiliser des solutions alternatives à l’eau potable : REUT, récupération de l’eau de pluie, piscines et patinoires, vidange de canaux et puisage (attention restriction) sans compromettre l’étiage des rivières. Gazon synthétique sur stade (60% des besoins EV).</a:t>
            </a:r>
          </a:p>
          <a:p>
            <a:pPr marL="285750" indent="-285750">
              <a:buFont typeface="Arial" panose="020B0604020202020204" pitchFamily="34" charset="0"/>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Objectif - 10 % pour 2030 alors qu’une gestion différenciée de l’arrosage est en place depuis plusieurs années et surtout depuis 2022 et les premiers arrêtés de restriction.</a:t>
            </a:r>
            <a:endParaRPr lang="fr-FR" sz="2400" dirty="0"/>
          </a:p>
          <a:p>
            <a:pPr marL="285750" indent="-285750">
              <a:buFont typeface="Arial" panose="020B0604020202020204" pitchFamily="34" charset="0"/>
              <a:buChar char="•"/>
            </a:pPr>
            <a:r>
              <a:rPr lang="fr-FR" sz="2400" dirty="0"/>
              <a:t>Contrôle des consommations: informatique, relevé des compteurs. Evaluation de la consommation dans le temps.</a:t>
            </a:r>
          </a:p>
          <a:p>
            <a:pPr marL="285750" indent="-285750">
              <a:buFont typeface="Arial" panose="020B0604020202020204" pitchFamily="34" charset="0"/>
              <a:buChar char="•"/>
            </a:pPr>
            <a:r>
              <a:rPr lang="fr-FR" sz="2400" dirty="0"/>
              <a:t>Contrôle de tous les items</a:t>
            </a:r>
          </a:p>
        </p:txBody>
      </p:sp>
      <p:sp>
        <p:nvSpPr>
          <p:cNvPr id="6" name="ZoneTexte 5">
            <a:extLst>
              <a:ext uri="{FF2B5EF4-FFF2-40B4-BE49-F238E27FC236}">
                <a16:creationId xmlns:a16="http://schemas.microsoft.com/office/drawing/2014/main" id="{F1C3AE9B-3D50-053D-9687-9767F4FD152D}"/>
              </a:ext>
            </a:extLst>
          </p:cNvPr>
          <p:cNvSpPr txBox="1"/>
          <p:nvPr/>
        </p:nvSpPr>
        <p:spPr>
          <a:xfrm>
            <a:off x="381000" y="381000"/>
            <a:ext cx="8001000" cy="523220"/>
          </a:xfrm>
          <a:prstGeom prst="rect">
            <a:avLst/>
          </a:prstGeom>
          <a:noFill/>
        </p:spPr>
        <p:txBody>
          <a:bodyPr wrap="square" rtlCol="0">
            <a:spAutoFit/>
          </a:bodyPr>
          <a:lstStyle/>
          <a:p>
            <a:pPr algn="ctr"/>
            <a:r>
              <a:rPr lang="fr-FR" sz="2800" b="1" dirty="0">
                <a:solidFill>
                  <a:srgbClr val="00B0F0"/>
                </a:solidFill>
                <a:latin typeface="Algerian" panose="04020705040A02060702" pitchFamily="82" charset="0"/>
              </a:rPr>
              <a:t>L’ARROSAGE OPTIMISE DES ESPACES VERTS</a:t>
            </a:r>
          </a:p>
        </p:txBody>
      </p:sp>
    </p:spTree>
    <p:extLst>
      <p:ext uri="{BB962C8B-B14F-4D97-AF65-F5344CB8AC3E}">
        <p14:creationId xmlns:p14="http://schemas.microsoft.com/office/powerpoint/2010/main" val="2346025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25A7CB-DCE0-4756-F3AD-A0419762888C}"/>
              </a:ext>
            </a:extLst>
          </p:cNvPr>
          <p:cNvSpPr>
            <a:spLocks noGrp="1"/>
          </p:cNvSpPr>
          <p:nvPr>
            <p:ph type="title"/>
          </p:nvPr>
        </p:nvSpPr>
        <p:spPr>
          <a:xfrm>
            <a:off x="628650" y="56138"/>
            <a:ext cx="7886700" cy="369332"/>
          </a:xfrm>
        </p:spPr>
        <p:txBody>
          <a:bodyPr/>
          <a:lstStyle/>
          <a:p>
            <a:pPr algn="ctr"/>
            <a:r>
              <a:rPr lang="fr-FR" sz="2400" dirty="0"/>
              <a:t>ECONOMISER LA RESSOURCE EAU</a:t>
            </a:r>
          </a:p>
        </p:txBody>
      </p:sp>
      <p:sp>
        <p:nvSpPr>
          <p:cNvPr id="3" name="Espace réservé du texte 2">
            <a:extLst>
              <a:ext uri="{FF2B5EF4-FFF2-40B4-BE49-F238E27FC236}">
                <a16:creationId xmlns:a16="http://schemas.microsoft.com/office/drawing/2014/main" id="{E278CBDC-B6D6-6151-8627-B6DBB7D4FA7A}"/>
              </a:ext>
            </a:extLst>
          </p:cNvPr>
          <p:cNvSpPr>
            <a:spLocks noGrp="1"/>
          </p:cNvSpPr>
          <p:nvPr>
            <p:ph type="body" sz="half" idx="1"/>
          </p:nvPr>
        </p:nvSpPr>
        <p:spPr>
          <a:xfrm>
            <a:off x="246185" y="425470"/>
            <a:ext cx="8915400" cy="6432530"/>
          </a:xfrm>
        </p:spPr>
        <p:txBody>
          <a:bodyPr/>
          <a:lstStyle/>
          <a:p>
            <a:r>
              <a:rPr lang="fr-FR" sz="2200" dirty="0"/>
              <a:t>Accompagner la plante:</a:t>
            </a:r>
          </a:p>
          <a:p>
            <a:r>
              <a:rPr lang="fr-FR" sz="2200" b="0" dirty="0"/>
              <a:t>- Avoir les bonnes techniques de plantation</a:t>
            </a:r>
          </a:p>
          <a:p>
            <a:r>
              <a:rPr lang="fr-FR" sz="2200" b="0" dirty="0"/>
              <a:t>- Planter au bon moment, La bonne plante au bon endroit</a:t>
            </a:r>
          </a:p>
          <a:p>
            <a:r>
              <a:rPr lang="fr-FR" sz="2200" b="0" dirty="0"/>
              <a:t>- Planter diversifié, Planter sur différentes strates végétales</a:t>
            </a:r>
          </a:p>
          <a:p>
            <a:r>
              <a:rPr lang="fr-FR" sz="2200" b="0" dirty="0"/>
              <a:t>- Utiliser des plantes résilientes</a:t>
            </a:r>
          </a:p>
          <a:p>
            <a:r>
              <a:rPr lang="fr-FR" sz="2200" b="0" dirty="0"/>
              <a:t>- Un arbre produit de l’eau: eau verte ou l’hydrologie régénératrice</a:t>
            </a:r>
          </a:p>
          <a:p>
            <a:pPr marL="285750" indent="-285750">
              <a:buFontTx/>
              <a:buChar char="-"/>
            </a:pPr>
            <a:endParaRPr lang="fr-FR" sz="2200" b="0" dirty="0"/>
          </a:p>
          <a:p>
            <a:r>
              <a:rPr lang="fr-FR" sz="2200" dirty="0"/>
              <a:t>Gérer les eaux pluviales:</a:t>
            </a:r>
          </a:p>
          <a:p>
            <a:r>
              <a:rPr lang="fr-FR" sz="2200" b="0" dirty="0"/>
              <a:t>- Restituer à la parcelle</a:t>
            </a:r>
          </a:p>
          <a:p>
            <a:r>
              <a:rPr lang="fr-FR" sz="2200" b="0" dirty="0"/>
              <a:t>- La </a:t>
            </a:r>
            <a:r>
              <a:rPr lang="fr-FR" sz="2200" b="0" dirty="0" err="1"/>
              <a:t>désimperméabilisation</a:t>
            </a:r>
            <a:endParaRPr lang="fr-FR" sz="2200" b="0" dirty="0"/>
          </a:p>
          <a:p>
            <a:r>
              <a:rPr lang="fr-FR" sz="2200" b="0" dirty="0"/>
              <a:t>- Les arbres de pluie</a:t>
            </a:r>
          </a:p>
          <a:p>
            <a:endParaRPr lang="fr-FR" sz="2200" b="0" dirty="0"/>
          </a:p>
          <a:p>
            <a:r>
              <a:rPr lang="fr-FR" sz="2200" dirty="0"/>
              <a:t>Réutilisation des eaux: REUT, piscines…</a:t>
            </a:r>
          </a:p>
          <a:p>
            <a:endParaRPr lang="fr-FR" sz="2200" dirty="0"/>
          </a:p>
          <a:p>
            <a:r>
              <a:rPr lang="fr-FR" sz="2200" dirty="0"/>
              <a:t>Garder et améliorer un sol vivant</a:t>
            </a:r>
          </a:p>
          <a:p>
            <a:endParaRPr lang="fr-FR" sz="2200" b="0" dirty="0"/>
          </a:p>
          <a:p>
            <a:r>
              <a:rPr lang="fr-FR" sz="2200" dirty="0"/>
              <a:t>Communiquer et sensibiliser pour ne pas gaspiller l’eau</a:t>
            </a:r>
          </a:p>
          <a:p>
            <a:endParaRPr lang="fr-FR" sz="2200" dirty="0"/>
          </a:p>
          <a:p>
            <a:r>
              <a:rPr lang="fr-FR" sz="2200" dirty="0"/>
              <a:t>Avoir un arrosage optimisé qui permet de mieux consommer</a:t>
            </a:r>
          </a:p>
        </p:txBody>
      </p:sp>
    </p:spTree>
    <p:extLst>
      <p:ext uri="{BB962C8B-B14F-4D97-AF65-F5344CB8AC3E}">
        <p14:creationId xmlns:p14="http://schemas.microsoft.com/office/powerpoint/2010/main" val="947414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3">
            <a:extLst>
              <a:ext uri="{FF2B5EF4-FFF2-40B4-BE49-F238E27FC236}">
                <a16:creationId xmlns:a16="http://schemas.microsoft.com/office/drawing/2014/main" id="{A713D28E-375E-4C67-A908-B2F4074A58FD}"/>
              </a:ext>
            </a:extLst>
          </p:cNvPr>
          <p:cNvGrpSpPr/>
          <p:nvPr/>
        </p:nvGrpSpPr>
        <p:grpSpPr>
          <a:xfrm>
            <a:off x="210185" y="304800"/>
            <a:ext cx="2071370" cy="1508760"/>
            <a:chOff x="399288" y="1348739"/>
            <a:chExt cx="2071370" cy="1508760"/>
          </a:xfrm>
        </p:grpSpPr>
        <p:pic>
          <p:nvPicPr>
            <p:cNvPr id="6" name="object 4">
              <a:extLst>
                <a:ext uri="{FF2B5EF4-FFF2-40B4-BE49-F238E27FC236}">
                  <a16:creationId xmlns:a16="http://schemas.microsoft.com/office/drawing/2014/main" id="{57E44DCA-2225-3BDE-2A9D-35617BC7E9F8}"/>
                </a:ext>
              </a:extLst>
            </p:cNvPr>
            <p:cNvPicPr/>
            <p:nvPr/>
          </p:nvPicPr>
          <p:blipFill>
            <a:blip r:embed="rId3" cstate="screen">
              <a:extLst>
                <a:ext uri="{28A0092B-C50C-407E-A947-70E740481C1C}">
                  <a14:useLocalDpi xmlns:a14="http://schemas.microsoft.com/office/drawing/2010/main" val="0"/>
                </a:ext>
              </a:extLst>
            </a:blip>
            <a:stretch>
              <a:fillRect/>
            </a:stretch>
          </p:blipFill>
          <p:spPr>
            <a:xfrm>
              <a:off x="425196" y="1374647"/>
              <a:ext cx="2019300" cy="1456943"/>
            </a:xfrm>
            <a:prstGeom prst="rect">
              <a:avLst/>
            </a:prstGeom>
          </p:spPr>
        </p:pic>
        <p:sp>
          <p:nvSpPr>
            <p:cNvPr id="7" name="object 5">
              <a:extLst>
                <a:ext uri="{FF2B5EF4-FFF2-40B4-BE49-F238E27FC236}">
                  <a16:creationId xmlns:a16="http://schemas.microsoft.com/office/drawing/2014/main" id="{6B09E128-DA8C-D26A-8CAC-3C296185701A}"/>
                </a:ext>
              </a:extLst>
            </p:cNvPr>
            <p:cNvSpPr/>
            <p:nvPr/>
          </p:nvSpPr>
          <p:spPr>
            <a:xfrm>
              <a:off x="412242" y="1361693"/>
              <a:ext cx="2045335" cy="1483360"/>
            </a:xfrm>
            <a:custGeom>
              <a:avLst/>
              <a:gdLst/>
              <a:ahLst/>
              <a:cxnLst/>
              <a:rect l="l" t="t" r="r" b="b"/>
              <a:pathLst>
                <a:path w="2045335" h="1483360">
                  <a:moveTo>
                    <a:pt x="0" y="1482852"/>
                  </a:moveTo>
                  <a:lnTo>
                    <a:pt x="2045208" y="1482852"/>
                  </a:lnTo>
                  <a:lnTo>
                    <a:pt x="2045208" y="0"/>
                  </a:lnTo>
                  <a:lnTo>
                    <a:pt x="0" y="0"/>
                  </a:lnTo>
                  <a:lnTo>
                    <a:pt x="0" y="1482852"/>
                  </a:lnTo>
                  <a:close/>
                </a:path>
              </a:pathLst>
            </a:custGeom>
            <a:ln w="25907">
              <a:solidFill>
                <a:srgbClr val="4F81BC"/>
              </a:solidFill>
            </a:ln>
          </p:spPr>
          <p:txBody>
            <a:bodyPr wrap="square" lIns="0" tIns="0" rIns="0" bIns="0" rtlCol="0"/>
            <a:lstStyle/>
            <a:p>
              <a:endParaRPr/>
            </a:p>
          </p:txBody>
        </p:sp>
      </p:grpSp>
      <p:pic>
        <p:nvPicPr>
          <p:cNvPr id="8" name="object 6">
            <a:extLst>
              <a:ext uri="{FF2B5EF4-FFF2-40B4-BE49-F238E27FC236}">
                <a16:creationId xmlns:a16="http://schemas.microsoft.com/office/drawing/2014/main" id="{6F1EDC4F-4A20-6E8B-4DA5-6D37646876FB}"/>
              </a:ext>
            </a:extLst>
          </p:cNvPr>
          <p:cNvPicPr/>
          <p:nvPr/>
        </p:nvPicPr>
        <p:blipFill>
          <a:blip r:embed="rId4" cstate="screen">
            <a:extLst>
              <a:ext uri="{28A0092B-C50C-407E-A947-70E740481C1C}">
                <a14:useLocalDpi xmlns:a14="http://schemas.microsoft.com/office/drawing/2010/main" val="0"/>
              </a:ext>
            </a:extLst>
          </a:blip>
          <a:stretch>
            <a:fillRect/>
          </a:stretch>
        </p:blipFill>
        <p:spPr>
          <a:xfrm>
            <a:off x="3854577" y="1781523"/>
            <a:ext cx="141468" cy="163707"/>
          </a:xfrm>
          <a:prstGeom prst="rect">
            <a:avLst/>
          </a:prstGeom>
        </p:spPr>
      </p:pic>
      <p:pic>
        <p:nvPicPr>
          <p:cNvPr id="9" name="object 7">
            <a:extLst>
              <a:ext uri="{FF2B5EF4-FFF2-40B4-BE49-F238E27FC236}">
                <a16:creationId xmlns:a16="http://schemas.microsoft.com/office/drawing/2014/main" id="{C3F73E9A-F1E7-D20D-4B05-EFD3AAC182F7}"/>
              </a:ext>
            </a:extLst>
          </p:cNvPr>
          <p:cNvPicPr/>
          <p:nvPr/>
        </p:nvPicPr>
        <p:blipFill>
          <a:blip r:embed="rId5" cstate="screen">
            <a:extLst>
              <a:ext uri="{28A0092B-C50C-407E-A947-70E740481C1C}">
                <a14:useLocalDpi xmlns:a14="http://schemas.microsoft.com/office/drawing/2010/main" val="0"/>
              </a:ext>
            </a:extLst>
          </a:blip>
          <a:stretch>
            <a:fillRect/>
          </a:stretch>
        </p:blipFill>
        <p:spPr>
          <a:xfrm>
            <a:off x="3854577" y="2193003"/>
            <a:ext cx="146031" cy="163707"/>
          </a:xfrm>
          <a:prstGeom prst="rect">
            <a:avLst/>
          </a:prstGeom>
        </p:spPr>
      </p:pic>
      <p:pic>
        <p:nvPicPr>
          <p:cNvPr id="10" name="object 8">
            <a:extLst>
              <a:ext uri="{FF2B5EF4-FFF2-40B4-BE49-F238E27FC236}">
                <a16:creationId xmlns:a16="http://schemas.microsoft.com/office/drawing/2014/main" id="{A5AAA20E-7279-F4E3-D992-1ACB9A1D39A1}"/>
              </a:ext>
            </a:extLst>
          </p:cNvPr>
          <p:cNvPicPr/>
          <p:nvPr/>
        </p:nvPicPr>
        <p:blipFill>
          <a:blip r:embed="rId6" cstate="screen">
            <a:extLst>
              <a:ext uri="{28A0092B-C50C-407E-A947-70E740481C1C}">
                <a14:useLocalDpi xmlns:a14="http://schemas.microsoft.com/office/drawing/2010/main" val="0"/>
              </a:ext>
            </a:extLst>
          </a:blip>
          <a:stretch>
            <a:fillRect/>
          </a:stretch>
        </p:blipFill>
        <p:spPr>
          <a:xfrm>
            <a:off x="4503801" y="4136103"/>
            <a:ext cx="141468" cy="163707"/>
          </a:xfrm>
          <a:prstGeom prst="rect">
            <a:avLst/>
          </a:prstGeom>
        </p:spPr>
      </p:pic>
      <p:sp>
        <p:nvSpPr>
          <p:cNvPr id="11" name="object 9">
            <a:extLst>
              <a:ext uri="{FF2B5EF4-FFF2-40B4-BE49-F238E27FC236}">
                <a16:creationId xmlns:a16="http://schemas.microsoft.com/office/drawing/2014/main" id="{4442B77E-5ABA-3294-59D8-EE0CF148C004}"/>
              </a:ext>
            </a:extLst>
          </p:cNvPr>
          <p:cNvSpPr txBox="1"/>
          <p:nvPr/>
        </p:nvSpPr>
        <p:spPr>
          <a:xfrm>
            <a:off x="3700521" y="3631528"/>
            <a:ext cx="5192019" cy="1677382"/>
          </a:xfrm>
          <a:prstGeom prst="rect">
            <a:avLst/>
          </a:prstGeom>
        </p:spPr>
        <p:txBody>
          <a:bodyPr vert="horz" wrap="square" lIns="0" tIns="162560" rIns="0" bIns="0" rtlCol="0">
            <a:spAutoFit/>
          </a:bodyPr>
          <a:lstStyle/>
          <a:p>
            <a:pPr marL="12700">
              <a:lnSpc>
                <a:spcPct val="100000"/>
              </a:lnSpc>
              <a:spcBef>
                <a:spcPts val="1280"/>
              </a:spcBef>
            </a:pPr>
            <a:r>
              <a:rPr sz="2000" u="sng" dirty="0">
                <a:solidFill>
                  <a:srgbClr val="006FC0"/>
                </a:solidFill>
                <a:uFill>
                  <a:solidFill>
                    <a:srgbClr val="006FC0"/>
                  </a:solidFill>
                </a:uFill>
                <a:latin typeface="Arial"/>
                <a:cs typeface="Arial"/>
              </a:rPr>
              <a:t>Vérifier</a:t>
            </a:r>
            <a:r>
              <a:rPr sz="2000" u="sng" spc="-5"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la</a:t>
            </a:r>
            <a:r>
              <a:rPr sz="2000" u="sng" spc="-20" dirty="0">
                <a:solidFill>
                  <a:srgbClr val="006FC0"/>
                </a:solidFill>
                <a:uFill>
                  <a:solidFill>
                    <a:srgbClr val="006FC0"/>
                  </a:solidFill>
                </a:uFill>
                <a:latin typeface="Arial"/>
                <a:cs typeface="Arial"/>
              </a:rPr>
              <a:t> </a:t>
            </a:r>
            <a:r>
              <a:rPr sz="2000" u="sng" spc="-10" dirty="0">
                <a:solidFill>
                  <a:srgbClr val="006FC0"/>
                </a:solidFill>
                <a:uFill>
                  <a:solidFill>
                    <a:srgbClr val="006FC0"/>
                  </a:solidFill>
                </a:uFill>
                <a:latin typeface="Arial"/>
                <a:cs typeface="Arial"/>
              </a:rPr>
              <a:t>pluviométrie</a:t>
            </a:r>
            <a:endParaRPr sz="2000" dirty="0">
              <a:latin typeface="Arial"/>
              <a:cs typeface="Arial"/>
            </a:endParaRPr>
          </a:p>
          <a:p>
            <a:pPr marL="146685">
              <a:lnSpc>
                <a:spcPct val="100000"/>
              </a:lnSpc>
              <a:spcBef>
                <a:spcPts val="730"/>
              </a:spcBef>
            </a:pPr>
            <a:r>
              <a:rPr sz="2000" dirty="0">
                <a:latin typeface="Calibri"/>
                <a:cs typeface="Calibri"/>
              </a:rPr>
              <a:t>3</a:t>
            </a:r>
            <a:r>
              <a:rPr sz="2000" spc="10" dirty="0">
                <a:latin typeface="Calibri"/>
                <a:cs typeface="Calibri"/>
              </a:rPr>
              <a:t> </a:t>
            </a:r>
            <a:r>
              <a:rPr sz="2000" dirty="0">
                <a:latin typeface="Calibri"/>
                <a:cs typeface="Calibri"/>
              </a:rPr>
              <a:t>à</a:t>
            </a:r>
            <a:r>
              <a:rPr sz="2000" spc="5" dirty="0">
                <a:latin typeface="Calibri"/>
                <a:cs typeface="Calibri"/>
              </a:rPr>
              <a:t> </a:t>
            </a:r>
            <a:r>
              <a:rPr sz="2000" dirty="0">
                <a:latin typeface="Calibri"/>
                <a:cs typeface="Calibri"/>
              </a:rPr>
              <a:t>5</a:t>
            </a:r>
            <a:r>
              <a:rPr sz="2000" spc="15" dirty="0">
                <a:latin typeface="Calibri"/>
                <a:cs typeface="Calibri"/>
              </a:rPr>
              <a:t> </a:t>
            </a:r>
            <a:r>
              <a:rPr sz="2000" spc="-10" dirty="0">
                <a:latin typeface="Calibri"/>
                <a:cs typeface="Calibri"/>
              </a:rPr>
              <a:t>pluviomètres</a:t>
            </a:r>
            <a:r>
              <a:rPr sz="2000" spc="-30" dirty="0">
                <a:latin typeface="Calibri"/>
                <a:cs typeface="Calibri"/>
              </a:rPr>
              <a:t> </a:t>
            </a:r>
            <a:r>
              <a:rPr sz="2000" dirty="0">
                <a:latin typeface="Calibri"/>
                <a:cs typeface="Calibri"/>
              </a:rPr>
              <a:t>entre</a:t>
            </a:r>
            <a:r>
              <a:rPr sz="2000" spc="5" dirty="0">
                <a:latin typeface="Calibri"/>
                <a:cs typeface="Calibri"/>
              </a:rPr>
              <a:t> </a:t>
            </a:r>
            <a:r>
              <a:rPr sz="2000" dirty="0">
                <a:latin typeface="Calibri"/>
                <a:cs typeface="Calibri"/>
              </a:rPr>
              <a:t>deux</a:t>
            </a:r>
            <a:r>
              <a:rPr sz="2000" spc="5" dirty="0">
                <a:latin typeface="Calibri"/>
                <a:cs typeface="Calibri"/>
              </a:rPr>
              <a:t> </a:t>
            </a:r>
            <a:r>
              <a:rPr sz="2000" spc="-10" dirty="0" err="1">
                <a:latin typeface="Calibri"/>
                <a:cs typeface="Calibri"/>
              </a:rPr>
              <a:t>arroseurs</a:t>
            </a:r>
            <a:endParaRPr sz="2000" dirty="0">
              <a:latin typeface="Calibri"/>
              <a:cs typeface="Calibri"/>
            </a:endParaRPr>
          </a:p>
          <a:p>
            <a:pPr marL="882015" indent="-356235">
              <a:lnSpc>
                <a:spcPct val="100000"/>
              </a:lnSpc>
              <a:spcBef>
                <a:spcPts val="5"/>
              </a:spcBef>
              <a:buFont typeface="Wingdings"/>
              <a:buChar char=""/>
              <a:tabLst>
                <a:tab pos="882015" algn="l"/>
                <a:tab pos="882650" algn="l"/>
              </a:tabLst>
            </a:pPr>
            <a:r>
              <a:rPr sz="2000" dirty="0">
                <a:latin typeface="Verdana"/>
                <a:cs typeface="Verdana"/>
              </a:rPr>
              <a:t>repérer</a:t>
            </a:r>
            <a:r>
              <a:rPr sz="2000" spc="-40" dirty="0">
                <a:latin typeface="Verdana"/>
                <a:cs typeface="Verdana"/>
              </a:rPr>
              <a:t> </a:t>
            </a:r>
            <a:r>
              <a:rPr sz="2000" dirty="0">
                <a:latin typeface="Verdana"/>
                <a:cs typeface="Verdana"/>
              </a:rPr>
              <a:t>les</a:t>
            </a:r>
            <a:r>
              <a:rPr sz="2000" spc="-25" dirty="0">
                <a:latin typeface="Verdana"/>
                <a:cs typeface="Verdana"/>
              </a:rPr>
              <a:t> </a:t>
            </a:r>
            <a:r>
              <a:rPr sz="2000" spc="-10" dirty="0">
                <a:latin typeface="Verdana"/>
                <a:cs typeface="Verdana"/>
              </a:rPr>
              <a:t>dysfonctionnements</a:t>
            </a:r>
            <a:endParaRPr sz="2000" dirty="0">
              <a:latin typeface="Verdana"/>
              <a:cs typeface="Verdana"/>
            </a:endParaRPr>
          </a:p>
          <a:p>
            <a:pPr marL="883919" indent="-358775">
              <a:lnSpc>
                <a:spcPct val="100000"/>
              </a:lnSpc>
              <a:spcBef>
                <a:spcPts val="1485"/>
              </a:spcBef>
              <a:buFont typeface="Wingdings"/>
              <a:buChar char=""/>
              <a:tabLst>
                <a:tab pos="883919" algn="l"/>
                <a:tab pos="884555" algn="l"/>
              </a:tabLst>
            </a:pPr>
            <a:r>
              <a:rPr sz="2000" dirty="0">
                <a:latin typeface="Verdana"/>
                <a:cs typeface="Verdana"/>
              </a:rPr>
              <a:t>optimiser</a:t>
            </a:r>
            <a:r>
              <a:rPr sz="2000" spc="-35" dirty="0">
                <a:latin typeface="Verdana"/>
                <a:cs typeface="Verdana"/>
              </a:rPr>
              <a:t> </a:t>
            </a:r>
            <a:r>
              <a:rPr sz="2000" dirty="0">
                <a:latin typeface="Verdana"/>
                <a:cs typeface="Verdana"/>
              </a:rPr>
              <a:t>les</a:t>
            </a:r>
            <a:r>
              <a:rPr sz="2000" spc="-70" dirty="0">
                <a:latin typeface="Verdana"/>
                <a:cs typeface="Verdana"/>
              </a:rPr>
              <a:t> </a:t>
            </a:r>
            <a:r>
              <a:rPr sz="2000" spc="-10" dirty="0">
                <a:latin typeface="Verdana"/>
                <a:cs typeface="Verdana"/>
              </a:rPr>
              <a:t>systèmes</a:t>
            </a:r>
            <a:endParaRPr sz="2000" dirty="0">
              <a:latin typeface="Verdana"/>
              <a:cs typeface="Verdana"/>
            </a:endParaRPr>
          </a:p>
        </p:txBody>
      </p:sp>
      <p:sp>
        <p:nvSpPr>
          <p:cNvPr id="12" name="object 15">
            <a:extLst>
              <a:ext uri="{FF2B5EF4-FFF2-40B4-BE49-F238E27FC236}">
                <a16:creationId xmlns:a16="http://schemas.microsoft.com/office/drawing/2014/main" id="{3A3DA574-90DE-E54A-0007-7AA2718D83EA}"/>
              </a:ext>
            </a:extLst>
          </p:cNvPr>
          <p:cNvSpPr txBox="1"/>
          <p:nvPr/>
        </p:nvSpPr>
        <p:spPr>
          <a:xfrm>
            <a:off x="2939290" y="914400"/>
            <a:ext cx="5747510" cy="2634054"/>
          </a:xfrm>
          <a:prstGeom prst="rect">
            <a:avLst/>
          </a:prstGeom>
        </p:spPr>
        <p:txBody>
          <a:bodyPr vert="horz" wrap="square" lIns="0" tIns="12700" rIns="0" bIns="0" rtlCol="0">
            <a:spAutoFit/>
          </a:bodyPr>
          <a:lstStyle/>
          <a:p>
            <a:pPr marL="12700">
              <a:lnSpc>
                <a:spcPct val="100000"/>
              </a:lnSpc>
              <a:spcBef>
                <a:spcPts val="100"/>
              </a:spcBef>
            </a:pPr>
            <a:r>
              <a:rPr sz="2000" u="sng" dirty="0">
                <a:solidFill>
                  <a:srgbClr val="006FC0"/>
                </a:solidFill>
                <a:uFill>
                  <a:solidFill>
                    <a:srgbClr val="006FC0"/>
                  </a:solidFill>
                </a:uFill>
                <a:latin typeface="Arial"/>
                <a:cs typeface="Arial"/>
              </a:rPr>
              <a:t>Quels</a:t>
            </a:r>
            <a:r>
              <a:rPr sz="2000" u="sng" spc="-30"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volumes</a:t>
            </a:r>
            <a:r>
              <a:rPr sz="2000" u="sng" spc="-10"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consommés</a:t>
            </a:r>
            <a:r>
              <a:rPr sz="2000" u="sng" spc="-10" dirty="0">
                <a:solidFill>
                  <a:srgbClr val="006FC0"/>
                </a:solidFill>
                <a:uFill>
                  <a:solidFill>
                    <a:srgbClr val="006FC0"/>
                  </a:solidFill>
                </a:uFill>
                <a:latin typeface="Arial"/>
                <a:cs typeface="Arial"/>
              </a:rPr>
              <a:t> </a:t>
            </a:r>
            <a:r>
              <a:rPr sz="2000" u="sng" spc="-50" dirty="0">
                <a:solidFill>
                  <a:srgbClr val="006FC0"/>
                </a:solidFill>
                <a:uFill>
                  <a:solidFill>
                    <a:srgbClr val="006FC0"/>
                  </a:solidFill>
                </a:uFill>
                <a:latin typeface="Arial"/>
                <a:cs typeface="Arial"/>
              </a:rPr>
              <a:t>?</a:t>
            </a:r>
            <a:endParaRPr sz="2000" dirty="0">
              <a:latin typeface="Arial"/>
              <a:cs typeface="Arial"/>
            </a:endParaRPr>
          </a:p>
          <a:p>
            <a:pPr marL="826769">
              <a:lnSpc>
                <a:spcPct val="100000"/>
              </a:lnSpc>
              <a:spcBef>
                <a:spcPts val="880"/>
              </a:spcBef>
            </a:pPr>
            <a:r>
              <a:rPr sz="2400" dirty="0">
                <a:latin typeface="Calibri"/>
                <a:cs typeface="Calibri"/>
              </a:rPr>
              <a:t>Mise</a:t>
            </a:r>
            <a:r>
              <a:rPr sz="2400" spc="-40" dirty="0">
                <a:latin typeface="Calibri"/>
                <a:cs typeface="Calibri"/>
              </a:rPr>
              <a:t> </a:t>
            </a:r>
            <a:r>
              <a:rPr sz="2400" dirty="0">
                <a:latin typeface="Calibri"/>
                <a:cs typeface="Calibri"/>
              </a:rPr>
              <a:t>en</a:t>
            </a:r>
            <a:r>
              <a:rPr sz="2400" spc="-5" dirty="0">
                <a:latin typeface="Calibri"/>
                <a:cs typeface="Calibri"/>
              </a:rPr>
              <a:t> </a:t>
            </a:r>
            <a:r>
              <a:rPr sz="2400" dirty="0">
                <a:latin typeface="Calibri"/>
                <a:cs typeface="Calibri"/>
              </a:rPr>
              <a:t>place</a:t>
            </a:r>
            <a:r>
              <a:rPr sz="2400" spc="-30" dirty="0">
                <a:latin typeface="Calibri"/>
                <a:cs typeface="Calibri"/>
              </a:rPr>
              <a:t> </a:t>
            </a:r>
            <a:r>
              <a:rPr sz="2400" dirty="0">
                <a:latin typeface="Calibri"/>
                <a:cs typeface="Calibri"/>
              </a:rPr>
              <a:t>de </a:t>
            </a:r>
            <a:r>
              <a:rPr sz="2400" dirty="0" err="1">
                <a:latin typeface="Calibri"/>
                <a:cs typeface="Calibri"/>
              </a:rPr>
              <a:t>compteur</a:t>
            </a:r>
            <a:r>
              <a:rPr sz="2400" spc="-45" dirty="0">
                <a:latin typeface="Calibri"/>
                <a:cs typeface="Calibri"/>
              </a:rPr>
              <a:t> </a:t>
            </a:r>
            <a:r>
              <a:rPr sz="2400" dirty="0">
                <a:latin typeface="Calibri"/>
                <a:cs typeface="Calibri"/>
              </a:rPr>
              <a:t>s</a:t>
            </a:r>
            <a:r>
              <a:rPr lang="fr-FR" sz="2400" dirty="0" err="1">
                <a:latin typeface="Calibri"/>
                <a:cs typeface="Calibri"/>
              </a:rPr>
              <a:t>ur</a:t>
            </a:r>
            <a:r>
              <a:rPr sz="2400" spc="-20" dirty="0">
                <a:latin typeface="Calibri"/>
                <a:cs typeface="Calibri"/>
              </a:rPr>
              <a:t> </a:t>
            </a:r>
            <a:r>
              <a:rPr sz="2400" dirty="0" err="1">
                <a:latin typeface="Calibri"/>
                <a:cs typeface="Calibri"/>
              </a:rPr>
              <a:t>chaque</a:t>
            </a:r>
            <a:r>
              <a:rPr sz="2400" spc="-15" dirty="0">
                <a:latin typeface="Calibri"/>
                <a:cs typeface="Calibri"/>
              </a:rPr>
              <a:t> </a:t>
            </a:r>
            <a:r>
              <a:rPr sz="2400" spc="-20" dirty="0">
                <a:latin typeface="Calibri"/>
                <a:cs typeface="Calibri"/>
              </a:rPr>
              <a:t>site</a:t>
            </a:r>
            <a:r>
              <a:rPr lang="fr-FR" sz="2400" spc="-20" dirty="0">
                <a:latin typeface="Calibri"/>
                <a:cs typeface="Calibri"/>
              </a:rPr>
              <a:t> EV avec disconnecteurs et tête émettrice.</a:t>
            </a:r>
            <a:endParaRPr sz="2400" dirty="0">
              <a:latin typeface="Calibri"/>
              <a:cs typeface="Calibri"/>
            </a:endParaRPr>
          </a:p>
          <a:p>
            <a:pPr marL="1254125" indent="-356870">
              <a:lnSpc>
                <a:spcPct val="100000"/>
              </a:lnSpc>
              <a:buFont typeface="Wingdings"/>
              <a:buChar char=""/>
              <a:tabLst>
                <a:tab pos="1254125" algn="l"/>
                <a:tab pos="1254760" algn="l"/>
              </a:tabLst>
            </a:pPr>
            <a:r>
              <a:rPr sz="2000" dirty="0">
                <a:latin typeface="Verdana"/>
                <a:cs typeface="Verdana"/>
              </a:rPr>
              <a:t>détecter</a:t>
            </a:r>
            <a:r>
              <a:rPr sz="2000" spc="-55" dirty="0">
                <a:latin typeface="Verdana"/>
                <a:cs typeface="Verdana"/>
              </a:rPr>
              <a:t> </a:t>
            </a:r>
            <a:r>
              <a:rPr sz="2000" dirty="0">
                <a:latin typeface="Verdana"/>
                <a:cs typeface="Verdana"/>
              </a:rPr>
              <a:t>les</a:t>
            </a:r>
            <a:r>
              <a:rPr sz="2000" spc="-65" dirty="0">
                <a:latin typeface="Verdana"/>
                <a:cs typeface="Verdana"/>
              </a:rPr>
              <a:t> </a:t>
            </a:r>
            <a:r>
              <a:rPr sz="2000" spc="-10" dirty="0" err="1">
                <a:latin typeface="Verdana"/>
                <a:cs typeface="Verdana"/>
              </a:rPr>
              <a:t>fuites</a:t>
            </a:r>
            <a:r>
              <a:rPr lang="fr-FR" sz="2000" spc="-10" dirty="0">
                <a:latin typeface="Verdana"/>
                <a:cs typeface="Verdana"/>
              </a:rPr>
              <a:t>, voir débitmètre</a:t>
            </a:r>
            <a:endParaRPr sz="2000" dirty="0">
              <a:latin typeface="Verdana"/>
              <a:cs typeface="Verdana"/>
            </a:endParaRPr>
          </a:p>
          <a:p>
            <a:pPr marL="1254125" indent="-356870">
              <a:lnSpc>
                <a:spcPct val="100000"/>
              </a:lnSpc>
              <a:spcBef>
                <a:spcPts val="1315"/>
              </a:spcBef>
              <a:buFont typeface="Wingdings"/>
              <a:buChar char=""/>
              <a:tabLst>
                <a:tab pos="1254125" algn="l"/>
                <a:tab pos="1254760" algn="l"/>
              </a:tabLst>
            </a:pPr>
            <a:r>
              <a:rPr sz="2000" dirty="0">
                <a:latin typeface="Verdana"/>
                <a:cs typeface="Verdana"/>
              </a:rPr>
              <a:t>quantifier</a:t>
            </a:r>
            <a:r>
              <a:rPr sz="2000" spc="-55" dirty="0">
                <a:latin typeface="Verdana"/>
                <a:cs typeface="Verdana"/>
              </a:rPr>
              <a:t> </a:t>
            </a:r>
            <a:r>
              <a:rPr sz="2000" dirty="0">
                <a:latin typeface="Verdana"/>
                <a:cs typeface="Verdana"/>
              </a:rPr>
              <a:t>les</a:t>
            </a:r>
            <a:r>
              <a:rPr sz="2000" spc="-55" dirty="0">
                <a:latin typeface="Verdana"/>
                <a:cs typeface="Verdana"/>
              </a:rPr>
              <a:t> </a:t>
            </a:r>
            <a:r>
              <a:rPr sz="2000" spc="-10" dirty="0">
                <a:latin typeface="Verdana"/>
                <a:cs typeface="Verdana"/>
              </a:rPr>
              <a:t>economies</a:t>
            </a:r>
            <a:r>
              <a:rPr lang="fr-FR" sz="2000" spc="-10" dirty="0">
                <a:latin typeface="Verdana"/>
                <a:cs typeface="Verdana"/>
              </a:rPr>
              <a:t> financières et environnementales</a:t>
            </a:r>
            <a:endParaRPr sz="2000" dirty="0">
              <a:latin typeface="Verdana"/>
              <a:cs typeface="Verdana"/>
            </a:endParaRPr>
          </a:p>
        </p:txBody>
      </p:sp>
      <p:grpSp>
        <p:nvGrpSpPr>
          <p:cNvPr id="13" name="object 10">
            <a:extLst>
              <a:ext uri="{FF2B5EF4-FFF2-40B4-BE49-F238E27FC236}">
                <a16:creationId xmlns:a16="http://schemas.microsoft.com/office/drawing/2014/main" id="{E5047AF7-047F-27ED-1EB5-5455987F0140}"/>
              </a:ext>
            </a:extLst>
          </p:cNvPr>
          <p:cNvGrpSpPr/>
          <p:nvPr/>
        </p:nvGrpSpPr>
        <p:grpSpPr>
          <a:xfrm>
            <a:off x="222504" y="2953510"/>
            <a:ext cx="3439795" cy="3840479"/>
            <a:chOff x="222504" y="2953510"/>
            <a:chExt cx="3439795" cy="3840479"/>
          </a:xfrm>
        </p:grpSpPr>
        <p:pic>
          <p:nvPicPr>
            <p:cNvPr id="14" name="object 11">
              <a:extLst>
                <a:ext uri="{FF2B5EF4-FFF2-40B4-BE49-F238E27FC236}">
                  <a16:creationId xmlns:a16="http://schemas.microsoft.com/office/drawing/2014/main" id="{0B9B8A2E-2A4A-228C-0E67-D2117712F7AE}"/>
                </a:ext>
              </a:extLst>
            </p:cNvPr>
            <p:cNvPicPr/>
            <p:nvPr/>
          </p:nvPicPr>
          <p:blipFill>
            <a:blip r:embed="rId7" cstate="screen">
              <a:extLst>
                <a:ext uri="{28A0092B-C50C-407E-A947-70E740481C1C}">
                  <a14:useLocalDpi xmlns:a14="http://schemas.microsoft.com/office/drawing/2010/main" val="0"/>
                </a:ext>
              </a:extLst>
            </a:blip>
            <a:stretch>
              <a:fillRect/>
            </a:stretch>
          </p:blipFill>
          <p:spPr>
            <a:xfrm>
              <a:off x="1258823" y="2979418"/>
              <a:ext cx="2377440" cy="3788664"/>
            </a:xfrm>
            <a:prstGeom prst="rect">
              <a:avLst/>
            </a:prstGeom>
          </p:spPr>
        </p:pic>
        <p:sp>
          <p:nvSpPr>
            <p:cNvPr id="15" name="object 12">
              <a:extLst>
                <a:ext uri="{FF2B5EF4-FFF2-40B4-BE49-F238E27FC236}">
                  <a16:creationId xmlns:a16="http://schemas.microsoft.com/office/drawing/2014/main" id="{45D0B319-6736-C54A-C74C-721DAD14ACCC}"/>
                </a:ext>
              </a:extLst>
            </p:cNvPr>
            <p:cNvSpPr/>
            <p:nvPr/>
          </p:nvSpPr>
          <p:spPr>
            <a:xfrm>
              <a:off x="1245870" y="2966464"/>
              <a:ext cx="2403475" cy="3815079"/>
            </a:xfrm>
            <a:custGeom>
              <a:avLst/>
              <a:gdLst/>
              <a:ahLst/>
              <a:cxnLst/>
              <a:rect l="l" t="t" r="r" b="b"/>
              <a:pathLst>
                <a:path w="2403475" h="3815079">
                  <a:moveTo>
                    <a:pt x="0" y="3814572"/>
                  </a:moveTo>
                  <a:lnTo>
                    <a:pt x="2403348" y="3814572"/>
                  </a:lnTo>
                  <a:lnTo>
                    <a:pt x="2403348" y="0"/>
                  </a:lnTo>
                  <a:lnTo>
                    <a:pt x="0" y="0"/>
                  </a:lnTo>
                  <a:lnTo>
                    <a:pt x="0" y="3814572"/>
                  </a:lnTo>
                  <a:close/>
                </a:path>
              </a:pathLst>
            </a:custGeom>
            <a:ln w="25908">
              <a:solidFill>
                <a:srgbClr val="4F81BC"/>
              </a:solidFill>
            </a:ln>
          </p:spPr>
          <p:txBody>
            <a:bodyPr wrap="square" lIns="0" tIns="0" rIns="0" bIns="0" rtlCol="0"/>
            <a:lstStyle/>
            <a:p>
              <a:endParaRPr/>
            </a:p>
          </p:txBody>
        </p:sp>
        <p:pic>
          <p:nvPicPr>
            <p:cNvPr id="16" name="object 13">
              <a:extLst>
                <a:ext uri="{FF2B5EF4-FFF2-40B4-BE49-F238E27FC236}">
                  <a16:creationId xmlns:a16="http://schemas.microsoft.com/office/drawing/2014/main" id="{9D539EBB-855B-6F7A-5757-BDB2962EDFF9}"/>
                </a:ext>
              </a:extLst>
            </p:cNvPr>
            <p:cNvPicPr/>
            <p:nvPr/>
          </p:nvPicPr>
          <p:blipFill>
            <a:blip r:embed="rId8" cstate="screen">
              <a:extLst>
                <a:ext uri="{28A0092B-C50C-407E-A947-70E740481C1C}">
                  <a14:useLocalDpi xmlns:a14="http://schemas.microsoft.com/office/drawing/2010/main" val="0"/>
                </a:ext>
              </a:extLst>
            </a:blip>
            <a:stretch>
              <a:fillRect/>
            </a:stretch>
          </p:blipFill>
          <p:spPr>
            <a:xfrm>
              <a:off x="251460" y="3544824"/>
              <a:ext cx="1388364" cy="2548128"/>
            </a:xfrm>
            <a:prstGeom prst="rect">
              <a:avLst/>
            </a:prstGeom>
          </p:spPr>
        </p:pic>
        <p:sp>
          <p:nvSpPr>
            <p:cNvPr id="17" name="object 14">
              <a:extLst>
                <a:ext uri="{FF2B5EF4-FFF2-40B4-BE49-F238E27FC236}">
                  <a16:creationId xmlns:a16="http://schemas.microsoft.com/office/drawing/2014/main" id="{EAA747A8-BE89-FDC0-8A05-9DF71E3CD290}"/>
                </a:ext>
              </a:extLst>
            </p:cNvPr>
            <p:cNvSpPr/>
            <p:nvPr/>
          </p:nvSpPr>
          <p:spPr>
            <a:xfrm>
              <a:off x="236982" y="3530346"/>
              <a:ext cx="1417320" cy="2577465"/>
            </a:xfrm>
            <a:custGeom>
              <a:avLst/>
              <a:gdLst/>
              <a:ahLst/>
              <a:cxnLst/>
              <a:rect l="l" t="t" r="r" b="b"/>
              <a:pathLst>
                <a:path w="1417320" h="2577465">
                  <a:moveTo>
                    <a:pt x="0" y="2577084"/>
                  </a:moveTo>
                  <a:lnTo>
                    <a:pt x="1417320" y="2577084"/>
                  </a:lnTo>
                  <a:lnTo>
                    <a:pt x="1417320" y="0"/>
                  </a:lnTo>
                  <a:lnTo>
                    <a:pt x="0" y="0"/>
                  </a:lnTo>
                  <a:lnTo>
                    <a:pt x="0" y="2577084"/>
                  </a:lnTo>
                  <a:close/>
                </a:path>
              </a:pathLst>
            </a:custGeom>
            <a:ln w="28956">
              <a:solidFill>
                <a:srgbClr val="006FC0"/>
              </a:solidFill>
            </a:ln>
          </p:spPr>
          <p:txBody>
            <a:bodyPr wrap="square" lIns="0" tIns="0" rIns="0" bIns="0" rtlCol="0"/>
            <a:lstStyle/>
            <a:p>
              <a:endParaRPr/>
            </a:p>
          </p:txBody>
        </p:sp>
      </p:grpSp>
      <p:sp>
        <p:nvSpPr>
          <p:cNvPr id="18" name="ZoneTexte 17">
            <a:extLst>
              <a:ext uri="{FF2B5EF4-FFF2-40B4-BE49-F238E27FC236}">
                <a16:creationId xmlns:a16="http://schemas.microsoft.com/office/drawing/2014/main" id="{8FB04544-BC04-2613-E90B-DD3C7AC4428C}"/>
              </a:ext>
            </a:extLst>
          </p:cNvPr>
          <p:cNvSpPr txBox="1"/>
          <p:nvPr/>
        </p:nvSpPr>
        <p:spPr>
          <a:xfrm>
            <a:off x="4018905" y="5769786"/>
            <a:ext cx="4998085" cy="646331"/>
          </a:xfrm>
          <a:prstGeom prst="rect">
            <a:avLst/>
          </a:prstGeom>
          <a:noFill/>
        </p:spPr>
        <p:txBody>
          <a:bodyPr wrap="square" rtlCol="0">
            <a:spAutoFit/>
          </a:bodyPr>
          <a:lstStyle/>
          <a:p>
            <a:r>
              <a:rPr lang="fr-FR" b="1" dirty="0">
                <a:solidFill>
                  <a:srgbClr val="FF0000"/>
                </a:solidFill>
              </a:rPr>
              <a:t>S’EVALUER POUR PROGRESSER.</a:t>
            </a:r>
          </a:p>
          <a:p>
            <a:r>
              <a:rPr lang="fr-FR" b="1" dirty="0">
                <a:solidFill>
                  <a:srgbClr val="FF0000"/>
                </a:solidFill>
              </a:rPr>
              <a:t>N’APPORTER QUE L’EAU NECESSAIRE</a:t>
            </a:r>
          </a:p>
        </p:txBody>
      </p:sp>
      <p:sp>
        <p:nvSpPr>
          <p:cNvPr id="3" name="ZoneTexte 2">
            <a:extLst>
              <a:ext uri="{FF2B5EF4-FFF2-40B4-BE49-F238E27FC236}">
                <a16:creationId xmlns:a16="http://schemas.microsoft.com/office/drawing/2014/main" id="{9C454288-C04E-7C1A-99B4-6333A1ED19B0}"/>
              </a:ext>
            </a:extLst>
          </p:cNvPr>
          <p:cNvSpPr txBox="1"/>
          <p:nvPr/>
        </p:nvSpPr>
        <p:spPr>
          <a:xfrm>
            <a:off x="2939290" y="184995"/>
            <a:ext cx="4572000" cy="461665"/>
          </a:xfrm>
          <a:prstGeom prst="rect">
            <a:avLst/>
          </a:prstGeom>
          <a:noFill/>
        </p:spPr>
        <p:txBody>
          <a:bodyPr wrap="square">
            <a:spAutoFit/>
          </a:bodyPr>
          <a:lstStyle/>
          <a:p>
            <a:pPr algn="ctr"/>
            <a:r>
              <a:rPr lang="fr-FR" sz="2400" b="1" dirty="0">
                <a:solidFill>
                  <a:srgbClr val="00B0F0"/>
                </a:solidFill>
                <a:latin typeface="Algerian" panose="04020705040A02060702" pitchFamily="82" charset="0"/>
              </a:rPr>
              <a:t>CONTRÔLE ET EVALUATION</a:t>
            </a:r>
          </a:p>
        </p:txBody>
      </p:sp>
    </p:spTree>
    <p:extLst>
      <p:ext uri="{BB962C8B-B14F-4D97-AF65-F5344CB8AC3E}">
        <p14:creationId xmlns:p14="http://schemas.microsoft.com/office/powerpoint/2010/main" val="3012942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A3BF9D12-7CC9-00E9-5491-EBD577707E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212"/>
          <a:stretch/>
        </p:blipFill>
        <p:spPr bwMode="auto">
          <a:xfrm>
            <a:off x="0" y="6028"/>
            <a:ext cx="9144000" cy="68987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78810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CD69773-56D4-6B84-4E8B-1AFFF1843D7B}"/>
              </a:ext>
            </a:extLst>
          </p:cNvPr>
          <p:cNvPicPr>
            <a:picLocks noChangeAspect="1"/>
          </p:cNvPicPr>
          <p:nvPr/>
        </p:nvPicPr>
        <p:blipFill>
          <a:blip r:embed="rId3"/>
          <a:stretch>
            <a:fillRect/>
          </a:stretch>
        </p:blipFill>
        <p:spPr>
          <a:xfrm>
            <a:off x="1" y="0"/>
            <a:ext cx="2667332" cy="4248727"/>
          </a:xfrm>
          <a:prstGeom prst="rect">
            <a:avLst/>
          </a:prstGeom>
        </p:spPr>
      </p:pic>
      <p:pic>
        <p:nvPicPr>
          <p:cNvPr id="7" name="Image 6">
            <a:extLst>
              <a:ext uri="{FF2B5EF4-FFF2-40B4-BE49-F238E27FC236}">
                <a16:creationId xmlns:a16="http://schemas.microsoft.com/office/drawing/2014/main" id="{55D658B6-0850-E09B-5F54-71FABEE64D4D}"/>
              </a:ext>
            </a:extLst>
          </p:cNvPr>
          <p:cNvPicPr>
            <a:picLocks noChangeAspect="1"/>
          </p:cNvPicPr>
          <p:nvPr/>
        </p:nvPicPr>
        <p:blipFill>
          <a:blip r:embed="rId4"/>
          <a:stretch>
            <a:fillRect/>
          </a:stretch>
        </p:blipFill>
        <p:spPr>
          <a:xfrm>
            <a:off x="2590800" y="758536"/>
            <a:ext cx="6553200" cy="6172200"/>
          </a:xfrm>
          <a:prstGeom prst="rect">
            <a:avLst/>
          </a:prstGeom>
        </p:spPr>
      </p:pic>
      <p:pic>
        <p:nvPicPr>
          <p:cNvPr id="9" name="Image 8">
            <a:extLst>
              <a:ext uri="{FF2B5EF4-FFF2-40B4-BE49-F238E27FC236}">
                <a16:creationId xmlns:a16="http://schemas.microsoft.com/office/drawing/2014/main" id="{2E71A4F5-25A3-20F6-2464-1652D11F1DB0}"/>
              </a:ext>
            </a:extLst>
          </p:cNvPr>
          <p:cNvPicPr>
            <a:picLocks noChangeAspect="1"/>
          </p:cNvPicPr>
          <p:nvPr/>
        </p:nvPicPr>
        <p:blipFill>
          <a:blip r:embed="rId5"/>
          <a:stretch>
            <a:fillRect/>
          </a:stretch>
        </p:blipFill>
        <p:spPr>
          <a:xfrm>
            <a:off x="4572000" y="102611"/>
            <a:ext cx="2324100" cy="428625"/>
          </a:xfrm>
          <a:prstGeom prst="rect">
            <a:avLst/>
          </a:prstGeom>
        </p:spPr>
      </p:pic>
    </p:spTree>
    <p:extLst>
      <p:ext uri="{BB962C8B-B14F-4D97-AF65-F5344CB8AC3E}">
        <p14:creationId xmlns:p14="http://schemas.microsoft.com/office/powerpoint/2010/main" val="103915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524A1-2FF9-C4E6-23C1-8FF9FBBAC6B9}"/>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A8047A24-C382-54C1-68B5-B28BE57B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1088"/>
            <a:ext cx="9144000" cy="5295824"/>
          </a:xfrm>
          <a:prstGeom prst="rect">
            <a:avLst/>
          </a:prstGeom>
        </p:spPr>
      </p:pic>
    </p:spTree>
    <p:extLst>
      <p:ext uri="{BB962C8B-B14F-4D97-AF65-F5344CB8AC3E}">
        <p14:creationId xmlns:p14="http://schemas.microsoft.com/office/powerpoint/2010/main" val="1377337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DE0C7FA-3748-3D27-A031-53B167F97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 y="0"/>
            <a:ext cx="9299751" cy="696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724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bwMode="auto">
          <a:xfrm>
            <a:off x="611188" y="333375"/>
            <a:ext cx="8229600" cy="1143000"/>
          </a:xfrm>
        </p:spPr>
        <p:txBody>
          <a:bodyPr vert="horz" wrap="square" lIns="91440" tIns="45720" rIns="91440" bIns="45720" numCol="1" anchor="t" anchorCtr="0" compatLnSpc="1">
            <a:prstTxWarp prst="textNoShape">
              <a:avLst/>
            </a:prstTxWarp>
          </a:bodyPr>
          <a:lstStyle/>
          <a:p>
            <a:pPr eaLnBrk="1" hangingPunct="1">
              <a:lnSpc>
                <a:spcPct val="120000"/>
              </a:lnSpc>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rPr>
              <a:t>ORIGINE DE L’EAU D’ARROSAGE</a:t>
            </a:r>
            <a:br>
              <a:rPr lang="fr-FR" altLang="fr-FR" sz="3000" b="1">
                <a:solidFill>
                  <a:srgbClr val="008080"/>
                </a:solidFill>
                <a:effectLst>
                  <a:outerShdw blurRad="38100" dist="38100" dir="2700000" algn="tl">
                    <a:srgbClr val="C0C0C0"/>
                  </a:outerShdw>
                </a:effectLst>
                <a:latin typeface="Lucida Handwriting" panose="03010101010101010101" pitchFamily="66" charset="0"/>
              </a:rPr>
            </a:br>
            <a:r>
              <a:rPr lang="fr-FR" altLang="fr-FR" sz="3000" b="1">
                <a:solidFill>
                  <a:srgbClr val="008080"/>
                </a:solidFill>
                <a:effectLst>
                  <a:outerShdw blurRad="38100" dist="38100" dir="2700000" algn="tl">
                    <a:srgbClr val="C0C0C0"/>
                  </a:outerShdw>
                </a:effectLst>
                <a:latin typeface="Lucida Handwriting" panose="03010101010101010101" pitchFamily="66" charset="0"/>
              </a:rPr>
              <a:t>DES ESPACES VERTS</a:t>
            </a:r>
          </a:p>
        </p:txBody>
      </p:sp>
      <p:pic>
        <p:nvPicPr>
          <p:cNvPr id="557058" name="Picture 3"/>
          <p:cNvPicPr>
            <a:picLocks noChangeAspect="1" noChangeArrowheads="1"/>
          </p:cNvPicPr>
          <p:nvPr/>
        </p:nvPicPr>
        <p:blipFill>
          <a:blip r:embed="rId3"/>
          <a:srcRect l="14999" r="25000"/>
          <a:stretch>
            <a:fillRect/>
          </a:stretch>
        </p:blipFill>
        <p:spPr bwMode="auto">
          <a:xfrm>
            <a:off x="1692275" y="1671638"/>
            <a:ext cx="5795963" cy="4852987"/>
          </a:xfrm>
          <a:prstGeom prst="rect">
            <a:avLst/>
          </a:prstGeom>
          <a:noFill/>
          <a:ln w="9525">
            <a:noFill/>
            <a:miter lim="800000"/>
            <a:headEnd/>
            <a:tailEnd/>
          </a:ln>
        </p:spPr>
      </p:pic>
    </p:spTree>
  </p:cSld>
  <p:clrMapOvr>
    <a:masterClrMapping/>
  </p:clrMapOvr>
  <p:transition advClick="0" advTm="1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6F2EB4B-B4F5-7276-7776-900C6FA6CAA6}"/>
              </a:ext>
            </a:extLst>
          </p:cNvPr>
          <p:cNvSpPr txBox="1"/>
          <p:nvPr/>
        </p:nvSpPr>
        <p:spPr>
          <a:xfrm>
            <a:off x="304800" y="179117"/>
            <a:ext cx="8153400" cy="461665"/>
          </a:xfrm>
          <a:prstGeom prst="rect">
            <a:avLst/>
          </a:prstGeom>
          <a:noFill/>
        </p:spPr>
        <p:txBody>
          <a:bodyPr wrap="square" rtlCol="0">
            <a:spAutoFit/>
          </a:bodyPr>
          <a:lstStyle/>
          <a:p>
            <a:pPr algn="ctr"/>
            <a:r>
              <a:rPr lang="fr-FR" sz="2400" dirty="0">
                <a:solidFill>
                  <a:srgbClr val="00B050"/>
                </a:solidFill>
              </a:rPr>
              <a:t>LA TRILOGIE: CLIMAT, SOL ET PLANTE</a:t>
            </a:r>
          </a:p>
        </p:txBody>
      </p:sp>
      <p:pic>
        <p:nvPicPr>
          <p:cNvPr id="11" name="Image 10">
            <a:extLst>
              <a:ext uri="{FF2B5EF4-FFF2-40B4-BE49-F238E27FC236}">
                <a16:creationId xmlns:a16="http://schemas.microsoft.com/office/drawing/2014/main" id="{3A2EF01E-03DA-6AC7-C72B-27A7C941154B}"/>
              </a:ext>
            </a:extLst>
          </p:cNvPr>
          <p:cNvPicPr>
            <a:picLocks noChangeAspect="1"/>
          </p:cNvPicPr>
          <p:nvPr/>
        </p:nvPicPr>
        <p:blipFill>
          <a:blip r:embed="rId3"/>
          <a:stretch>
            <a:fillRect/>
          </a:stretch>
        </p:blipFill>
        <p:spPr>
          <a:xfrm>
            <a:off x="2356" y="523438"/>
            <a:ext cx="9141643" cy="6334562"/>
          </a:xfrm>
          <a:prstGeom prst="rect">
            <a:avLst/>
          </a:prstGeom>
        </p:spPr>
      </p:pic>
    </p:spTree>
    <p:extLst>
      <p:ext uri="{BB962C8B-B14F-4D97-AF65-F5344CB8AC3E}">
        <p14:creationId xmlns:p14="http://schemas.microsoft.com/office/powerpoint/2010/main" val="2944044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A6739D5-D1E4-4F83-6701-32651153E03B}"/>
              </a:ext>
            </a:extLst>
          </p:cNvPr>
          <p:cNvPicPr>
            <a:picLocks noChangeAspect="1"/>
          </p:cNvPicPr>
          <p:nvPr/>
        </p:nvPicPr>
        <p:blipFill>
          <a:blip r:embed="rId3"/>
          <a:stretch>
            <a:fillRect/>
          </a:stretch>
        </p:blipFill>
        <p:spPr>
          <a:xfrm>
            <a:off x="0" y="-13677"/>
            <a:ext cx="5257800" cy="6880139"/>
          </a:xfrm>
          <a:prstGeom prst="rect">
            <a:avLst/>
          </a:prstGeom>
        </p:spPr>
      </p:pic>
      <p:sp>
        <p:nvSpPr>
          <p:cNvPr id="5" name="ZoneTexte 4">
            <a:extLst>
              <a:ext uri="{FF2B5EF4-FFF2-40B4-BE49-F238E27FC236}">
                <a16:creationId xmlns:a16="http://schemas.microsoft.com/office/drawing/2014/main" id="{25B4AF9E-8E48-0BC7-7127-CCC47AF8070A}"/>
              </a:ext>
            </a:extLst>
          </p:cNvPr>
          <p:cNvSpPr txBox="1"/>
          <p:nvPr/>
        </p:nvSpPr>
        <p:spPr>
          <a:xfrm>
            <a:off x="4962819" y="2839806"/>
            <a:ext cx="4229100" cy="707886"/>
          </a:xfrm>
          <a:prstGeom prst="rect">
            <a:avLst/>
          </a:prstGeom>
          <a:noFill/>
        </p:spPr>
        <p:txBody>
          <a:bodyPr wrap="square" rtlCol="0">
            <a:spAutoFit/>
          </a:bodyPr>
          <a:lstStyle/>
          <a:p>
            <a:r>
              <a:rPr lang="fr-FR" sz="2000" dirty="0"/>
              <a:t>Le climat est une contrainte qui évolue vers des extrêmes</a:t>
            </a:r>
          </a:p>
        </p:txBody>
      </p:sp>
      <p:sp>
        <p:nvSpPr>
          <p:cNvPr id="6" name="ZoneTexte 5">
            <a:extLst>
              <a:ext uri="{FF2B5EF4-FFF2-40B4-BE49-F238E27FC236}">
                <a16:creationId xmlns:a16="http://schemas.microsoft.com/office/drawing/2014/main" id="{4433E5FB-F93B-D08E-89D9-023261659080}"/>
              </a:ext>
            </a:extLst>
          </p:cNvPr>
          <p:cNvSpPr txBox="1"/>
          <p:nvPr/>
        </p:nvSpPr>
        <p:spPr>
          <a:xfrm>
            <a:off x="4985994" y="3733800"/>
            <a:ext cx="4348506" cy="1015663"/>
          </a:xfrm>
          <a:prstGeom prst="rect">
            <a:avLst/>
          </a:prstGeom>
          <a:noFill/>
        </p:spPr>
        <p:txBody>
          <a:bodyPr wrap="square" rtlCol="0">
            <a:spAutoFit/>
          </a:bodyPr>
          <a:lstStyle/>
          <a:p>
            <a:r>
              <a:rPr lang="fr-FR" sz="2000" dirty="0"/>
              <a:t>Le sol est une donnée que nous pouvons améliorer. Faut-il le changer à chaque plantation?</a:t>
            </a:r>
          </a:p>
        </p:txBody>
      </p:sp>
      <p:sp>
        <p:nvSpPr>
          <p:cNvPr id="7" name="ZoneTexte 6">
            <a:extLst>
              <a:ext uri="{FF2B5EF4-FFF2-40B4-BE49-F238E27FC236}">
                <a16:creationId xmlns:a16="http://schemas.microsoft.com/office/drawing/2014/main" id="{70A15A27-9D9A-2266-F25F-207B6802A1E8}"/>
              </a:ext>
            </a:extLst>
          </p:cNvPr>
          <p:cNvSpPr txBox="1"/>
          <p:nvPr/>
        </p:nvSpPr>
        <p:spPr>
          <a:xfrm>
            <a:off x="4958106" y="4800600"/>
            <a:ext cx="4152900" cy="1938992"/>
          </a:xfrm>
          <a:prstGeom prst="rect">
            <a:avLst/>
          </a:prstGeom>
          <a:noFill/>
        </p:spPr>
        <p:txBody>
          <a:bodyPr wrap="square" rtlCol="0">
            <a:spAutoFit/>
          </a:bodyPr>
          <a:lstStyle/>
          <a:p>
            <a:r>
              <a:rPr lang="fr-FR" sz="2000" dirty="0"/>
              <a:t>La plante est un choix que nous devons raisonné à chaque plantation.</a:t>
            </a:r>
          </a:p>
          <a:p>
            <a:r>
              <a:rPr lang="fr-FR" sz="2000" dirty="0"/>
              <a:t>La bonne plante au bon endroit demande moins d’entretien et elle se développe naturellement.</a:t>
            </a:r>
          </a:p>
        </p:txBody>
      </p:sp>
      <p:pic>
        <p:nvPicPr>
          <p:cNvPr id="2" name="object 8">
            <a:extLst>
              <a:ext uri="{FF2B5EF4-FFF2-40B4-BE49-F238E27FC236}">
                <a16:creationId xmlns:a16="http://schemas.microsoft.com/office/drawing/2014/main" id="{CCF3306A-6A5D-9F36-FC23-29BD532F65FD}"/>
              </a:ext>
            </a:extLst>
          </p:cNvPr>
          <p:cNvPicPr/>
          <p:nvPr/>
        </p:nvPicPr>
        <p:blipFill>
          <a:blip r:embed="rId4" cstate="print"/>
          <a:stretch>
            <a:fillRect/>
          </a:stretch>
        </p:blipFill>
        <p:spPr>
          <a:xfrm>
            <a:off x="5105400" y="304800"/>
            <a:ext cx="3886200" cy="2282191"/>
          </a:xfrm>
          <a:prstGeom prst="rect">
            <a:avLst/>
          </a:prstGeom>
        </p:spPr>
      </p:pic>
    </p:spTree>
    <p:extLst>
      <p:ext uri="{BB962C8B-B14F-4D97-AF65-F5344CB8AC3E}">
        <p14:creationId xmlns:p14="http://schemas.microsoft.com/office/powerpoint/2010/main" val="2152118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utes les techniques pour arroser son jardin sans perdre ou consommer ...">
            <a:extLst>
              <a:ext uri="{FF2B5EF4-FFF2-40B4-BE49-F238E27FC236}">
                <a16:creationId xmlns:a16="http://schemas.microsoft.com/office/drawing/2014/main" id="{7104CE5A-CD13-981D-85F0-D2EA589EB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9868"/>
            <a:ext cx="9115425"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292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rawAutoName_N1c0">
            <a:extLst>
              <a:ext uri="{FF2B5EF4-FFF2-40B4-BE49-F238E27FC236}">
                <a16:creationId xmlns:a16="http://schemas.microsoft.com/office/drawing/2014/main" id="{CE141BCA-316B-B6F6-3255-B435A21DE5E6}"/>
              </a:ext>
            </a:extLst>
          </p:cNvPr>
          <p:cNvPicPr/>
          <p:nvPr/>
        </p:nvPicPr>
        <p:blipFill>
          <a:blip r:embed="rId3">
            <a:lum/>
            <a:alphaModFix/>
          </a:blip>
          <a:srcRect/>
          <a:stretch>
            <a:fillRect/>
          </a:stretch>
        </p:blipFill>
        <p:spPr>
          <a:xfrm>
            <a:off x="685801" y="0"/>
            <a:ext cx="7924800" cy="6858000"/>
          </a:xfrm>
          <a:prstGeom prst="rect">
            <a:avLst/>
          </a:prstGeom>
        </p:spPr>
      </p:pic>
      <p:sp>
        <p:nvSpPr>
          <p:cNvPr id="5" name="Titre 1">
            <a:extLst>
              <a:ext uri="{FF2B5EF4-FFF2-40B4-BE49-F238E27FC236}">
                <a16:creationId xmlns:a16="http://schemas.microsoft.com/office/drawing/2014/main" id="{C62B2A52-E431-983C-DBA4-CF82C0768662}"/>
              </a:ext>
            </a:extLst>
          </p:cNvPr>
          <p:cNvSpPr>
            <a:spLocks noGrp="1"/>
          </p:cNvSpPr>
          <p:nvPr>
            <p:ph type="title"/>
          </p:nvPr>
        </p:nvSpPr>
        <p:spPr>
          <a:xfrm>
            <a:off x="2514600" y="0"/>
            <a:ext cx="4695825" cy="369332"/>
          </a:xfrm>
        </p:spPr>
        <p:txBody>
          <a:bodyPr/>
          <a:lstStyle/>
          <a:p>
            <a:pPr algn="ctr"/>
            <a:r>
              <a:rPr lang="fr-FR" sz="2400" dirty="0">
                <a:latin typeface="Algerian" panose="04020705040A02060702" pitchFamily="82" charset="0"/>
              </a:rPr>
              <a:t>Le sol</a:t>
            </a:r>
            <a:endParaRPr lang="fr-FR" sz="2400" dirty="0">
              <a:solidFill>
                <a:srgbClr val="00B050"/>
              </a:solidFill>
              <a:latin typeface="Algerian" panose="04020705040A02060702" pitchFamily="82" charset="0"/>
            </a:endParaRPr>
          </a:p>
        </p:txBody>
      </p:sp>
    </p:spTree>
    <p:extLst>
      <p:ext uri="{BB962C8B-B14F-4D97-AF65-F5344CB8AC3E}">
        <p14:creationId xmlns:p14="http://schemas.microsoft.com/office/powerpoint/2010/main" val="3309186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alternative pour cette image">
            <a:extLst>
              <a:ext uri="{FF2B5EF4-FFF2-40B4-BE49-F238E27FC236}">
                <a16:creationId xmlns:a16="http://schemas.microsoft.com/office/drawing/2014/main" id="{ACD7F813-1CFF-71C7-47B2-0D23710D0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225" y="0"/>
            <a:ext cx="6813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704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ucune description alternative pour cette image">
            <a:extLst>
              <a:ext uri="{FF2B5EF4-FFF2-40B4-BE49-F238E27FC236}">
                <a16:creationId xmlns:a16="http://schemas.microsoft.com/office/drawing/2014/main" id="{507658EA-2718-2459-8C0A-740EED15D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466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ECD2A-30D0-7322-9B89-1DA36DD7EEE0}"/>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9069E1C8-B189-E32E-17DB-156FA29B982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91880" cy="5139559"/>
          </a:xfrm>
        </p:spPr>
      </p:pic>
      <p:sp>
        <p:nvSpPr>
          <p:cNvPr id="9" name="ZoneTexte 8">
            <a:extLst>
              <a:ext uri="{FF2B5EF4-FFF2-40B4-BE49-F238E27FC236}">
                <a16:creationId xmlns:a16="http://schemas.microsoft.com/office/drawing/2014/main" id="{57E1A018-5499-2B70-73DE-2575870B2FC9}"/>
              </a:ext>
            </a:extLst>
          </p:cNvPr>
          <p:cNvSpPr txBox="1"/>
          <p:nvPr/>
        </p:nvSpPr>
        <p:spPr>
          <a:xfrm>
            <a:off x="1975945" y="5454869"/>
            <a:ext cx="4277710" cy="369332"/>
          </a:xfrm>
          <a:prstGeom prst="rect">
            <a:avLst/>
          </a:prstGeom>
          <a:noFill/>
        </p:spPr>
        <p:txBody>
          <a:bodyPr wrap="square" rtlCol="0">
            <a:spAutoFit/>
          </a:bodyPr>
          <a:lstStyle/>
          <a:p>
            <a:r>
              <a:rPr lang="fr-FR" dirty="0">
                <a:hlinkClick r:id="rId3" action="ppaction://hlinkfile" tooltip="Analyse de sol"/>
              </a:rPr>
              <a:t>..\fims permaculture\analyse de sol.mp4</a:t>
            </a:r>
            <a:endParaRPr lang="fr-FR" dirty="0"/>
          </a:p>
        </p:txBody>
      </p:sp>
    </p:spTree>
    <p:extLst>
      <p:ext uri="{BB962C8B-B14F-4D97-AF65-F5344CB8AC3E}">
        <p14:creationId xmlns:p14="http://schemas.microsoft.com/office/powerpoint/2010/main" val="4149154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886678C-1F8B-0036-5FDB-CE051D4883AF}"/>
              </a:ext>
            </a:extLst>
          </p:cNvPr>
          <p:cNvPicPr>
            <a:picLocks noChangeAspect="1"/>
          </p:cNvPicPr>
          <p:nvPr/>
        </p:nvPicPr>
        <p:blipFill>
          <a:blip r:embed="rId2"/>
          <a:stretch>
            <a:fillRect/>
          </a:stretch>
        </p:blipFill>
        <p:spPr>
          <a:xfrm>
            <a:off x="1061546" y="-112071"/>
            <a:ext cx="7126014" cy="6979202"/>
          </a:xfrm>
          <a:prstGeom prst="rect">
            <a:avLst/>
          </a:prstGeom>
        </p:spPr>
      </p:pic>
    </p:spTree>
    <p:extLst>
      <p:ext uri="{BB962C8B-B14F-4D97-AF65-F5344CB8AC3E}">
        <p14:creationId xmlns:p14="http://schemas.microsoft.com/office/powerpoint/2010/main" val="922492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ucune description alternative pour cette image">
            <a:extLst>
              <a:ext uri="{FF2B5EF4-FFF2-40B4-BE49-F238E27FC236}">
                <a16:creationId xmlns:a16="http://schemas.microsoft.com/office/drawing/2014/main" id="{C76B248E-91CB-0969-6B2D-450CF2DDC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35" y="-265814"/>
            <a:ext cx="7337530" cy="868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198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00CBD55-71EA-42C1-7FAF-43F61B6112D6}"/>
              </a:ext>
            </a:extLst>
          </p:cNvPr>
          <p:cNvSpPr txBox="1"/>
          <p:nvPr/>
        </p:nvSpPr>
        <p:spPr>
          <a:xfrm>
            <a:off x="0" y="1009065"/>
            <a:ext cx="9144000" cy="4283224"/>
          </a:xfrm>
          <a:prstGeom prst="rect">
            <a:avLst/>
          </a:prstGeom>
          <a:noFill/>
        </p:spPr>
        <p:txBody>
          <a:bodyPr wrap="square">
            <a:spAutoFit/>
          </a:bodyPr>
          <a:lstStyle/>
          <a:p>
            <a:pPr marL="12700">
              <a:lnSpc>
                <a:spcPct val="100000"/>
              </a:lnSpc>
              <a:spcBef>
                <a:spcPts val="1305"/>
              </a:spcBef>
            </a:pPr>
            <a:r>
              <a:rPr lang="fr-FR" sz="2200" dirty="0">
                <a:latin typeface="Arial"/>
                <a:cs typeface="Arial"/>
              </a:rPr>
              <a:t>Arrosage</a:t>
            </a:r>
            <a:r>
              <a:rPr lang="fr-FR" sz="2200" spc="-10" dirty="0">
                <a:latin typeface="Arial"/>
                <a:cs typeface="Arial"/>
              </a:rPr>
              <a:t> </a:t>
            </a:r>
            <a:r>
              <a:rPr lang="fr-FR" sz="2200" dirty="0">
                <a:latin typeface="Arial"/>
                <a:cs typeface="Arial"/>
              </a:rPr>
              <a:t>:</a:t>
            </a:r>
            <a:r>
              <a:rPr lang="fr-FR" sz="2200" spc="-15" dirty="0">
                <a:latin typeface="Arial"/>
                <a:cs typeface="Arial"/>
              </a:rPr>
              <a:t> </a:t>
            </a:r>
            <a:r>
              <a:rPr lang="fr-FR" sz="2200" b="1" dirty="0">
                <a:solidFill>
                  <a:srgbClr val="00AFEF"/>
                </a:solidFill>
                <a:latin typeface="Arial"/>
                <a:cs typeface="Arial"/>
              </a:rPr>
              <a:t>pour</a:t>
            </a:r>
            <a:r>
              <a:rPr lang="fr-FR" sz="2200" b="1" spc="-10" dirty="0">
                <a:solidFill>
                  <a:srgbClr val="00AFEF"/>
                </a:solidFill>
                <a:latin typeface="Arial"/>
                <a:cs typeface="Arial"/>
              </a:rPr>
              <a:t> </a:t>
            </a:r>
            <a:r>
              <a:rPr lang="fr-FR" sz="2200" b="1" dirty="0">
                <a:solidFill>
                  <a:srgbClr val="00AFEF"/>
                </a:solidFill>
                <a:latin typeface="Arial"/>
                <a:cs typeface="Arial"/>
              </a:rPr>
              <a:t>quels</a:t>
            </a:r>
            <a:r>
              <a:rPr lang="fr-FR" sz="2200" b="1" spc="-30" dirty="0">
                <a:solidFill>
                  <a:srgbClr val="00AFEF"/>
                </a:solidFill>
                <a:latin typeface="Arial"/>
                <a:cs typeface="Arial"/>
              </a:rPr>
              <a:t> </a:t>
            </a:r>
            <a:r>
              <a:rPr lang="fr-FR" sz="2200" b="1" dirty="0">
                <a:solidFill>
                  <a:srgbClr val="00AFEF"/>
                </a:solidFill>
                <a:latin typeface="Arial"/>
                <a:cs typeface="Arial"/>
              </a:rPr>
              <a:t>types</a:t>
            </a:r>
            <a:r>
              <a:rPr lang="fr-FR" sz="2200" b="1" spc="5" dirty="0">
                <a:solidFill>
                  <a:srgbClr val="00AFEF"/>
                </a:solidFill>
                <a:latin typeface="Arial"/>
                <a:cs typeface="Arial"/>
              </a:rPr>
              <a:t> </a:t>
            </a:r>
            <a:r>
              <a:rPr lang="fr-FR" sz="2200" b="1" dirty="0">
                <a:solidFill>
                  <a:srgbClr val="00AFEF"/>
                </a:solidFill>
                <a:latin typeface="Arial"/>
                <a:cs typeface="Arial"/>
              </a:rPr>
              <a:t>de</a:t>
            </a:r>
            <a:r>
              <a:rPr lang="fr-FR" sz="2200" b="1" spc="-25" dirty="0">
                <a:solidFill>
                  <a:srgbClr val="00AFEF"/>
                </a:solidFill>
                <a:latin typeface="Arial"/>
                <a:cs typeface="Arial"/>
              </a:rPr>
              <a:t> </a:t>
            </a:r>
            <a:r>
              <a:rPr lang="fr-FR" sz="2200" b="1" dirty="0">
                <a:solidFill>
                  <a:srgbClr val="00AFEF"/>
                </a:solidFill>
                <a:latin typeface="Arial"/>
                <a:cs typeface="Arial"/>
              </a:rPr>
              <a:t>végétaux</a:t>
            </a:r>
            <a:r>
              <a:rPr lang="fr-FR" sz="2200" b="1" spc="-10" dirty="0">
                <a:solidFill>
                  <a:srgbClr val="00AFEF"/>
                </a:solidFill>
                <a:latin typeface="Arial"/>
                <a:cs typeface="Arial"/>
              </a:rPr>
              <a:t> </a:t>
            </a:r>
            <a:r>
              <a:rPr lang="fr-FR" sz="2200" b="1" spc="-50" dirty="0">
                <a:solidFill>
                  <a:srgbClr val="00AFEF"/>
                </a:solidFill>
                <a:latin typeface="Arial"/>
                <a:cs typeface="Arial"/>
              </a:rPr>
              <a:t>?</a:t>
            </a:r>
            <a:endParaRPr lang="fr-FR" sz="2200" dirty="0">
              <a:latin typeface="Arial"/>
              <a:cs typeface="Arial"/>
            </a:endParaRPr>
          </a:p>
          <a:p>
            <a:pPr marL="924560" indent="-287655">
              <a:lnSpc>
                <a:spcPct val="100000"/>
              </a:lnSpc>
              <a:spcBef>
                <a:spcPts val="955"/>
              </a:spcBef>
              <a:buChar char="•"/>
              <a:tabLst>
                <a:tab pos="924560" algn="l"/>
                <a:tab pos="925194" algn="l"/>
              </a:tabLst>
            </a:pPr>
            <a:r>
              <a:rPr lang="fr-FR" sz="2200" dirty="0">
                <a:solidFill>
                  <a:srgbClr val="006600"/>
                </a:solidFill>
                <a:latin typeface="Arial"/>
                <a:cs typeface="Arial"/>
              </a:rPr>
              <a:t>Arbres</a:t>
            </a:r>
            <a:r>
              <a:rPr lang="fr-FR" sz="2200" spc="-40" dirty="0">
                <a:solidFill>
                  <a:srgbClr val="006600"/>
                </a:solidFill>
                <a:latin typeface="Arial"/>
                <a:cs typeface="Arial"/>
              </a:rPr>
              <a:t>:, arbres d’ornements, arbres« locaux », jeunes plantations …</a:t>
            </a:r>
            <a:r>
              <a:rPr lang="fr-FR" sz="2200" spc="-40" dirty="0">
                <a:solidFill>
                  <a:schemeClr val="tx1"/>
                </a:solidFill>
                <a:latin typeface="Arial"/>
                <a:cs typeface="Arial"/>
              </a:rPr>
              <a:t>Au pied les premières années et en profondeur (bien sur l’enracinement 1</a:t>
            </a:r>
            <a:r>
              <a:rPr lang="fr-FR" sz="2200" spc="-40" baseline="30000" dirty="0">
                <a:solidFill>
                  <a:schemeClr val="tx1"/>
                </a:solidFill>
                <a:latin typeface="Arial"/>
                <a:cs typeface="Arial"/>
              </a:rPr>
              <a:t>er</a:t>
            </a:r>
            <a:r>
              <a:rPr lang="fr-FR" sz="2200" spc="-40" dirty="0">
                <a:solidFill>
                  <a:schemeClr val="tx1"/>
                </a:solidFill>
                <a:latin typeface="Arial"/>
                <a:cs typeface="Arial"/>
              </a:rPr>
              <a:t>). </a:t>
            </a:r>
            <a:r>
              <a:rPr lang="fr-FR" sz="2200" spc="-10" dirty="0">
                <a:solidFill>
                  <a:schemeClr val="tx1"/>
                </a:solidFill>
                <a:latin typeface="Arial"/>
                <a:cs typeface="Arial"/>
              </a:rPr>
              <a:t>Au </a:t>
            </a:r>
            <a:r>
              <a:rPr lang="fr-FR" sz="2200" spc="-10" dirty="0" err="1">
                <a:solidFill>
                  <a:schemeClr val="tx1"/>
                </a:solidFill>
                <a:latin typeface="Arial"/>
                <a:cs typeface="Arial"/>
              </a:rPr>
              <a:t>GaG</a:t>
            </a:r>
            <a:r>
              <a:rPr lang="fr-FR" sz="2200" dirty="0">
                <a:solidFill>
                  <a:schemeClr val="tx1"/>
                </a:solidFill>
                <a:latin typeface="Arial"/>
                <a:cs typeface="Arial"/>
              </a:rPr>
              <a:t> ou au camion.</a:t>
            </a:r>
          </a:p>
          <a:p>
            <a:pPr marL="924560" indent="-287655">
              <a:lnSpc>
                <a:spcPct val="100000"/>
              </a:lnSpc>
              <a:buChar char="•"/>
              <a:tabLst>
                <a:tab pos="924560" algn="l"/>
                <a:tab pos="925194" algn="l"/>
              </a:tabLst>
            </a:pPr>
            <a:r>
              <a:rPr lang="fr-FR" sz="2200" dirty="0">
                <a:solidFill>
                  <a:srgbClr val="006600"/>
                </a:solidFill>
                <a:latin typeface="Arial"/>
                <a:cs typeface="Arial"/>
              </a:rPr>
              <a:t>Arbustes</a:t>
            </a:r>
            <a:r>
              <a:rPr lang="fr-FR" sz="2200" spc="-30" dirty="0">
                <a:solidFill>
                  <a:srgbClr val="006600"/>
                </a:solidFill>
                <a:latin typeface="Arial"/>
                <a:cs typeface="Arial"/>
              </a:rPr>
              <a:t>: </a:t>
            </a:r>
            <a:r>
              <a:rPr lang="fr-FR" sz="2200" dirty="0">
                <a:solidFill>
                  <a:schemeClr val="tx1"/>
                </a:solidFill>
                <a:latin typeface="Arial"/>
                <a:cs typeface="Arial"/>
              </a:rPr>
              <a:t>isolés asperseur ou camion</a:t>
            </a:r>
            <a:r>
              <a:rPr lang="fr-FR" sz="2200" dirty="0">
                <a:solidFill>
                  <a:srgbClr val="006600"/>
                </a:solidFill>
                <a:latin typeface="Arial"/>
                <a:cs typeface="Arial"/>
              </a:rPr>
              <a:t>,</a:t>
            </a:r>
            <a:r>
              <a:rPr lang="fr-FR" sz="2200" spc="-55" dirty="0">
                <a:solidFill>
                  <a:srgbClr val="006600"/>
                </a:solidFill>
                <a:latin typeface="Arial"/>
                <a:cs typeface="Arial"/>
              </a:rPr>
              <a:t> </a:t>
            </a:r>
            <a:r>
              <a:rPr lang="fr-FR" sz="2200" dirty="0">
                <a:solidFill>
                  <a:srgbClr val="006600"/>
                </a:solidFill>
                <a:latin typeface="Arial"/>
                <a:cs typeface="Arial"/>
              </a:rPr>
              <a:t>en</a:t>
            </a:r>
            <a:r>
              <a:rPr lang="fr-FR" sz="2200" spc="-45" dirty="0">
                <a:solidFill>
                  <a:srgbClr val="006600"/>
                </a:solidFill>
                <a:latin typeface="Arial"/>
                <a:cs typeface="Arial"/>
              </a:rPr>
              <a:t> </a:t>
            </a:r>
            <a:r>
              <a:rPr lang="fr-FR" sz="2200" dirty="0">
                <a:solidFill>
                  <a:srgbClr val="006600"/>
                </a:solidFill>
                <a:latin typeface="Arial"/>
                <a:cs typeface="Arial"/>
              </a:rPr>
              <a:t>massifs,</a:t>
            </a:r>
            <a:r>
              <a:rPr lang="fr-FR" sz="2200" spc="-50" dirty="0">
                <a:solidFill>
                  <a:srgbClr val="006600"/>
                </a:solidFill>
                <a:latin typeface="Arial"/>
                <a:cs typeface="Arial"/>
              </a:rPr>
              <a:t> </a:t>
            </a:r>
            <a:r>
              <a:rPr lang="fr-FR" sz="2200" dirty="0">
                <a:solidFill>
                  <a:srgbClr val="006600"/>
                </a:solidFill>
                <a:latin typeface="Arial"/>
                <a:cs typeface="Arial"/>
              </a:rPr>
              <a:t>en</a:t>
            </a:r>
            <a:r>
              <a:rPr lang="fr-FR" sz="2200" spc="-30" dirty="0">
                <a:solidFill>
                  <a:srgbClr val="006600"/>
                </a:solidFill>
                <a:latin typeface="Arial"/>
                <a:cs typeface="Arial"/>
              </a:rPr>
              <a:t> </a:t>
            </a:r>
            <a:r>
              <a:rPr lang="fr-FR" sz="2200" spc="-10" dirty="0">
                <a:solidFill>
                  <a:srgbClr val="006600"/>
                </a:solidFill>
                <a:latin typeface="Arial"/>
                <a:cs typeface="Arial"/>
              </a:rPr>
              <a:t>haies, rosiers…</a:t>
            </a:r>
            <a:r>
              <a:rPr lang="fr-FR" sz="2200" spc="-10" dirty="0">
                <a:solidFill>
                  <a:schemeClr val="tx1"/>
                </a:solidFill>
                <a:latin typeface="Arial"/>
                <a:cs typeface="Arial"/>
              </a:rPr>
              <a:t>Au </a:t>
            </a:r>
            <a:r>
              <a:rPr lang="fr-FR" sz="2200" spc="-10" dirty="0" err="1">
                <a:solidFill>
                  <a:schemeClr val="tx1"/>
                </a:solidFill>
                <a:latin typeface="Arial"/>
                <a:cs typeface="Arial"/>
              </a:rPr>
              <a:t>GaG</a:t>
            </a:r>
            <a:endParaRPr lang="fr-FR" sz="2200" dirty="0">
              <a:solidFill>
                <a:schemeClr val="tx1"/>
              </a:solidFill>
              <a:latin typeface="Arial"/>
              <a:cs typeface="Arial"/>
            </a:endParaRPr>
          </a:p>
          <a:p>
            <a:pPr marL="924560" indent="-287655">
              <a:buFontTx/>
              <a:buChar char="•"/>
              <a:tabLst>
                <a:tab pos="924560" algn="l"/>
                <a:tab pos="925194" algn="l"/>
              </a:tabLst>
            </a:pPr>
            <a:r>
              <a:rPr lang="fr-FR" sz="2200" dirty="0">
                <a:solidFill>
                  <a:srgbClr val="006600"/>
                </a:solidFill>
                <a:latin typeface="Arial"/>
                <a:cs typeface="Arial"/>
              </a:rPr>
              <a:t>Plantes</a:t>
            </a:r>
            <a:r>
              <a:rPr lang="fr-FR" sz="2200" spc="-60" dirty="0">
                <a:solidFill>
                  <a:srgbClr val="006600"/>
                </a:solidFill>
                <a:latin typeface="Arial"/>
                <a:cs typeface="Arial"/>
              </a:rPr>
              <a:t> </a:t>
            </a:r>
            <a:r>
              <a:rPr lang="fr-FR" sz="2200" dirty="0">
                <a:solidFill>
                  <a:srgbClr val="006600"/>
                </a:solidFill>
                <a:latin typeface="Arial"/>
                <a:cs typeface="Arial"/>
              </a:rPr>
              <a:t>«</a:t>
            </a:r>
            <a:r>
              <a:rPr lang="fr-FR" sz="2200" spc="-35" dirty="0">
                <a:solidFill>
                  <a:srgbClr val="006600"/>
                </a:solidFill>
                <a:latin typeface="Arial"/>
                <a:cs typeface="Arial"/>
              </a:rPr>
              <a:t> </a:t>
            </a:r>
            <a:r>
              <a:rPr lang="fr-FR" sz="2200" dirty="0">
                <a:solidFill>
                  <a:srgbClr val="006600"/>
                </a:solidFill>
                <a:latin typeface="Arial"/>
                <a:cs typeface="Arial"/>
              </a:rPr>
              <a:t>fleuries</a:t>
            </a:r>
            <a:r>
              <a:rPr lang="fr-FR" sz="2200" spc="-55" dirty="0">
                <a:solidFill>
                  <a:srgbClr val="006600"/>
                </a:solidFill>
                <a:latin typeface="Arial"/>
                <a:cs typeface="Arial"/>
              </a:rPr>
              <a:t> </a:t>
            </a:r>
            <a:r>
              <a:rPr lang="fr-FR" sz="2200" spc="-50" dirty="0">
                <a:solidFill>
                  <a:srgbClr val="006600"/>
                </a:solidFill>
                <a:latin typeface="Arial"/>
                <a:cs typeface="Arial"/>
              </a:rPr>
              <a:t>»: annuelles: </a:t>
            </a:r>
            <a:r>
              <a:rPr lang="fr-FR" sz="2200" spc="-10" dirty="0">
                <a:solidFill>
                  <a:schemeClr val="tx1"/>
                </a:solidFill>
                <a:latin typeface="Arial"/>
                <a:cs typeface="Arial"/>
              </a:rPr>
              <a:t>Au </a:t>
            </a:r>
            <a:r>
              <a:rPr lang="fr-FR" sz="2200" spc="-10" dirty="0" err="1">
                <a:solidFill>
                  <a:schemeClr val="tx1"/>
                </a:solidFill>
                <a:latin typeface="Arial"/>
                <a:cs typeface="Arial"/>
              </a:rPr>
              <a:t>GaG</a:t>
            </a:r>
            <a:r>
              <a:rPr lang="fr-FR" sz="2200" spc="-10" dirty="0">
                <a:solidFill>
                  <a:schemeClr val="tx1"/>
                </a:solidFill>
                <a:latin typeface="Arial"/>
                <a:cs typeface="Arial"/>
              </a:rPr>
              <a:t> ou au camion</a:t>
            </a:r>
            <a:endParaRPr lang="fr-FR" sz="2200" dirty="0">
              <a:solidFill>
                <a:schemeClr val="tx1"/>
              </a:solidFill>
              <a:latin typeface="Arial"/>
              <a:cs typeface="Arial"/>
            </a:endParaRPr>
          </a:p>
          <a:p>
            <a:pPr marL="924560" indent="-287655">
              <a:buFontTx/>
              <a:buChar char="•"/>
              <a:tabLst>
                <a:tab pos="924560" algn="l"/>
                <a:tab pos="925194" algn="l"/>
              </a:tabLst>
            </a:pPr>
            <a:r>
              <a:rPr lang="fr-FR" sz="2200" spc="-50" dirty="0">
                <a:solidFill>
                  <a:srgbClr val="006600"/>
                </a:solidFill>
                <a:latin typeface="Arial"/>
                <a:cs typeface="Arial"/>
              </a:rPr>
              <a:t>Vivaces, bulbes </a:t>
            </a:r>
            <a:r>
              <a:rPr lang="fr-FR" sz="2200" spc="-10" dirty="0">
                <a:solidFill>
                  <a:schemeClr val="tx1"/>
                </a:solidFill>
                <a:latin typeface="Arial"/>
                <a:cs typeface="Arial"/>
              </a:rPr>
              <a:t>Au </a:t>
            </a:r>
            <a:r>
              <a:rPr lang="fr-FR" sz="2200" spc="-10" dirty="0" err="1">
                <a:solidFill>
                  <a:schemeClr val="tx1"/>
                </a:solidFill>
                <a:latin typeface="Arial"/>
                <a:cs typeface="Arial"/>
              </a:rPr>
              <a:t>GaG</a:t>
            </a:r>
            <a:r>
              <a:rPr lang="fr-FR" sz="2200" dirty="0">
                <a:solidFill>
                  <a:schemeClr val="tx1"/>
                </a:solidFill>
                <a:latin typeface="Arial"/>
                <a:cs typeface="Arial"/>
              </a:rPr>
              <a:t> </a:t>
            </a:r>
            <a:r>
              <a:rPr lang="fr-FR" sz="2200" dirty="0">
                <a:latin typeface="Arial"/>
                <a:cs typeface="Arial"/>
              </a:rPr>
              <a:t>ou au camion ou pas</a:t>
            </a:r>
            <a:endParaRPr lang="fr-FR" sz="2200" spc="-50" dirty="0">
              <a:solidFill>
                <a:srgbClr val="006600"/>
              </a:solidFill>
              <a:latin typeface="Arial"/>
              <a:cs typeface="Arial"/>
            </a:endParaRPr>
          </a:p>
          <a:p>
            <a:pPr marL="924560" indent="-287655">
              <a:lnSpc>
                <a:spcPct val="100000"/>
              </a:lnSpc>
              <a:buChar char="•"/>
              <a:tabLst>
                <a:tab pos="924560" algn="l"/>
                <a:tab pos="925194" algn="l"/>
              </a:tabLst>
            </a:pPr>
            <a:r>
              <a:rPr lang="fr-FR" sz="2200" spc="-50" dirty="0">
                <a:solidFill>
                  <a:srgbClr val="006600"/>
                </a:solidFill>
                <a:latin typeface="Arial"/>
                <a:cs typeface="Arial"/>
              </a:rPr>
              <a:t>V</a:t>
            </a:r>
            <a:r>
              <a:rPr lang="fr-FR" sz="2200" spc="-40" dirty="0">
                <a:solidFill>
                  <a:srgbClr val="006600"/>
                </a:solidFill>
                <a:latin typeface="Arial"/>
                <a:cs typeface="Arial"/>
              </a:rPr>
              <a:t>égétaux exotiques, </a:t>
            </a:r>
            <a:r>
              <a:rPr lang="fr-FR" sz="2200" spc="-50" dirty="0">
                <a:solidFill>
                  <a:srgbClr val="006600"/>
                </a:solidFill>
                <a:latin typeface="Arial"/>
                <a:cs typeface="Arial"/>
              </a:rPr>
              <a:t>vivaces méditerranéennes, cactées…</a:t>
            </a:r>
            <a:r>
              <a:rPr lang="fr-FR" sz="2200" spc="-50" dirty="0">
                <a:solidFill>
                  <a:schemeClr val="tx1"/>
                </a:solidFill>
                <a:latin typeface="Arial"/>
                <a:cs typeface="Arial"/>
              </a:rPr>
              <a:t>Les premières années avec un arrosage espacé et profond</a:t>
            </a:r>
            <a:endParaRPr lang="fr-FR" sz="2200" dirty="0">
              <a:solidFill>
                <a:schemeClr val="tx1"/>
              </a:solidFill>
              <a:latin typeface="Arial"/>
              <a:cs typeface="Arial"/>
            </a:endParaRPr>
          </a:p>
          <a:p>
            <a:pPr marL="924560" indent="-287655">
              <a:lnSpc>
                <a:spcPct val="100000"/>
              </a:lnSpc>
              <a:buChar char="•"/>
              <a:tabLst>
                <a:tab pos="924560" algn="l"/>
                <a:tab pos="925194" algn="l"/>
              </a:tabLst>
            </a:pPr>
            <a:r>
              <a:rPr lang="fr-FR" sz="2200" spc="-10" dirty="0">
                <a:solidFill>
                  <a:srgbClr val="006600"/>
                </a:solidFill>
                <a:latin typeface="Arial"/>
                <a:cs typeface="Arial"/>
              </a:rPr>
              <a:t>Prairies, pelouses, gazons, </a:t>
            </a:r>
            <a:r>
              <a:rPr lang="fr-FR" sz="2200" spc="-10" dirty="0">
                <a:solidFill>
                  <a:schemeClr val="tx1"/>
                </a:solidFill>
                <a:latin typeface="Arial"/>
                <a:cs typeface="Arial"/>
              </a:rPr>
              <a:t>arrosage récurrent à l’asperseur en surface et consommateur, </a:t>
            </a:r>
            <a:r>
              <a:rPr lang="fr-FR" sz="2200" spc="-10" dirty="0">
                <a:solidFill>
                  <a:srgbClr val="006600"/>
                </a:solidFill>
                <a:latin typeface="Arial"/>
                <a:cs typeface="Arial"/>
              </a:rPr>
              <a:t>alternatives aux gazons</a:t>
            </a:r>
          </a:p>
        </p:txBody>
      </p:sp>
      <p:sp>
        <p:nvSpPr>
          <p:cNvPr id="9" name="ZoneTexte 8">
            <a:extLst>
              <a:ext uri="{FF2B5EF4-FFF2-40B4-BE49-F238E27FC236}">
                <a16:creationId xmlns:a16="http://schemas.microsoft.com/office/drawing/2014/main" id="{11D45844-50B1-C95F-6F70-37DD17E8D91E}"/>
              </a:ext>
            </a:extLst>
          </p:cNvPr>
          <p:cNvSpPr txBox="1"/>
          <p:nvPr/>
        </p:nvSpPr>
        <p:spPr>
          <a:xfrm>
            <a:off x="2057400" y="304800"/>
            <a:ext cx="6553200" cy="523220"/>
          </a:xfrm>
          <a:prstGeom prst="rect">
            <a:avLst/>
          </a:prstGeom>
          <a:noFill/>
        </p:spPr>
        <p:txBody>
          <a:bodyPr wrap="square">
            <a:spAutoFit/>
          </a:bodyPr>
          <a:lstStyle/>
          <a:p>
            <a:pPr algn="ctr"/>
            <a:r>
              <a:rPr lang="fr-FR" sz="2800" dirty="0">
                <a:solidFill>
                  <a:srgbClr val="00B050"/>
                </a:solidFill>
                <a:latin typeface="Algerian" panose="04020705040A02060702" pitchFamily="82" charset="0"/>
              </a:rPr>
              <a:t>QUEL TYPE DE VEGETAL, ON ARROSE</a:t>
            </a:r>
          </a:p>
        </p:txBody>
      </p:sp>
      <p:pic>
        <p:nvPicPr>
          <p:cNvPr id="3" name="Image 2">
            <a:extLst>
              <a:ext uri="{FF2B5EF4-FFF2-40B4-BE49-F238E27FC236}">
                <a16:creationId xmlns:a16="http://schemas.microsoft.com/office/drawing/2014/main" id="{C3B0A746-0FA8-4B9A-6E9A-60220095AEFC}"/>
              </a:ext>
            </a:extLst>
          </p:cNvPr>
          <p:cNvPicPr>
            <a:picLocks noChangeAspect="1"/>
          </p:cNvPicPr>
          <p:nvPr/>
        </p:nvPicPr>
        <p:blipFill>
          <a:blip r:embed="rId3"/>
          <a:stretch>
            <a:fillRect/>
          </a:stretch>
        </p:blipFill>
        <p:spPr>
          <a:xfrm>
            <a:off x="0" y="5302924"/>
            <a:ext cx="4267200" cy="1555075"/>
          </a:xfrm>
          <a:prstGeom prst="rect">
            <a:avLst/>
          </a:prstGeom>
        </p:spPr>
      </p:pic>
      <p:sp>
        <p:nvSpPr>
          <p:cNvPr id="6" name="ZoneTexte 5">
            <a:extLst>
              <a:ext uri="{FF2B5EF4-FFF2-40B4-BE49-F238E27FC236}">
                <a16:creationId xmlns:a16="http://schemas.microsoft.com/office/drawing/2014/main" id="{7E359677-7774-B732-2B2C-C344754AC142}"/>
              </a:ext>
            </a:extLst>
          </p:cNvPr>
          <p:cNvSpPr txBox="1"/>
          <p:nvPr/>
        </p:nvSpPr>
        <p:spPr>
          <a:xfrm>
            <a:off x="4419600" y="5664269"/>
            <a:ext cx="4624752" cy="646331"/>
          </a:xfrm>
          <a:prstGeom prst="rect">
            <a:avLst/>
          </a:prstGeom>
          <a:noFill/>
        </p:spPr>
        <p:txBody>
          <a:bodyPr wrap="square">
            <a:spAutoFit/>
          </a:bodyPr>
          <a:lstStyle/>
          <a:p>
            <a:pPr marL="924560" indent="-287655">
              <a:lnSpc>
                <a:spcPct val="100000"/>
              </a:lnSpc>
              <a:buChar char="•"/>
              <a:tabLst>
                <a:tab pos="924560" algn="l"/>
                <a:tab pos="925194" algn="l"/>
              </a:tabLst>
            </a:pPr>
            <a:r>
              <a:rPr lang="fr-FR" sz="1800" dirty="0">
                <a:latin typeface="Arial"/>
                <a:cs typeface="Arial"/>
                <a:hlinkClick r:id="rId4" action="ppaction://hlinkfile"/>
              </a:rPr>
              <a:t>..\Ressources\Quels-vegetaux-pour-LR.pdf</a:t>
            </a:r>
            <a:endParaRPr lang="fr-FR" sz="1800" dirty="0">
              <a:latin typeface="Arial"/>
              <a:cs typeface="Arial"/>
            </a:endParaRPr>
          </a:p>
        </p:txBody>
      </p:sp>
    </p:spTree>
    <p:extLst>
      <p:ext uri="{BB962C8B-B14F-4D97-AF65-F5344CB8AC3E}">
        <p14:creationId xmlns:p14="http://schemas.microsoft.com/office/powerpoint/2010/main" val="1972877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E7AA1D3-1213-38DE-363D-D38EB30DAD8D}"/>
              </a:ext>
            </a:extLst>
          </p:cNvPr>
          <p:cNvSpPr txBox="1"/>
          <p:nvPr/>
        </p:nvSpPr>
        <p:spPr>
          <a:xfrm>
            <a:off x="0" y="0"/>
            <a:ext cx="9155430" cy="6314549"/>
          </a:xfrm>
          <a:prstGeom prst="rect">
            <a:avLst/>
          </a:prstGeom>
          <a:noFill/>
        </p:spPr>
        <p:txBody>
          <a:bodyPr wrap="square">
            <a:spAutoFit/>
          </a:bodyPr>
          <a:lstStyle/>
          <a:p>
            <a:pPr marL="1653539">
              <a:lnSpc>
                <a:spcPct val="100000"/>
              </a:lnSpc>
              <a:spcBef>
                <a:spcPts val="95"/>
              </a:spcBef>
            </a:pPr>
            <a:endParaRPr lang="fr-FR" sz="1800" dirty="0">
              <a:latin typeface="Arial"/>
              <a:cs typeface="Arial"/>
            </a:endParaRPr>
          </a:p>
          <a:p>
            <a:pPr algn="ctr"/>
            <a:r>
              <a:rPr lang="fr-FR" sz="2800" dirty="0">
                <a:solidFill>
                  <a:srgbClr val="00B050"/>
                </a:solidFill>
                <a:latin typeface="Algerian" panose="04020705040A02060702" pitchFamily="82" charset="0"/>
              </a:rPr>
              <a:t>QUELS SYSTEMES UTILISES?</a:t>
            </a:r>
          </a:p>
          <a:p>
            <a:pPr marL="557530">
              <a:lnSpc>
                <a:spcPct val="100000"/>
              </a:lnSpc>
              <a:spcBef>
                <a:spcPts val="5"/>
              </a:spcBef>
              <a:tabLst>
                <a:tab pos="901065" algn="l"/>
                <a:tab pos="901700" algn="l"/>
              </a:tabLst>
            </a:pPr>
            <a:endParaRPr lang="fr-FR" sz="2000" dirty="0">
              <a:latin typeface="Arial"/>
              <a:cs typeface="Arial"/>
            </a:endParaRPr>
          </a:p>
          <a:p>
            <a:pPr marL="253365" indent="-172720">
              <a:buFont typeface="Wingdings"/>
              <a:buChar char=""/>
              <a:tabLst>
                <a:tab pos="254000" algn="l"/>
              </a:tabLst>
            </a:pPr>
            <a:r>
              <a:rPr lang="fr-FR" sz="2200" dirty="0">
                <a:latin typeface="Arial"/>
                <a:cs typeface="Arial"/>
              </a:rPr>
              <a:t>Manuel aux tuyaux et à la bouche d’eau, à la bâche transportée (tonne à eau). </a:t>
            </a:r>
            <a:r>
              <a:rPr lang="fr-FR" sz="2200" dirty="0">
                <a:solidFill>
                  <a:srgbClr val="FF0000"/>
                </a:solidFill>
                <a:latin typeface="Arial"/>
                <a:cs typeface="Arial"/>
              </a:rPr>
              <a:t>Cuvette d’arrosage qui évolue. </a:t>
            </a:r>
            <a:r>
              <a:rPr lang="fr-FR" sz="2200" dirty="0">
                <a:solidFill>
                  <a:schemeClr val="tx1"/>
                </a:solidFill>
                <a:latin typeface="Arial"/>
                <a:cs typeface="Arial"/>
              </a:rPr>
              <a:t>Calcul du débit</a:t>
            </a:r>
          </a:p>
          <a:p>
            <a:pPr marL="253365" indent="-172720">
              <a:buFont typeface="Wingdings"/>
              <a:buChar char=""/>
              <a:tabLst>
                <a:tab pos="254000" algn="l"/>
              </a:tabLst>
            </a:pPr>
            <a:r>
              <a:rPr lang="fr-FR" sz="2200" dirty="0">
                <a:latin typeface="Arial"/>
                <a:cs typeface="Arial"/>
              </a:rPr>
              <a:t>Pelouses, Arroseurs, Tuyères voir GAG</a:t>
            </a:r>
          </a:p>
          <a:p>
            <a:pPr marL="253365" indent="-172720">
              <a:buFont typeface="Wingdings"/>
              <a:buChar char=""/>
              <a:tabLst>
                <a:tab pos="254000" algn="l"/>
              </a:tabLst>
            </a:pPr>
            <a:r>
              <a:rPr lang="fr-FR" sz="2200" dirty="0">
                <a:latin typeface="Arial"/>
                <a:cs typeface="Arial"/>
              </a:rPr>
              <a:t> Goutte à Goutte, localisé ou plein sol. Attention</a:t>
            </a:r>
            <a:r>
              <a:rPr lang="fr-FR" sz="2200" spc="-70" dirty="0">
                <a:latin typeface="Arial"/>
                <a:cs typeface="Arial"/>
              </a:rPr>
              <a:t> </a:t>
            </a:r>
            <a:r>
              <a:rPr lang="fr-FR" sz="2200" dirty="0">
                <a:latin typeface="Arial"/>
                <a:cs typeface="Arial"/>
              </a:rPr>
              <a:t>à</a:t>
            </a:r>
            <a:r>
              <a:rPr lang="fr-FR" sz="2200" spc="-20" dirty="0">
                <a:latin typeface="Arial"/>
                <a:cs typeface="Arial"/>
              </a:rPr>
              <a:t> </a:t>
            </a:r>
            <a:r>
              <a:rPr lang="fr-FR" sz="2200" b="1" dirty="0">
                <a:latin typeface="Arial"/>
                <a:cs typeface="Arial"/>
              </a:rPr>
              <a:t>l’écartement</a:t>
            </a:r>
            <a:r>
              <a:rPr lang="fr-FR" sz="2200" b="1" spc="-60" dirty="0">
                <a:latin typeface="Arial"/>
                <a:cs typeface="Arial"/>
              </a:rPr>
              <a:t> </a:t>
            </a:r>
            <a:r>
              <a:rPr lang="fr-FR" sz="2200" b="1" dirty="0">
                <a:latin typeface="Arial"/>
                <a:cs typeface="Arial"/>
              </a:rPr>
              <a:t>entre</a:t>
            </a:r>
            <a:r>
              <a:rPr lang="fr-FR" sz="2200" b="1" spc="-45" dirty="0">
                <a:latin typeface="Arial"/>
                <a:cs typeface="Arial"/>
              </a:rPr>
              <a:t> </a:t>
            </a:r>
            <a:r>
              <a:rPr lang="fr-FR" sz="2200" b="1" dirty="0">
                <a:latin typeface="Arial"/>
                <a:cs typeface="Arial"/>
              </a:rPr>
              <a:t>gaines</a:t>
            </a:r>
            <a:r>
              <a:rPr lang="fr-FR" sz="2200" b="1" spc="-45" dirty="0">
                <a:latin typeface="Arial"/>
                <a:cs typeface="Arial"/>
              </a:rPr>
              <a:t> </a:t>
            </a:r>
            <a:r>
              <a:rPr lang="fr-FR" sz="2200" b="1" dirty="0">
                <a:latin typeface="Arial"/>
                <a:cs typeface="Arial"/>
              </a:rPr>
              <a:t>d’irrigation</a:t>
            </a:r>
            <a:r>
              <a:rPr lang="fr-FR" sz="2200" b="1" spc="-45" dirty="0">
                <a:latin typeface="Arial"/>
                <a:cs typeface="Arial"/>
              </a:rPr>
              <a:t> </a:t>
            </a:r>
            <a:r>
              <a:rPr lang="fr-FR" sz="2200" dirty="0">
                <a:latin typeface="Arial"/>
                <a:cs typeface="Arial"/>
              </a:rPr>
              <a:t>:</a:t>
            </a:r>
            <a:r>
              <a:rPr lang="fr-FR" sz="2200" spc="-20" dirty="0">
                <a:latin typeface="Arial"/>
                <a:cs typeface="Arial"/>
              </a:rPr>
              <a:t> </a:t>
            </a:r>
            <a:r>
              <a:rPr lang="fr-FR" sz="2200" dirty="0">
                <a:latin typeface="Arial"/>
                <a:cs typeface="Arial"/>
              </a:rPr>
              <a:t>la</a:t>
            </a:r>
            <a:r>
              <a:rPr lang="fr-FR" sz="2200" spc="-35" dirty="0">
                <a:latin typeface="Arial"/>
                <a:cs typeface="Arial"/>
              </a:rPr>
              <a:t> </a:t>
            </a:r>
            <a:r>
              <a:rPr lang="fr-FR" sz="2200" dirty="0">
                <a:latin typeface="Arial"/>
                <a:cs typeface="Arial"/>
              </a:rPr>
              <a:t>pluviométrie</a:t>
            </a:r>
            <a:r>
              <a:rPr lang="fr-FR" sz="2200" spc="-35" dirty="0">
                <a:latin typeface="Arial"/>
                <a:cs typeface="Arial"/>
              </a:rPr>
              <a:t> </a:t>
            </a:r>
            <a:r>
              <a:rPr lang="fr-FR" sz="2200" dirty="0">
                <a:latin typeface="Arial"/>
                <a:cs typeface="Arial"/>
              </a:rPr>
              <a:t>est</a:t>
            </a:r>
            <a:r>
              <a:rPr lang="fr-FR" sz="2200" spc="-50" dirty="0">
                <a:latin typeface="Arial"/>
                <a:cs typeface="Arial"/>
              </a:rPr>
              <a:t> </a:t>
            </a:r>
            <a:r>
              <a:rPr lang="fr-FR" sz="2200" spc="-10" dirty="0">
                <a:latin typeface="Arial"/>
                <a:cs typeface="Arial"/>
              </a:rPr>
              <a:t>proportionnelle</a:t>
            </a:r>
            <a:r>
              <a:rPr lang="fr-FR" sz="2200" spc="-55" dirty="0">
                <a:latin typeface="Arial"/>
                <a:cs typeface="Arial"/>
              </a:rPr>
              <a:t> </a:t>
            </a:r>
            <a:r>
              <a:rPr lang="fr-FR" sz="2200" spc="-25" dirty="0">
                <a:latin typeface="Arial"/>
                <a:cs typeface="Arial"/>
              </a:rPr>
              <a:t>au </a:t>
            </a:r>
            <a:r>
              <a:rPr lang="fr-FR" sz="2200" dirty="0">
                <a:latin typeface="Arial"/>
                <a:cs typeface="Arial"/>
              </a:rPr>
              <a:t>nombre</a:t>
            </a:r>
            <a:r>
              <a:rPr lang="fr-FR" sz="2200" spc="-50" dirty="0">
                <a:latin typeface="Arial"/>
                <a:cs typeface="Arial"/>
              </a:rPr>
              <a:t> </a:t>
            </a:r>
            <a:r>
              <a:rPr lang="fr-FR" sz="2200" dirty="0">
                <a:latin typeface="Arial"/>
                <a:cs typeface="Arial"/>
              </a:rPr>
              <a:t>de</a:t>
            </a:r>
            <a:r>
              <a:rPr lang="fr-FR" sz="2200" spc="-40" dirty="0">
                <a:latin typeface="Arial"/>
                <a:cs typeface="Arial"/>
              </a:rPr>
              <a:t> </a:t>
            </a:r>
            <a:r>
              <a:rPr lang="fr-FR" sz="2200" dirty="0">
                <a:latin typeface="Arial"/>
                <a:cs typeface="Arial"/>
              </a:rPr>
              <a:t>goutteurs</a:t>
            </a:r>
            <a:r>
              <a:rPr lang="fr-FR" sz="2200" spc="-60" dirty="0">
                <a:latin typeface="Arial"/>
                <a:cs typeface="Arial"/>
              </a:rPr>
              <a:t> </a:t>
            </a:r>
            <a:r>
              <a:rPr lang="fr-FR" sz="2200" dirty="0">
                <a:latin typeface="Arial"/>
                <a:cs typeface="Arial"/>
              </a:rPr>
              <a:t>au</a:t>
            </a:r>
            <a:r>
              <a:rPr lang="fr-FR" sz="2200" spc="-30" dirty="0">
                <a:latin typeface="Arial"/>
                <a:cs typeface="Arial"/>
              </a:rPr>
              <a:t> </a:t>
            </a:r>
            <a:r>
              <a:rPr lang="fr-FR" sz="2200" spc="-25" dirty="0">
                <a:latin typeface="Arial"/>
                <a:cs typeface="Arial"/>
              </a:rPr>
              <a:t>m².</a:t>
            </a:r>
            <a:endParaRPr lang="fr-FR" sz="2200" dirty="0">
              <a:latin typeface="Arial"/>
              <a:cs typeface="Arial"/>
            </a:endParaRPr>
          </a:p>
          <a:p>
            <a:pPr marL="80645">
              <a:tabLst>
                <a:tab pos="254000" algn="l"/>
              </a:tabLst>
            </a:pPr>
            <a:endParaRPr lang="fr-FR" sz="2200" dirty="0">
              <a:solidFill>
                <a:srgbClr val="FF0000"/>
              </a:solidFill>
              <a:latin typeface="Arial"/>
              <a:cs typeface="Arial"/>
            </a:endParaRPr>
          </a:p>
          <a:p>
            <a:pPr marL="253365" indent="-172720">
              <a:buFont typeface="Wingdings"/>
              <a:buChar char=""/>
              <a:tabLst>
                <a:tab pos="254000" algn="l"/>
              </a:tabLst>
            </a:pPr>
            <a:r>
              <a:rPr lang="fr-FR" sz="2200" dirty="0">
                <a:latin typeface="Arial"/>
                <a:cs typeface="Arial"/>
              </a:rPr>
              <a:t>Automatique intégré à programmation :</a:t>
            </a:r>
            <a:r>
              <a:rPr lang="fr-FR" sz="2200" spc="-50" dirty="0">
                <a:latin typeface="Arial"/>
                <a:cs typeface="Arial"/>
              </a:rPr>
              <a:t> </a:t>
            </a:r>
            <a:r>
              <a:rPr lang="fr-FR" sz="2200" dirty="0">
                <a:latin typeface="Arial"/>
                <a:cs typeface="Arial"/>
              </a:rPr>
              <a:t>gain</a:t>
            </a:r>
            <a:r>
              <a:rPr lang="fr-FR" sz="2200" spc="-65" dirty="0">
                <a:latin typeface="Arial"/>
                <a:cs typeface="Arial"/>
              </a:rPr>
              <a:t> </a:t>
            </a:r>
            <a:r>
              <a:rPr lang="fr-FR" sz="2200" dirty="0">
                <a:latin typeface="Arial"/>
                <a:cs typeface="Arial"/>
              </a:rPr>
              <a:t>de</a:t>
            </a:r>
            <a:r>
              <a:rPr lang="fr-FR" sz="2200" spc="-65" dirty="0">
                <a:latin typeface="Arial"/>
                <a:cs typeface="Arial"/>
              </a:rPr>
              <a:t> </a:t>
            </a:r>
            <a:r>
              <a:rPr lang="fr-FR" sz="2200" dirty="0">
                <a:latin typeface="Arial"/>
                <a:cs typeface="Arial"/>
              </a:rPr>
              <a:t>temps,</a:t>
            </a:r>
            <a:r>
              <a:rPr lang="fr-FR" sz="2200" spc="-50" dirty="0">
                <a:latin typeface="Arial"/>
                <a:cs typeface="Arial"/>
              </a:rPr>
              <a:t> </a:t>
            </a:r>
            <a:r>
              <a:rPr lang="fr-FR" sz="2200" dirty="0">
                <a:latin typeface="Arial"/>
                <a:cs typeface="Arial"/>
              </a:rPr>
              <a:t>économie</a:t>
            </a:r>
            <a:r>
              <a:rPr lang="fr-FR" sz="2200" spc="-65" dirty="0">
                <a:latin typeface="Arial"/>
                <a:cs typeface="Arial"/>
              </a:rPr>
              <a:t> </a:t>
            </a:r>
            <a:r>
              <a:rPr lang="fr-FR" sz="2200" spc="-10" dirty="0">
                <a:latin typeface="Arial"/>
                <a:cs typeface="Arial"/>
              </a:rPr>
              <a:t>d’eau.</a:t>
            </a:r>
          </a:p>
          <a:p>
            <a:pPr marL="253365" indent="-172720">
              <a:buFont typeface="Wingdings"/>
              <a:buChar char=""/>
              <a:tabLst>
                <a:tab pos="254000" algn="l"/>
              </a:tabLst>
            </a:pPr>
            <a:r>
              <a:rPr lang="fr-FR" sz="2200" dirty="0">
                <a:latin typeface="Arial"/>
                <a:cs typeface="Arial"/>
              </a:rPr>
              <a:t>Automatique centralisé techniquement pointu et difficulté de liaison.</a:t>
            </a:r>
          </a:p>
          <a:p>
            <a:pPr marL="253365" indent="-172720">
              <a:buFont typeface="Wingdings"/>
              <a:buChar char=""/>
              <a:tabLst>
                <a:tab pos="254000" algn="l"/>
              </a:tabLst>
            </a:pPr>
            <a:r>
              <a:rPr lang="fr-FR" sz="2200" dirty="0">
                <a:latin typeface="Arial"/>
                <a:cs typeface="Arial"/>
              </a:rPr>
              <a:t>AI Intelligent.</a:t>
            </a:r>
          </a:p>
          <a:p>
            <a:pPr marL="80645">
              <a:lnSpc>
                <a:spcPct val="100000"/>
              </a:lnSpc>
              <a:spcBef>
                <a:spcPts val="960"/>
              </a:spcBef>
              <a:tabLst>
                <a:tab pos="254000" algn="l"/>
              </a:tabLst>
            </a:pPr>
            <a:r>
              <a:rPr lang="fr-FR" sz="2200" dirty="0">
                <a:latin typeface="Arial"/>
                <a:cs typeface="Arial"/>
              </a:rPr>
              <a:t>Respecter</a:t>
            </a:r>
            <a:r>
              <a:rPr lang="fr-FR" sz="2200" spc="-35" dirty="0">
                <a:latin typeface="Arial"/>
                <a:cs typeface="Arial"/>
              </a:rPr>
              <a:t> </a:t>
            </a:r>
            <a:r>
              <a:rPr lang="fr-FR" sz="2200" dirty="0">
                <a:latin typeface="Arial"/>
                <a:cs typeface="Arial"/>
              </a:rPr>
              <a:t>les</a:t>
            </a:r>
            <a:r>
              <a:rPr lang="fr-FR" sz="2200" spc="-45" dirty="0">
                <a:latin typeface="Arial"/>
                <a:cs typeface="Arial"/>
              </a:rPr>
              <a:t> </a:t>
            </a:r>
            <a:r>
              <a:rPr lang="fr-FR" sz="2200" dirty="0">
                <a:latin typeface="Arial"/>
                <a:cs typeface="Arial"/>
              </a:rPr>
              <a:t>règles</a:t>
            </a:r>
            <a:r>
              <a:rPr lang="fr-FR" sz="2200" spc="-35" dirty="0">
                <a:latin typeface="Arial"/>
                <a:cs typeface="Arial"/>
              </a:rPr>
              <a:t> </a:t>
            </a:r>
            <a:r>
              <a:rPr lang="fr-FR" sz="2200" dirty="0">
                <a:latin typeface="Arial"/>
                <a:cs typeface="Arial"/>
              </a:rPr>
              <a:t>techniques</a:t>
            </a:r>
            <a:r>
              <a:rPr lang="fr-FR" sz="2200" spc="-45" dirty="0">
                <a:latin typeface="Arial"/>
                <a:cs typeface="Arial"/>
              </a:rPr>
              <a:t> </a:t>
            </a:r>
            <a:r>
              <a:rPr lang="fr-FR" sz="2200" dirty="0">
                <a:latin typeface="Arial"/>
                <a:cs typeface="Arial"/>
              </a:rPr>
              <a:t>dans</a:t>
            </a:r>
            <a:r>
              <a:rPr lang="fr-FR" sz="2200" spc="-30" dirty="0">
                <a:latin typeface="Arial"/>
                <a:cs typeface="Arial"/>
              </a:rPr>
              <a:t> </a:t>
            </a:r>
            <a:r>
              <a:rPr lang="fr-FR" sz="2200" dirty="0">
                <a:latin typeface="Arial"/>
                <a:cs typeface="Arial"/>
              </a:rPr>
              <a:t>la</a:t>
            </a:r>
            <a:r>
              <a:rPr lang="fr-FR" sz="2200" spc="-45" dirty="0">
                <a:latin typeface="Arial"/>
                <a:cs typeface="Arial"/>
              </a:rPr>
              <a:t> </a:t>
            </a:r>
            <a:r>
              <a:rPr lang="fr-FR" sz="2200" spc="-10" dirty="0">
                <a:latin typeface="Arial"/>
                <a:cs typeface="Arial"/>
              </a:rPr>
              <a:t>conception</a:t>
            </a:r>
            <a:r>
              <a:rPr lang="fr-FR" sz="2200" spc="-50" dirty="0">
                <a:latin typeface="Arial"/>
                <a:cs typeface="Arial"/>
              </a:rPr>
              <a:t> </a:t>
            </a:r>
            <a:r>
              <a:rPr lang="fr-FR" sz="2200" dirty="0">
                <a:latin typeface="Arial"/>
                <a:cs typeface="Arial"/>
              </a:rPr>
              <a:t>et</a:t>
            </a:r>
            <a:r>
              <a:rPr lang="fr-FR" sz="2200" spc="-30" dirty="0">
                <a:latin typeface="Arial"/>
                <a:cs typeface="Arial"/>
              </a:rPr>
              <a:t> </a:t>
            </a:r>
            <a:r>
              <a:rPr lang="fr-FR" sz="2200" dirty="0">
                <a:latin typeface="Arial"/>
                <a:cs typeface="Arial"/>
              </a:rPr>
              <a:t>la</a:t>
            </a:r>
            <a:r>
              <a:rPr lang="fr-FR" sz="2200" spc="-45" dirty="0">
                <a:latin typeface="Arial"/>
                <a:cs typeface="Arial"/>
              </a:rPr>
              <a:t> </a:t>
            </a:r>
            <a:r>
              <a:rPr lang="fr-FR" sz="2200" dirty="0">
                <a:latin typeface="Arial"/>
                <a:cs typeface="Arial"/>
              </a:rPr>
              <a:t>mise</a:t>
            </a:r>
            <a:r>
              <a:rPr lang="fr-FR" sz="2200" spc="-40" dirty="0">
                <a:latin typeface="Arial"/>
                <a:cs typeface="Arial"/>
              </a:rPr>
              <a:t> </a:t>
            </a:r>
            <a:r>
              <a:rPr lang="fr-FR" sz="2200" dirty="0">
                <a:latin typeface="Arial"/>
                <a:cs typeface="Arial"/>
              </a:rPr>
              <a:t>en</a:t>
            </a:r>
            <a:r>
              <a:rPr lang="fr-FR" sz="2200" spc="-40" dirty="0">
                <a:latin typeface="Arial"/>
                <a:cs typeface="Arial"/>
              </a:rPr>
              <a:t> </a:t>
            </a:r>
            <a:r>
              <a:rPr lang="fr-FR" sz="2200" dirty="0">
                <a:latin typeface="Arial"/>
                <a:cs typeface="Arial"/>
              </a:rPr>
              <a:t>œuvre</a:t>
            </a:r>
            <a:r>
              <a:rPr lang="fr-FR" sz="2200" spc="-35" dirty="0">
                <a:latin typeface="Arial"/>
                <a:cs typeface="Arial"/>
              </a:rPr>
              <a:t> </a:t>
            </a:r>
            <a:r>
              <a:rPr lang="fr-FR" sz="2200" dirty="0">
                <a:latin typeface="Arial"/>
                <a:cs typeface="Arial"/>
              </a:rPr>
              <a:t>des</a:t>
            </a:r>
            <a:r>
              <a:rPr lang="fr-FR" sz="2200" spc="-30" dirty="0">
                <a:latin typeface="Arial"/>
                <a:cs typeface="Arial"/>
              </a:rPr>
              <a:t> </a:t>
            </a:r>
            <a:r>
              <a:rPr lang="fr-FR" sz="2200" spc="-10" dirty="0">
                <a:latin typeface="Arial"/>
                <a:cs typeface="Arial"/>
              </a:rPr>
              <a:t>systèmes.</a:t>
            </a:r>
          </a:p>
          <a:p>
            <a:pPr>
              <a:spcBef>
                <a:spcPts val="25"/>
              </a:spcBef>
            </a:pPr>
            <a:r>
              <a:rPr lang="fr-FR" sz="2200" spc="-50" dirty="0">
                <a:solidFill>
                  <a:srgbClr val="006FC0"/>
                </a:solidFill>
                <a:uFill>
                  <a:solidFill>
                    <a:srgbClr val="006FC0"/>
                  </a:solidFill>
                </a:uFill>
                <a:latin typeface="Arial"/>
                <a:cs typeface="Arial"/>
              </a:rPr>
              <a:t>Faire appel à des spécialistes</a:t>
            </a:r>
            <a:endParaRPr lang="fr-FR" sz="2200" dirty="0">
              <a:latin typeface="Arial"/>
              <a:cs typeface="Arial"/>
            </a:endParaRPr>
          </a:p>
          <a:p>
            <a:pPr marL="12700">
              <a:lnSpc>
                <a:spcPct val="100000"/>
              </a:lnSpc>
            </a:pPr>
            <a:r>
              <a:rPr lang="fr-FR" sz="2200" u="sng" dirty="0">
                <a:solidFill>
                  <a:srgbClr val="006FC0"/>
                </a:solidFill>
                <a:uFill>
                  <a:solidFill>
                    <a:srgbClr val="006FC0"/>
                  </a:solidFill>
                </a:uFill>
                <a:latin typeface="Arial"/>
                <a:cs typeface="Arial"/>
              </a:rPr>
              <a:t>Quelques</a:t>
            </a:r>
            <a:r>
              <a:rPr lang="fr-FR" sz="2200" u="sng" spc="-75" dirty="0">
                <a:solidFill>
                  <a:srgbClr val="006FC0"/>
                </a:solidFill>
                <a:uFill>
                  <a:solidFill>
                    <a:srgbClr val="006FC0"/>
                  </a:solidFill>
                </a:uFill>
                <a:latin typeface="Arial"/>
                <a:cs typeface="Arial"/>
              </a:rPr>
              <a:t> </a:t>
            </a:r>
            <a:r>
              <a:rPr lang="fr-FR" sz="2200" u="sng" dirty="0">
                <a:solidFill>
                  <a:srgbClr val="006FC0"/>
                </a:solidFill>
                <a:uFill>
                  <a:solidFill>
                    <a:srgbClr val="006FC0"/>
                  </a:solidFill>
                </a:uFill>
                <a:latin typeface="Arial"/>
                <a:cs typeface="Arial"/>
              </a:rPr>
              <a:t>règles</a:t>
            </a:r>
            <a:r>
              <a:rPr lang="fr-FR" sz="2200" u="sng" spc="-70" dirty="0">
                <a:solidFill>
                  <a:srgbClr val="006FC0"/>
                </a:solidFill>
                <a:uFill>
                  <a:solidFill>
                    <a:srgbClr val="006FC0"/>
                  </a:solidFill>
                </a:uFill>
                <a:latin typeface="Arial"/>
                <a:cs typeface="Arial"/>
              </a:rPr>
              <a:t> </a:t>
            </a:r>
            <a:r>
              <a:rPr lang="fr-FR" sz="2200" u="sng" dirty="0">
                <a:solidFill>
                  <a:srgbClr val="006FC0"/>
                </a:solidFill>
                <a:uFill>
                  <a:solidFill>
                    <a:srgbClr val="006FC0"/>
                  </a:solidFill>
                </a:uFill>
                <a:latin typeface="Arial"/>
                <a:cs typeface="Arial"/>
              </a:rPr>
              <a:t>importantes</a:t>
            </a:r>
            <a:r>
              <a:rPr lang="fr-FR" sz="2200" u="sng" spc="-55" dirty="0">
                <a:solidFill>
                  <a:srgbClr val="006FC0"/>
                </a:solidFill>
                <a:uFill>
                  <a:solidFill>
                    <a:srgbClr val="006FC0"/>
                  </a:solidFill>
                </a:uFill>
                <a:latin typeface="Arial"/>
                <a:cs typeface="Arial"/>
              </a:rPr>
              <a:t> </a:t>
            </a:r>
            <a:r>
              <a:rPr lang="fr-FR" sz="2200" u="sng" spc="-50" dirty="0">
                <a:solidFill>
                  <a:srgbClr val="006FC0"/>
                </a:solidFill>
                <a:uFill>
                  <a:solidFill>
                    <a:srgbClr val="006FC0"/>
                  </a:solidFill>
                </a:uFill>
                <a:latin typeface="Arial"/>
                <a:cs typeface="Arial"/>
              </a:rPr>
              <a:t>: règles professionnelles et fascicule 35</a:t>
            </a:r>
          </a:p>
        </p:txBody>
      </p:sp>
    </p:spTree>
    <p:extLst>
      <p:ext uri="{BB962C8B-B14F-4D97-AF65-F5344CB8AC3E}">
        <p14:creationId xmlns:p14="http://schemas.microsoft.com/office/powerpoint/2010/main" val="264042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bwMode="auto">
          <a:xfrm>
            <a:off x="403860" y="228600"/>
            <a:ext cx="9296400" cy="517065"/>
          </a:xfrm>
        </p:spPr>
        <p:txBody>
          <a:bodyPr vert="horz" wrap="square" lIns="91440" tIns="45720" rIns="91440" bIns="45720" numCol="1" anchor="t" anchorCtr="0" compatLnSpc="1">
            <a:prstTxWarp prst="textNoShape">
              <a:avLst/>
            </a:prstTxWarp>
          </a:bodyPr>
          <a:lstStyle/>
          <a:p>
            <a:pPr eaLnBrk="1" hangingPunct="1">
              <a:lnSpc>
                <a:spcPct val="120000"/>
              </a:lnSpc>
              <a:defRPr/>
            </a:pPr>
            <a:r>
              <a:rPr lang="fr-FR" altLang="fr-FR" sz="2400" b="1" dirty="0">
                <a:solidFill>
                  <a:srgbClr val="0070C0"/>
                </a:solidFill>
                <a:effectLst>
                  <a:outerShdw blurRad="38100" dist="38100" dir="2700000" algn="tl">
                    <a:srgbClr val="C0C0C0"/>
                  </a:outerShdw>
                </a:effectLst>
                <a:latin typeface="Lucida Handwriting" panose="03010101010101010101" pitchFamily="66" charset="0"/>
              </a:rPr>
              <a:t>LA GESTION RAISONNEE DE L’EAU D’ARROSAGE</a:t>
            </a:r>
          </a:p>
        </p:txBody>
      </p:sp>
      <p:sp>
        <p:nvSpPr>
          <p:cNvPr id="559106" name="Rectangle 3"/>
          <p:cNvSpPr>
            <a:spLocks noGrp="1" noChangeArrowheads="1"/>
          </p:cNvSpPr>
          <p:nvPr>
            <p:ph type="body" idx="1"/>
          </p:nvPr>
        </p:nvSpPr>
        <p:spPr bwMode="auto">
          <a:xfrm>
            <a:off x="403860" y="990600"/>
            <a:ext cx="8569325" cy="5780044"/>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90000"/>
              </a:lnSpc>
              <a:buFontTx/>
              <a:buNone/>
            </a:pPr>
            <a:r>
              <a:rPr lang="fr-FR" altLang="fr-FR" sz="2800" b="1" dirty="0">
                <a:solidFill>
                  <a:srgbClr val="215575"/>
                </a:solidFill>
              </a:rPr>
              <a:t>Cette gestion rentabilise au mieux</a:t>
            </a:r>
          </a:p>
          <a:p>
            <a:pPr algn="ctr" eaLnBrk="1" hangingPunct="1">
              <a:lnSpc>
                <a:spcPct val="90000"/>
              </a:lnSpc>
              <a:buFontTx/>
              <a:buNone/>
            </a:pPr>
            <a:r>
              <a:rPr lang="fr-FR" altLang="fr-FR" sz="2800" b="1" dirty="0">
                <a:solidFill>
                  <a:srgbClr val="215575"/>
                </a:solidFill>
              </a:rPr>
              <a:t>l’investissement « Arrosage ».</a:t>
            </a:r>
            <a:r>
              <a:rPr lang="fr-FR" altLang="fr-FR" sz="2800" b="1" dirty="0">
                <a:solidFill>
                  <a:schemeClr val="accent2"/>
                </a:solidFill>
              </a:rPr>
              <a:t> </a:t>
            </a:r>
          </a:p>
          <a:p>
            <a:pPr algn="l" eaLnBrk="1" hangingPunct="1">
              <a:lnSpc>
                <a:spcPct val="90000"/>
              </a:lnSpc>
              <a:spcBef>
                <a:spcPct val="60000"/>
              </a:spcBef>
              <a:buFont typeface="Wingdings" pitchFamily="2" charset="2"/>
              <a:buChar char="§"/>
            </a:pPr>
            <a:r>
              <a:rPr lang="fr-FR" altLang="fr-FR" sz="2200" b="0" dirty="0"/>
              <a:t>Un arrosage trop important ou insuffisant diminue le rendement. </a:t>
            </a:r>
          </a:p>
          <a:p>
            <a:pPr algn="l" eaLnBrk="1" hangingPunct="1">
              <a:lnSpc>
                <a:spcPct val="90000"/>
              </a:lnSpc>
              <a:spcBef>
                <a:spcPct val="60000"/>
              </a:spcBef>
              <a:buFont typeface="Wingdings" pitchFamily="2" charset="2"/>
              <a:buChar char="§"/>
            </a:pPr>
            <a:r>
              <a:rPr lang="fr-FR" altLang="fr-FR" sz="2200" b="0" dirty="0"/>
              <a:t>Elle évite la sécheresse.</a:t>
            </a:r>
          </a:p>
          <a:p>
            <a:pPr algn="l" eaLnBrk="1" hangingPunct="1">
              <a:lnSpc>
                <a:spcPct val="90000"/>
              </a:lnSpc>
              <a:spcBef>
                <a:spcPct val="60000"/>
              </a:spcBef>
              <a:buFont typeface="Wingdings" pitchFamily="2" charset="2"/>
              <a:buChar char="§"/>
            </a:pPr>
            <a:r>
              <a:rPr lang="fr-FR" altLang="fr-FR" sz="2200" b="0" dirty="0"/>
              <a:t>Elle limite une dégradation des sols par battance (compactage) et ravinement.</a:t>
            </a:r>
          </a:p>
          <a:p>
            <a:pPr algn="l" eaLnBrk="1" hangingPunct="1">
              <a:lnSpc>
                <a:spcPct val="90000"/>
              </a:lnSpc>
              <a:spcBef>
                <a:spcPct val="60000"/>
              </a:spcBef>
              <a:buFont typeface="Wingdings" pitchFamily="2" charset="2"/>
              <a:buChar char="§"/>
            </a:pPr>
            <a:r>
              <a:rPr lang="fr-FR" altLang="fr-FR" sz="2200" b="0" dirty="0"/>
              <a:t>Elle prévient des problèmes phytosanitaires et de l’asphyxie racinaire. </a:t>
            </a:r>
          </a:p>
          <a:p>
            <a:pPr algn="l" eaLnBrk="1" hangingPunct="1">
              <a:lnSpc>
                <a:spcPct val="90000"/>
              </a:lnSpc>
              <a:spcBef>
                <a:spcPct val="60000"/>
              </a:spcBef>
              <a:buFont typeface="Wingdings" pitchFamily="2" charset="2"/>
              <a:buChar char="§"/>
            </a:pPr>
            <a:r>
              <a:rPr lang="fr-FR" altLang="fr-FR" sz="2200" b="0" dirty="0"/>
              <a:t>Elle diminue la consommation des fertilisants qui ne sont pas lessivés (coût, pollution).</a:t>
            </a:r>
          </a:p>
          <a:p>
            <a:pPr algn="l" eaLnBrk="1" hangingPunct="1">
              <a:lnSpc>
                <a:spcPct val="90000"/>
              </a:lnSpc>
              <a:spcBef>
                <a:spcPct val="60000"/>
              </a:spcBef>
              <a:buFont typeface="Wingdings" pitchFamily="2" charset="2"/>
              <a:buChar char="§"/>
            </a:pPr>
            <a:r>
              <a:rPr lang="fr-FR" altLang="fr-FR" sz="2200" b="0" dirty="0"/>
              <a:t>Elle réduit les coûts (vandalisme, énergie, usure du Matériel, tontes…).</a:t>
            </a:r>
            <a:endParaRPr lang="fr-FR" altLang="fr-FR" sz="2800" b="1" dirty="0">
              <a:solidFill>
                <a:srgbClr val="215575"/>
              </a:solidFill>
            </a:endParaRPr>
          </a:p>
          <a:p>
            <a:pPr algn="ctr" eaLnBrk="1" hangingPunct="1">
              <a:lnSpc>
                <a:spcPct val="90000"/>
              </a:lnSpc>
              <a:spcBef>
                <a:spcPct val="60000"/>
              </a:spcBef>
              <a:buFont typeface="Wingdings" pitchFamily="2" charset="2"/>
              <a:buNone/>
            </a:pPr>
            <a:r>
              <a:rPr lang="fr-FR" altLang="fr-FR" sz="2800" b="1" dirty="0">
                <a:solidFill>
                  <a:srgbClr val="215575"/>
                </a:solidFill>
              </a:rPr>
              <a:t>Apporter la bonne dose au moment.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hlinkClick r:id="rId3" action="ppaction://hlinkfile"/>
            <a:extLst>
              <a:ext uri="{FF2B5EF4-FFF2-40B4-BE49-F238E27FC236}">
                <a16:creationId xmlns:a16="http://schemas.microsoft.com/office/drawing/2014/main" id="{66F8809E-211F-9BEE-29DC-983092A826D4}"/>
              </a:ext>
            </a:extLst>
          </p:cNvPr>
          <p:cNvPicPr>
            <a:picLocks noChangeAspect="1"/>
          </p:cNvPicPr>
          <p:nvPr/>
        </p:nvPicPr>
        <p:blipFill>
          <a:blip r:embed="rId4"/>
          <a:stretch>
            <a:fillRect/>
          </a:stretch>
        </p:blipFill>
        <p:spPr>
          <a:xfrm>
            <a:off x="4663294" y="-1"/>
            <a:ext cx="4788568" cy="6857999"/>
          </a:xfrm>
          <a:prstGeom prst="rect">
            <a:avLst/>
          </a:prstGeom>
        </p:spPr>
      </p:pic>
      <p:pic>
        <p:nvPicPr>
          <p:cNvPr id="4" name="Image 3">
            <a:hlinkClick r:id="rId5" action="ppaction://hlinkfile"/>
            <a:extLst>
              <a:ext uri="{FF2B5EF4-FFF2-40B4-BE49-F238E27FC236}">
                <a16:creationId xmlns:a16="http://schemas.microsoft.com/office/drawing/2014/main" id="{30FD0A4A-AFDA-E0E2-A8E0-9823B357046D}"/>
              </a:ext>
            </a:extLst>
          </p:cNvPr>
          <p:cNvPicPr>
            <a:picLocks noChangeAspect="1"/>
          </p:cNvPicPr>
          <p:nvPr/>
        </p:nvPicPr>
        <p:blipFill>
          <a:blip r:embed="rId6"/>
          <a:stretch>
            <a:fillRect/>
          </a:stretch>
        </p:blipFill>
        <p:spPr>
          <a:xfrm>
            <a:off x="-85599" y="-2"/>
            <a:ext cx="4748893" cy="6858000"/>
          </a:xfrm>
          <a:prstGeom prst="rect">
            <a:avLst/>
          </a:prstGeom>
        </p:spPr>
      </p:pic>
      <p:sp>
        <p:nvSpPr>
          <p:cNvPr id="2" name="Titre 1">
            <a:extLst>
              <a:ext uri="{FF2B5EF4-FFF2-40B4-BE49-F238E27FC236}">
                <a16:creationId xmlns:a16="http://schemas.microsoft.com/office/drawing/2014/main" id="{4559F135-7B26-E64E-D978-70676C9BA6A7}"/>
              </a:ext>
            </a:extLst>
          </p:cNvPr>
          <p:cNvSpPr>
            <a:spLocks noGrp="1"/>
          </p:cNvSpPr>
          <p:nvPr>
            <p:ph type="title"/>
          </p:nvPr>
        </p:nvSpPr>
        <p:spPr>
          <a:xfrm>
            <a:off x="1905000" y="6396333"/>
            <a:ext cx="4695825" cy="307777"/>
          </a:xfrm>
        </p:spPr>
        <p:txBody>
          <a:bodyPr>
            <a:normAutofit/>
          </a:bodyPr>
          <a:lstStyle/>
          <a:p>
            <a:endParaRPr lang="fr-FR" dirty="0"/>
          </a:p>
        </p:txBody>
      </p:sp>
    </p:spTree>
    <p:extLst>
      <p:ext uri="{BB962C8B-B14F-4D97-AF65-F5344CB8AC3E}">
        <p14:creationId xmlns:p14="http://schemas.microsoft.com/office/powerpoint/2010/main" val="1571572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F3656DD-0D3A-8DAF-3E36-F6E950093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29"/>
            <a:ext cx="5123001" cy="4863465"/>
          </a:xfrm>
          <a:prstGeom prst="rect">
            <a:avLst/>
          </a:prstGeom>
        </p:spPr>
      </p:pic>
      <p:pic>
        <p:nvPicPr>
          <p:cNvPr id="10" name="Image 9">
            <a:extLst>
              <a:ext uri="{FF2B5EF4-FFF2-40B4-BE49-F238E27FC236}">
                <a16:creationId xmlns:a16="http://schemas.microsoft.com/office/drawing/2014/main" id="{B26859C2-AC5A-A2D4-90D4-30EB5DA36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66" y="4874895"/>
            <a:ext cx="7073264" cy="1971675"/>
          </a:xfrm>
          <a:prstGeom prst="rect">
            <a:avLst/>
          </a:prstGeom>
        </p:spPr>
      </p:pic>
      <p:pic>
        <p:nvPicPr>
          <p:cNvPr id="2" name="Image 1">
            <a:extLst>
              <a:ext uri="{FF2B5EF4-FFF2-40B4-BE49-F238E27FC236}">
                <a16:creationId xmlns:a16="http://schemas.microsoft.com/office/drawing/2014/main" id="{7024F283-2786-4DAD-B44E-B24C81F03C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8889" y="0"/>
            <a:ext cx="3745112" cy="4114800"/>
          </a:xfrm>
          <a:prstGeom prst="rect">
            <a:avLst/>
          </a:prstGeom>
        </p:spPr>
      </p:pic>
    </p:spTree>
    <p:extLst>
      <p:ext uri="{BB962C8B-B14F-4D97-AF65-F5344CB8AC3E}">
        <p14:creationId xmlns:p14="http://schemas.microsoft.com/office/powerpoint/2010/main" val="1598187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bwMode="auto">
          <a:xfrm>
            <a:off x="29308" y="152400"/>
            <a:ext cx="9525000" cy="481670"/>
          </a:xfrm>
        </p:spPr>
        <p:txBody>
          <a:bodyPr vert="horz" wrap="square" lIns="91440" tIns="45720" rIns="91440" bIns="45720" numCol="1" anchor="t" anchorCtr="0" compatLnSpc="1">
            <a:prstTxWarp prst="textNoShape">
              <a:avLst/>
            </a:prstTxWarp>
          </a:bodyPr>
          <a:lstStyle/>
          <a:p>
            <a:pPr eaLnBrk="1" hangingPunct="1">
              <a:lnSpc>
                <a:spcPct val="120000"/>
              </a:lnSpc>
              <a:defRPr/>
            </a:pPr>
            <a:r>
              <a:rPr lang="fr-FR" altLang="fr-FR" sz="2200" b="1" dirty="0">
                <a:solidFill>
                  <a:srgbClr val="0070C0"/>
                </a:solidFill>
                <a:effectLst>
                  <a:outerShdw blurRad="38100" dist="38100" dir="2700000" algn="tl">
                    <a:srgbClr val="C0C0C0"/>
                  </a:outerShdw>
                </a:effectLst>
                <a:latin typeface="Lucida Handwriting" panose="03010101010101010101" pitchFamily="66" charset="0"/>
              </a:rPr>
              <a:t>LE Goutte à goutte, matériel  économe de la ressource</a:t>
            </a:r>
          </a:p>
        </p:txBody>
      </p:sp>
      <p:sp>
        <p:nvSpPr>
          <p:cNvPr id="559106" name="Rectangle 3"/>
          <p:cNvSpPr>
            <a:spLocks noGrp="1" noChangeArrowheads="1"/>
          </p:cNvSpPr>
          <p:nvPr>
            <p:ph type="body" idx="1"/>
          </p:nvPr>
        </p:nvSpPr>
        <p:spPr bwMode="auto">
          <a:xfrm>
            <a:off x="287337" y="749811"/>
            <a:ext cx="8569325" cy="6084743"/>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lnSpc>
                <a:spcPct val="90000"/>
              </a:lnSpc>
              <a:spcBef>
                <a:spcPct val="60000"/>
              </a:spcBef>
              <a:buFont typeface="Wingdings" pitchFamily="2" charset="2"/>
              <a:buChar char="§"/>
            </a:pPr>
            <a:r>
              <a:rPr lang="fr-FR" altLang="fr-FR" sz="2200" b="0" dirty="0"/>
              <a:t>Pas d’évaporation du sol, la surface est toujours sèche.</a:t>
            </a:r>
          </a:p>
          <a:p>
            <a:pPr algn="l" eaLnBrk="1" hangingPunct="1">
              <a:lnSpc>
                <a:spcPct val="90000"/>
              </a:lnSpc>
              <a:spcBef>
                <a:spcPct val="60000"/>
              </a:spcBef>
              <a:buFont typeface="Wingdings" pitchFamily="2" charset="2"/>
              <a:buChar char="§"/>
            </a:pPr>
            <a:r>
              <a:rPr lang="fr-FR" altLang="fr-FR" sz="2200" b="0" dirty="0"/>
              <a:t>Au contraire de l’aspersion, on doit arroser le jour pendant la photosynthèse (pas aux heures les plus chaudes)</a:t>
            </a:r>
          </a:p>
          <a:p>
            <a:pPr algn="l" eaLnBrk="1" hangingPunct="1">
              <a:lnSpc>
                <a:spcPct val="90000"/>
              </a:lnSpc>
              <a:spcBef>
                <a:spcPct val="60000"/>
              </a:spcBef>
              <a:buFont typeface="Wingdings" pitchFamily="2" charset="2"/>
              <a:buChar char="§"/>
            </a:pPr>
            <a:r>
              <a:rPr lang="fr-FR" altLang="fr-FR" sz="2200" b="0" dirty="0"/>
              <a:t>Bulbe hydrique (cheminée), c’est une zone humide sous le goutteur qui va varier suivant le sol, sa perméabilité et les racines.</a:t>
            </a:r>
          </a:p>
          <a:p>
            <a:pPr algn="l" eaLnBrk="1" hangingPunct="1">
              <a:lnSpc>
                <a:spcPct val="90000"/>
              </a:lnSpc>
              <a:spcBef>
                <a:spcPct val="60000"/>
              </a:spcBef>
              <a:buFont typeface="Wingdings" pitchFamily="2" charset="2"/>
              <a:buChar char="§"/>
            </a:pPr>
            <a:r>
              <a:rPr lang="fr-FR" altLang="fr-FR" sz="2200" b="0" dirty="0"/>
              <a:t>La gravité et la capillarité déforme ce bulbe (trop d’eau sous goutteur pas assez en périphérie.</a:t>
            </a:r>
          </a:p>
          <a:p>
            <a:pPr algn="l" eaLnBrk="1" hangingPunct="1">
              <a:lnSpc>
                <a:spcPct val="90000"/>
              </a:lnSpc>
              <a:spcBef>
                <a:spcPct val="60000"/>
              </a:spcBef>
              <a:buFont typeface="Wingdings" pitchFamily="2" charset="2"/>
              <a:buChar char="§"/>
            </a:pPr>
            <a:r>
              <a:rPr lang="fr-FR" altLang="fr-FR" sz="2200" b="0" dirty="0"/>
              <a:t>On doit avoir des durées d’arrosage courtes, mais fréquentes et répétitives pour garder un bulbe homogène. Arrosage journalier.</a:t>
            </a:r>
          </a:p>
          <a:p>
            <a:pPr algn="l" eaLnBrk="1" hangingPunct="1">
              <a:lnSpc>
                <a:spcPct val="90000"/>
              </a:lnSpc>
              <a:spcBef>
                <a:spcPct val="60000"/>
              </a:spcBef>
              <a:buFont typeface="Wingdings" pitchFamily="2" charset="2"/>
              <a:buChar char="§"/>
            </a:pPr>
            <a:r>
              <a:rPr lang="fr-FR" altLang="fr-FR" sz="2200" b="0" dirty="0"/>
              <a:t>Pour les arbres l’arrosage sera plus long et espacé de plusieurs jours</a:t>
            </a:r>
          </a:p>
          <a:p>
            <a:pPr algn="l" eaLnBrk="1" hangingPunct="1">
              <a:lnSpc>
                <a:spcPct val="90000"/>
              </a:lnSpc>
              <a:spcBef>
                <a:spcPct val="60000"/>
              </a:spcBef>
              <a:buFont typeface="Wingdings" pitchFamily="2" charset="2"/>
              <a:buChar char="§"/>
            </a:pPr>
            <a:r>
              <a:rPr lang="fr-FR" altLang="fr-FR" sz="2200" b="0" dirty="0"/>
              <a:t>La zone humide doit se situé en dessous du système racinaires mais sans plus on crée une cheminée de déperdition</a:t>
            </a:r>
          </a:p>
          <a:p>
            <a:pPr algn="l" eaLnBrk="1" hangingPunct="1">
              <a:lnSpc>
                <a:spcPct val="90000"/>
              </a:lnSpc>
              <a:spcBef>
                <a:spcPct val="60000"/>
              </a:spcBef>
              <a:buFont typeface="Wingdings" pitchFamily="2" charset="2"/>
              <a:buChar char="§"/>
            </a:pPr>
            <a:r>
              <a:rPr lang="fr-FR" altLang="fr-FR" sz="2200" b="0" dirty="0"/>
              <a:t>Attention au remplissage et au vidange sur des linéaires&gt; 200 m et les dénivelles</a:t>
            </a:r>
          </a:p>
        </p:txBody>
      </p:sp>
    </p:spTree>
    <p:extLst>
      <p:ext uri="{BB962C8B-B14F-4D97-AF65-F5344CB8AC3E}">
        <p14:creationId xmlns:p14="http://schemas.microsoft.com/office/powerpoint/2010/main" val="2756399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DD83FA0-25EC-A0D4-3488-58FD32CC7075}"/>
              </a:ext>
            </a:extLst>
          </p:cNvPr>
          <p:cNvPicPr>
            <a:picLocks noChangeAspect="1"/>
          </p:cNvPicPr>
          <p:nvPr/>
        </p:nvPicPr>
        <p:blipFill>
          <a:blip r:embed="rId2"/>
          <a:stretch>
            <a:fillRect/>
          </a:stretch>
        </p:blipFill>
        <p:spPr>
          <a:xfrm>
            <a:off x="1" y="0"/>
            <a:ext cx="3990368" cy="5334000"/>
          </a:xfrm>
          <a:prstGeom prst="rect">
            <a:avLst/>
          </a:prstGeom>
        </p:spPr>
      </p:pic>
      <p:pic>
        <p:nvPicPr>
          <p:cNvPr id="2" name="Picture 2">
            <a:extLst>
              <a:ext uri="{FF2B5EF4-FFF2-40B4-BE49-F238E27FC236}">
                <a16:creationId xmlns:a16="http://schemas.microsoft.com/office/drawing/2014/main" id="{A796334E-FFD5-8E0F-94EB-79C3C966DD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2266" y="0"/>
            <a:ext cx="4001734" cy="5334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uyau goutte à goutte - 300 m">
            <a:extLst>
              <a:ext uri="{FF2B5EF4-FFF2-40B4-BE49-F238E27FC236}">
                <a16:creationId xmlns:a16="http://schemas.microsoft.com/office/drawing/2014/main" id="{324278F7-41EE-799F-3A0C-8F6A05218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810000"/>
            <a:ext cx="4007665" cy="4007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039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076EA-6FD8-7A51-7DF0-5AA3DEE7490D}"/>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D26D20D0-E65E-04BD-EF9D-02D8BF50D0C5}"/>
              </a:ext>
            </a:extLst>
          </p:cNvPr>
          <p:cNvSpPr>
            <a:spLocks noGrp="1"/>
          </p:cNvSpPr>
          <p:nvPr>
            <p:ph type="body" idx="1"/>
          </p:nvPr>
        </p:nvSpPr>
        <p:spPr/>
        <p:txBody>
          <a:bodyPr/>
          <a:lstStyle/>
          <a:p>
            <a:endParaRPr lang="fr-FR"/>
          </a:p>
        </p:txBody>
      </p:sp>
      <p:pic>
        <p:nvPicPr>
          <p:cNvPr id="1028" name="Picture 4" descr="Arrosage – Articles pour l’arrosage automatique et manuel du jardin">
            <a:extLst>
              <a:ext uri="{FF2B5EF4-FFF2-40B4-BE49-F238E27FC236}">
                <a16:creationId xmlns:a16="http://schemas.microsoft.com/office/drawing/2014/main" id="{B6E162B2-AF0B-7520-F73E-C7333FD32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20" y="-1614435"/>
            <a:ext cx="8755463" cy="875546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D3B7AE3E-0E43-E7CA-501E-ABC95B49C202}"/>
              </a:ext>
            </a:extLst>
          </p:cNvPr>
          <p:cNvSpPr txBox="1"/>
          <p:nvPr/>
        </p:nvSpPr>
        <p:spPr>
          <a:xfrm>
            <a:off x="0" y="5486400"/>
            <a:ext cx="1981200" cy="1477328"/>
          </a:xfrm>
          <a:prstGeom prst="rect">
            <a:avLst/>
          </a:prstGeom>
          <a:noFill/>
        </p:spPr>
        <p:txBody>
          <a:bodyPr wrap="square" rtlCol="0">
            <a:spAutoFit/>
          </a:bodyPr>
          <a:lstStyle/>
          <a:p>
            <a:r>
              <a:rPr lang="fr-FR" dirty="0">
                <a:hlinkClick r:id="rId3" action="ppaction://hlinkfile"/>
              </a:rPr>
              <a:t>..\films\Comment installer un arrosage automatique pour gazon ..mp4</a:t>
            </a:r>
            <a:endParaRPr lang="fr-FR" dirty="0"/>
          </a:p>
        </p:txBody>
      </p:sp>
    </p:spTree>
    <p:extLst>
      <p:ext uri="{BB962C8B-B14F-4D97-AF65-F5344CB8AC3E}">
        <p14:creationId xmlns:p14="http://schemas.microsoft.com/office/powerpoint/2010/main" val="768924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bwMode="auto">
          <a:xfrm>
            <a:off x="375663" y="152400"/>
            <a:ext cx="8229600" cy="553998"/>
          </a:xfrm>
        </p:spPr>
        <p:txBody>
          <a:bodyPr vert="horz" wrap="square" lIns="91440" tIns="45720" rIns="91440" bIns="45720" numCol="1" anchor="t" anchorCtr="0" compatLnSpc="1">
            <a:prstTxWarp prst="textNoShape">
              <a:avLst/>
            </a:prstTxWarp>
          </a:bodyPr>
          <a:lstStyle/>
          <a:p>
            <a:pPr eaLnBrk="1" hangingPunct="1">
              <a:defRPr/>
            </a:pPr>
            <a:r>
              <a:rPr lang="fr-FR" altLang="fr-FR" sz="3000" b="1" dirty="0">
                <a:solidFill>
                  <a:srgbClr val="0070C0"/>
                </a:solidFill>
                <a:effectLst>
                  <a:outerShdw blurRad="38100" dist="38100" dir="2700000" algn="tl">
                    <a:srgbClr val="C0C0C0"/>
                  </a:outerShdw>
                </a:effectLst>
                <a:latin typeface="Lucida Handwriting" panose="03010101010101010101" pitchFamily="66" charset="0"/>
              </a:rPr>
              <a:t>Réseau d’arrosage automatique</a:t>
            </a:r>
          </a:p>
        </p:txBody>
      </p:sp>
      <p:pic>
        <p:nvPicPr>
          <p:cNvPr id="561154" name="Picture 5" descr="4arrosage"/>
          <p:cNvPicPr>
            <a:picLocks noChangeAspect="1" noChangeArrowheads="1"/>
          </p:cNvPicPr>
          <p:nvPr/>
        </p:nvPicPr>
        <p:blipFill>
          <a:blip r:embed="rId3"/>
          <a:srcRect/>
          <a:stretch>
            <a:fillRect/>
          </a:stretch>
        </p:blipFill>
        <p:spPr bwMode="auto">
          <a:xfrm>
            <a:off x="0" y="831850"/>
            <a:ext cx="9291833" cy="6026150"/>
          </a:xfrm>
          <a:prstGeom prst="rect">
            <a:avLst/>
          </a:prstGeom>
          <a:noFill/>
          <a:ln w="9525">
            <a:solidFill>
              <a:srgbClr val="005A58"/>
            </a:solidFill>
            <a:miter lim="800000"/>
            <a:headEnd/>
            <a:tailEnd/>
          </a:ln>
        </p:spPr>
      </p:pic>
      <mc:AlternateContent xmlns:mc="http://schemas.openxmlformats.org/markup-compatibility/2006">
        <mc:Choice xmlns:pslz="http://schemas.microsoft.com/office/powerpoint/2016/slidezoom" Requires="pslz">
          <p:graphicFrame>
            <p:nvGraphicFramePr>
              <p:cNvPr id="3" name="Zoom de diapositive 2">
                <a:extLst>
                  <a:ext uri="{FF2B5EF4-FFF2-40B4-BE49-F238E27FC236}">
                    <a16:creationId xmlns:a16="http://schemas.microsoft.com/office/drawing/2014/main" id="{F97B898C-888A-2B5E-0546-BB5DD7E2DE45}"/>
                  </a:ext>
                </a:extLst>
              </p:cNvPr>
              <p:cNvGraphicFramePr>
                <a:graphicFrameLocks noChangeAspect="1"/>
              </p:cNvGraphicFramePr>
              <p:nvPr>
                <p:extLst>
                  <p:ext uri="{D42A27DB-BD31-4B8C-83A1-F6EECF244321}">
                    <p14:modId xmlns:p14="http://schemas.microsoft.com/office/powerpoint/2010/main" val="465419103"/>
                  </p:ext>
                </p:extLst>
              </p:nvPr>
            </p:nvGraphicFramePr>
            <p:xfrm>
              <a:off x="-5000625" y="1628775"/>
              <a:ext cx="2286000" cy="1714500"/>
            </p:xfrm>
            <a:graphic>
              <a:graphicData uri="http://schemas.microsoft.com/office/powerpoint/2016/slidezoom">
                <pslz:sldZm>
                  <pslz:sldZmObj sldId="467" cId="0">
                    <pslz:zmPr id="{1143C8E7-D50B-44F3-BA84-F9C78C93F8CD}"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p166:spPr>
                    </pslz:zmPr>
                  </pslz:sldZmObj>
                </pslz:sldZm>
              </a:graphicData>
            </a:graphic>
          </p:graphicFrame>
        </mc:Choice>
        <mc:Fallback>
          <p:pic>
            <p:nvPicPr>
              <p:cNvPr id="3" name="Zoom de diapositive 2">
                <a:hlinkClick r:id="rId5" action="ppaction://hlinksldjump"/>
                <a:extLst>
                  <a:ext uri="{FF2B5EF4-FFF2-40B4-BE49-F238E27FC236}">
                    <a16:creationId xmlns:a16="http://schemas.microsoft.com/office/drawing/2014/main" id="{F97B898C-888A-2B5E-0546-BB5DD7E2DE45}"/>
                  </a:ext>
                </a:extLst>
              </p:cNvPr>
              <p:cNvPicPr>
                <a:picLocks noGrp="1" noRot="1" noChangeAspect="1" noMove="1" noResize="1" noEditPoints="1" noAdjustHandles="1" noChangeArrowheads="1" noChangeShapeType="1"/>
              </p:cNvPicPr>
              <p:nvPr/>
            </p:nvPicPr>
            <p:blipFill>
              <a:blip r:embed="rId4"/>
              <a:stretch>
                <a:fillRect/>
              </a:stretch>
            </p:blipFill>
            <p:spPr>
              <a:xfrm>
                <a:off x="-5000625" y="1628775"/>
                <a:ext cx="2286000" cy="1714500"/>
              </a:xfrm>
              <a:prstGeom prst="rect">
                <a:avLst/>
              </a:prstGeom>
            </p:spPr>
          </p:pic>
        </mc:Fallback>
      </mc:AlternateContent>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A43FCE-B7BB-853F-82EA-342BFED0796F}"/>
              </a:ext>
            </a:extLst>
          </p:cNvPr>
          <p:cNvPicPr>
            <a:picLocks noChangeAspect="1"/>
          </p:cNvPicPr>
          <p:nvPr/>
        </p:nvPicPr>
        <p:blipFill>
          <a:blip r:embed="rId3"/>
          <a:stretch>
            <a:fillRect/>
          </a:stretch>
        </p:blipFill>
        <p:spPr>
          <a:xfrm>
            <a:off x="4583038" y="0"/>
            <a:ext cx="4541912" cy="2438400"/>
          </a:xfrm>
          <a:prstGeom prst="rect">
            <a:avLst/>
          </a:prstGeom>
        </p:spPr>
      </p:pic>
      <p:pic>
        <p:nvPicPr>
          <p:cNvPr id="6" name="Image 5">
            <a:extLst>
              <a:ext uri="{FF2B5EF4-FFF2-40B4-BE49-F238E27FC236}">
                <a16:creationId xmlns:a16="http://schemas.microsoft.com/office/drawing/2014/main" id="{B5F8A5EF-D42C-82EA-377E-1CD4EDECE711}"/>
              </a:ext>
            </a:extLst>
          </p:cNvPr>
          <p:cNvPicPr>
            <a:picLocks noChangeAspect="1"/>
          </p:cNvPicPr>
          <p:nvPr/>
        </p:nvPicPr>
        <p:blipFill>
          <a:blip r:embed="rId4"/>
          <a:stretch>
            <a:fillRect/>
          </a:stretch>
        </p:blipFill>
        <p:spPr>
          <a:xfrm>
            <a:off x="38100" y="3191154"/>
            <a:ext cx="4095750" cy="3495396"/>
          </a:xfrm>
          <a:prstGeom prst="rect">
            <a:avLst/>
          </a:prstGeom>
        </p:spPr>
      </p:pic>
      <p:pic>
        <p:nvPicPr>
          <p:cNvPr id="8" name="Image 7">
            <a:extLst>
              <a:ext uri="{FF2B5EF4-FFF2-40B4-BE49-F238E27FC236}">
                <a16:creationId xmlns:a16="http://schemas.microsoft.com/office/drawing/2014/main" id="{A7FC481C-1957-7626-5790-1FE352C54A28}"/>
              </a:ext>
            </a:extLst>
          </p:cNvPr>
          <p:cNvPicPr>
            <a:picLocks noChangeAspect="1"/>
          </p:cNvPicPr>
          <p:nvPr/>
        </p:nvPicPr>
        <p:blipFill>
          <a:blip r:embed="rId5"/>
          <a:stretch>
            <a:fillRect/>
          </a:stretch>
        </p:blipFill>
        <p:spPr>
          <a:xfrm rot="5400000">
            <a:off x="5043488" y="2445067"/>
            <a:ext cx="3114675" cy="5429250"/>
          </a:xfrm>
          <a:prstGeom prst="rect">
            <a:avLst/>
          </a:prstGeom>
        </p:spPr>
      </p:pic>
      <p:pic>
        <p:nvPicPr>
          <p:cNvPr id="10" name="Image 9">
            <a:extLst>
              <a:ext uri="{FF2B5EF4-FFF2-40B4-BE49-F238E27FC236}">
                <a16:creationId xmlns:a16="http://schemas.microsoft.com/office/drawing/2014/main" id="{8B2D0A99-214E-66EE-EBA4-12E1388E7544}"/>
              </a:ext>
            </a:extLst>
          </p:cNvPr>
          <p:cNvPicPr>
            <a:picLocks noChangeAspect="1"/>
          </p:cNvPicPr>
          <p:nvPr/>
        </p:nvPicPr>
        <p:blipFill>
          <a:blip r:embed="rId6"/>
          <a:stretch>
            <a:fillRect/>
          </a:stretch>
        </p:blipFill>
        <p:spPr>
          <a:xfrm>
            <a:off x="0" y="-76200"/>
            <a:ext cx="4673150" cy="2514600"/>
          </a:xfrm>
          <a:prstGeom prst="rect">
            <a:avLst/>
          </a:prstGeom>
        </p:spPr>
      </p:pic>
    </p:spTree>
    <p:extLst>
      <p:ext uri="{BB962C8B-B14F-4D97-AF65-F5344CB8AC3E}">
        <p14:creationId xmlns:p14="http://schemas.microsoft.com/office/powerpoint/2010/main" val="2924435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62DCB-9C17-E0EA-F20A-E2ADB76A2521}"/>
              </a:ext>
            </a:extLst>
          </p:cNvPr>
          <p:cNvSpPr>
            <a:spLocks noGrp="1"/>
          </p:cNvSpPr>
          <p:nvPr>
            <p:ph type="title"/>
          </p:nvPr>
        </p:nvSpPr>
        <p:spPr>
          <a:xfrm>
            <a:off x="3238626" y="1015000"/>
            <a:ext cx="4695825" cy="615553"/>
          </a:xfrm>
        </p:spPr>
        <p:txBody>
          <a:bodyPr/>
          <a:lstStyle/>
          <a:p>
            <a:r>
              <a:rPr lang="fr-FR"/>
              <a:t>IMAGE D4UN PLAN DE TERRAIN D4ARROSAGE ET D4UN ARROSEUR</a:t>
            </a:r>
          </a:p>
        </p:txBody>
      </p:sp>
      <p:pic>
        <p:nvPicPr>
          <p:cNvPr id="4" name="Image 3">
            <a:extLst>
              <a:ext uri="{FF2B5EF4-FFF2-40B4-BE49-F238E27FC236}">
                <a16:creationId xmlns:a16="http://schemas.microsoft.com/office/drawing/2014/main" id="{2EFE0792-5B91-D786-6809-FCCC610A7B54}"/>
              </a:ext>
            </a:extLst>
          </p:cNvPr>
          <p:cNvPicPr>
            <a:picLocks noChangeAspect="1"/>
          </p:cNvPicPr>
          <p:nvPr/>
        </p:nvPicPr>
        <p:blipFill>
          <a:blip r:embed="rId3"/>
          <a:stretch>
            <a:fillRect/>
          </a:stretch>
        </p:blipFill>
        <p:spPr>
          <a:xfrm>
            <a:off x="0" y="152400"/>
            <a:ext cx="9144000" cy="6237962"/>
          </a:xfrm>
          <a:prstGeom prst="rect">
            <a:avLst/>
          </a:prstGeom>
        </p:spPr>
      </p:pic>
      <p:pic>
        <p:nvPicPr>
          <p:cNvPr id="6" name="Image 5">
            <a:extLst>
              <a:ext uri="{FF2B5EF4-FFF2-40B4-BE49-F238E27FC236}">
                <a16:creationId xmlns:a16="http://schemas.microsoft.com/office/drawing/2014/main" id="{E7456C27-2AFA-9B7B-D867-1410CF9EB333}"/>
              </a:ext>
            </a:extLst>
          </p:cNvPr>
          <p:cNvPicPr>
            <a:picLocks noChangeAspect="1"/>
          </p:cNvPicPr>
          <p:nvPr/>
        </p:nvPicPr>
        <p:blipFill>
          <a:blip r:embed="rId3"/>
          <a:stretch>
            <a:fillRect/>
          </a:stretch>
        </p:blipFill>
        <p:spPr>
          <a:xfrm>
            <a:off x="0" y="310019"/>
            <a:ext cx="9144000" cy="6237962"/>
          </a:xfrm>
          <a:prstGeom prst="rect">
            <a:avLst/>
          </a:prstGeom>
        </p:spPr>
      </p:pic>
      <p:pic>
        <p:nvPicPr>
          <p:cNvPr id="12" name="Image 11">
            <a:extLst>
              <a:ext uri="{FF2B5EF4-FFF2-40B4-BE49-F238E27FC236}">
                <a16:creationId xmlns:a16="http://schemas.microsoft.com/office/drawing/2014/main" id="{08DB4BEF-A561-187C-BABE-184613FBADC6}"/>
              </a:ext>
            </a:extLst>
          </p:cNvPr>
          <p:cNvPicPr>
            <a:picLocks noChangeAspect="1"/>
          </p:cNvPicPr>
          <p:nvPr/>
        </p:nvPicPr>
        <p:blipFill rotWithShape="1">
          <a:blip r:embed="rId4">
            <a:extLst>
              <a:ext uri="{28A0092B-C50C-407E-A947-70E740481C1C}">
                <a14:useLocalDpi xmlns:a14="http://schemas.microsoft.com/office/drawing/2010/main" val="0"/>
              </a:ext>
            </a:extLst>
          </a:blip>
          <a:srcRect l="15556" r="57778"/>
          <a:stretch/>
        </p:blipFill>
        <p:spPr>
          <a:xfrm>
            <a:off x="228600" y="2209800"/>
            <a:ext cx="934720" cy="3505200"/>
          </a:xfrm>
          <a:prstGeom prst="rect">
            <a:avLst/>
          </a:prstGeom>
        </p:spPr>
      </p:pic>
    </p:spTree>
    <p:extLst>
      <p:ext uri="{BB962C8B-B14F-4D97-AF65-F5344CB8AC3E}">
        <p14:creationId xmlns:p14="http://schemas.microsoft.com/office/powerpoint/2010/main" val="2579977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6981" y="-51989"/>
            <a:ext cx="8515350" cy="738664"/>
          </a:xfrm>
        </p:spPr>
        <p:txBody>
          <a:bodyPr/>
          <a:lstStyle/>
          <a:p>
            <a:r>
              <a:rPr lang="fr-FR" sz="2400" dirty="0"/>
              <a:t>Une bonne conception en amont du système d’irrigation </a:t>
            </a:r>
            <a:endParaRPr lang="en-US" sz="2400" dirty="0"/>
          </a:p>
        </p:txBody>
      </p:sp>
      <p:sp>
        <p:nvSpPr>
          <p:cNvPr id="3" name="Segnaposto contenuto 2"/>
          <p:cNvSpPr>
            <a:spLocks noGrp="1"/>
          </p:cNvSpPr>
          <p:nvPr>
            <p:ph sz="quarter" idx="10"/>
          </p:nvPr>
        </p:nvSpPr>
        <p:spPr>
          <a:xfrm>
            <a:off x="74056" y="1143000"/>
            <a:ext cx="3964544" cy="5105400"/>
          </a:xfrm>
        </p:spPr>
        <p:txBody>
          <a:bodyPr/>
          <a:lstStyle/>
          <a:p>
            <a:pPr eaLnBrk="1" hangingPunct="1"/>
            <a:r>
              <a:rPr lang="fr-FR" altLang="it-IT" sz="2000" b="0" u="sng" dirty="0"/>
              <a:t>Principales causes de gaspillage en arrosage :</a:t>
            </a:r>
          </a:p>
          <a:p>
            <a:pPr marL="342900" indent="-342900">
              <a:buFont typeface="+mj-lt"/>
              <a:buAutoNum type="arabicPeriod"/>
            </a:pPr>
            <a:r>
              <a:rPr lang="fr-FR" altLang="it-IT" sz="2000" b="0" dirty="0"/>
              <a:t>Mauvaise conception du réseau d’arrosage </a:t>
            </a:r>
          </a:p>
          <a:p>
            <a:pPr marL="342900" indent="-342900">
              <a:buFont typeface="+mj-lt"/>
              <a:buAutoNum type="arabicPeriod"/>
            </a:pPr>
            <a:r>
              <a:rPr lang="fr-FR" altLang="it-IT" sz="2000" b="0" dirty="0"/>
              <a:t>Inefficacité du système d’arrosage dû à un matériel obsolète</a:t>
            </a:r>
          </a:p>
          <a:p>
            <a:pPr marL="342900" indent="-342900">
              <a:buFont typeface="+mj-lt"/>
              <a:buAutoNum type="arabicPeriod"/>
            </a:pPr>
            <a:r>
              <a:rPr lang="fr-FR" altLang="it-IT" sz="2000" b="0" dirty="0"/>
              <a:t>Pression et débit inadaptés au réseau </a:t>
            </a:r>
            <a:endParaRPr lang="fr-FR" sz="2000" b="0" dirty="0"/>
          </a:p>
          <a:p>
            <a:pPr marL="342900" indent="-342900">
              <a:buFont typeface="+mj-lt"/>
              <a:buAutoNum type="arabicPeriod"/>
            </a:pPr>
            <a:r>
              <a:rPr lang="fr-FR" sz="2000" b="0" dirty="0"/>
              <a:t>Vandalisme </a:t>
            </a:r>
            <a:endParaRPr lang="fr-FR" altLang="it-IT" sz="2000" b="0" dirty="0"/>
          </a:p>
          <a:p>
            <a:pPr marL="342900" indent="-342900">
              <a:buFont typeface="+mj-lt"/>
              <a:buAutoNum type="arabicPeriod"/>
            </a:pPr>
            <a:r>
              <a:rPr lang="fr-FR" altLang="it-IT" sz="2000" b="0" dirty="0"/>
              <a:t>Mauvaise appréciation de l’absorption hydrique des sols</a:t>
            </a:r>
          </a:p>
          <a:p>
            <a:pPr marL="342900" indent="-342900">
              <a:buFont typeface="+mj-lt"/>
              <a:buAutoNum type="arabicPeriod"/>
            </a:pPr>
            <a:r>
              <a:rPr lang="fr-FR" altLang="it-IT" sz="2000" b="0" dirty="0"/>
              <a:t>Un système ignorant les conditions météorologiques et le vent</a:t>
            </a:r>
            <a:endParaRPr lang="fr-FR" sz="2000" b="0" dirty="0"/>
          </a:p>
        </p:txBody>
      </p:sp>
      <p:sp>
        <p:nvSpPr>
          <p:cNvPr id="7" name="Segnaposto contenuto 6"/>
          <p:cNvSpPr>
            <a:spLocks noGrp="1"/>
          </p:cNvSpPr>
          <p:nvPr>
            <p:ph sz="quarter" idx="12"/>
          </p:nvPr>
        </p:nvSpPr>
        <p:spPr>
          <a:xfrm>
            <a:off x="4191000" y="693412"/>
            <a:ext cx="4503798" cy="6155531"/>
          </a:xfrm>
        </p:spPr>
        <p:txBody>
          <a:bodyPr/>
          <a:lstStyle/>
          <a:p>
            <a:pPr eaLnBrk="1" hangingPunct="1"/>
            <a:r>
              <a:rPr lang="it-IT" sz="2000" u="sng" dirty="0"/>
              <a:t>Solutions :</a:t>
            </a:r>
          </a:p>
          <a:p>
            <a:pPr marL="342900" indent="-342900">
              <a:buFont typeface="+mj-lt"/>
              <a:buAutoNum type="arabicPeriod"/>
            </a:pPr>
            <a:r>
              <a:rPr lang="fr-FR" sz="2000" b="0" dirty="0">
                <a:solidFill>
                  <a:srgbClr val="FF0000"/>
                </a:solidFill>
              </a:rPr>
              <a:t>Une étude </a:t>
            </a:r>
            <a:r>
              <a:rPr lang="fr-FR" sz="2000" b="0" dirty="0"/>
              <a:t>approfondie du site avec une division des zones, en fonction des besoins en eau des différents végétaux, uniformité de l’eau.</a:t>
            </a:r>
          </a:p>
          <a:p>
            <a:pPr marL="342900" indent="-342900">
              <a:buFont typeface="+mj-lt"/>
              <a:buAutoNum type="arabicPeriod"/>
            </a:pPr>
            <a:r>
              <a:rPr lang="it-IT" sz="2000" b="0" dirty="0"/>
              <a:t>Des programmateurs adaptés et intelligents</a:t>
            </a:r>
          </a:p>
          <a:p>
            <a:pPr marL="342900" indent="-342900">
              <a:buFont typeface="+mj-lt"/>
              <a:buAutoNum type="arabicPeriod"/>
            </a:pPr>
            <a:r>
              <a:rPr lang="fr-FR" sz="2000" b="0" dirty="0"/>
              <a:t>Utilisation de régulateurs de pression, clapet anti retour et sondes de débit (débitmètre)</a:t>
            </a:r>
          </a:p>
          <a:p>
            <a:pPr marL="342900" indent="-342900">
              <a:buFont typeface="+mj-lt"/>
              <a:buAutoNum type="arabicPeriod"/>
            </a:pPr>
            <a:r>
              <a:rPr lang="fr-FR" sz="2000" b="0" dirty="0"/>
              <a:t>Détection de fuites et outils de prévention </a:t>
            </a:r>
          </a:p>
          <a:p>
            <a:pPr marL="342900" indent="-342900">
              <a:buFont typeface="+mj-lt"/>
              <a:buAutoNum type="arabicPeriod"/>
            </a:pPr>
            <a:r>
              <a:rPr lang="fr-FR" sz="2000" b="0" dirty="0"/>
              <a:t>Des buses et des arroseurs adaptées pour maximiser les rendements et l’efficacité de l’arrosage</a:t>
            </a:r>
          </a:p>
          <a:p>
            <a:pPr marL="342900" indent="-342900">
              <a:buFont typeface="+mj-lt"/>
              <a:buAutoNum type="arabicPeriod"/>
            </a:pPr>
            <a:r>
              <a:rPr lang="fr-FR" sz="2000" b="0" dirty="0"/>
              <a:t>Utilisation de sondes intelligentes pour ajuster les apports d’eau en fonction des conditions météo</a:t>
            </a:r>
            <a:r>
              <a:rPr lang="en-US" sz="2000" b="0" dirty="0" err="1"/>
              <a:t>rologiques</a:t>
            </a:r>
            <a:endParaRPr lang="it-IT" sz="2000" b="0" dirty="0"/>
          </a:p>
        </p:txBody>
      </p:sp>
    </p:spTree>
    <p:extLst>
      <p:ext uri="{BB962C8B-B14F-4D97-AF65-F5344CB8AC3E}">
        <p14:creationId xmlns:p14="http://schemas.microsoft.com/office/powerpoint/2010/main" val="1397693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2">
            <a:extLst>
              <a:ext uri="{FF2B5EF4-FFF2-40B4-BE49-F238E27FC236}">
                <a16:creationId xmlns:a16="http://schemas.microsoft.com/office/drawing/2014/main" id="{EDF6B19D-C6D4-1B3E-BA9E-8331BB2AB1F7}"/>
              </a:ext>
            </a:extLst>
          </p:cNvPr>
          <p:cNvSpPr>
            <a:spLocks noChangeArrowheads="1"/>
          </p:cNvSpPr>
          <p:nvPr/>
        </p:nvSpPr>
        <p:spPr bwMode="auto">
          <a:xfrm>
            <a:off x="609600" y="1948229"/>
            <a:ext cx="61563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4400">
                <a:solidFill>
                  <a:schemeClr val="tx2"/>
                </a:solidFill>
                <a:effectLst>
                  <a:outerShdw blurRad="38100" dist="38100" dir="2700000" algn="tl">
                    <a:srgbClr val="000000"/>
                  </a:outerShdw>
                </a:effectLst>
                <a:latin typeface="Arial" panose="020B0604020202020204" pitchFamily="34" charset="0"/>
              </a:defRPr>
            </a:lvl1pPr>
            <a:lvl2pPr>
              <a:defRPr sz="4400">
                <a:solidFill>
                  <a:schemeClr val="tx2"/>
                </a:solidFill>
                <a:effectLst>
                  <a:outerShdw blurRad="38100" dist="38100" dir="2700000" algn="tl">
                    <a:srgbClr val="000000"/>
                  </a:outerShdw>
                </a:effectLst>
                <a:latin typeface="Arial" panose="020B0604020202020204" pitchFamily="34" charset="0"/>
              </a:defRPr>
            </a:lvl2pPr>
            <a:lvl3pPr>
              <a:defRPr sz="4400">
                <a:solidFill>
                  <a:schemeClr val="tx2"/>
                </a:solidFill>
                <a:effectLst>
                  <a:outerShdw blurRad="38100" dist="38100" dir="2700000" algn="tl">
                    <a:srgbClr val="000000"/>
                  </a:outerShdw>
                </a:effectLst>
                <a:latin typeface="Arial" panose="020B0604020202020204" pitchFamily="34" charset="0"/>
              </a:defRPr>
            </a:lvl3pPr>
            <a:lvl4pPr>
              <a:defRPr sz="4400">
                <a:solidFill>
                  <a:schemeClr val="tx2"/>
                </a:solidFill>
                <a:effectLst>
                  <a:outerShdw blurRad="38100" dist="38100" dir="2700000" algn="tl">
                    <a:srgbClr val="000000"/>
                  </a:outerShdw>
                </a:effectLst>
                <a:latin typeface="Arial" panose="020B0604020202020204" pitchFamily="34" charset="0"/>
              </a:defRPr>
            </a:lvl4pPr>
            <a:lvl5pP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fr-FR" altLang="fr-FR" sz="1800" dirty="0"/>
              <a:t>Vandalisme</a:t>
            </a:r>
          </a:p>
          <a:p>
            <a:endParaRPr lang="fr-FR" altLang="fr-FR" sz="1800" dirty="0"/>
          </a:p>
          <a:p>
            <a:r>
              <a:rPr lang="fr-FR" altLang="fr-FR" sz="1800" i="0" dirty="0"/>
              <a:t>Protections Anti-pollution</a:t>
            </a:r>
          </a:p>
        </p:txBody>
      </p:sp>
      <p:sp>
        <p:nvSpPr>
          <p:cNvPr id="1112070" name="Rectangle 6">
            <a:extLst>
              <a:ext uri="{FF2B5EF4-FFF2-40B4-BE49-F238E27FC236}">
                <a16:creationId xmlns:a16="http://schemas.microsoft.com/office/drawing/2014/main" id="{D676C424-A07E-C831-DEEC-FCE02D27A505}"/>
              </a:ext>
            </a:extLst>
          </p:cNvPr>
          <p:cNvSpPr>
            <a:spLocks noChangeArrowheads="1"/>
          </p:cNvSpPr>
          <p:nvPr/>
        </p:nvSpPr>
        <p:spPr bwMode="auto">
          <a:xfrm>
            <a:off x="504214" y="2326053"/>
            <a:ext cx="88439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endParaRPr lang="fr-FR" altLang="fr-FR" sz="2400" b="0" i="0" dirty="0">
              <a:latin typeface="Arial" panose="020B0604020202020204" pitchFamily="34" charset="0"/>
            </a:endParaRPr>
          </a:p>
          <a:p>
            <a:pPr algn="l"/>
            <a:r>
              <a:rPr lang="fr-FR" altLang="fr-FR" sz="2400" b="0" i="0" dirty="0">
                <a:latin typeface="Arial" panose="020B0604020202020204" pitchFamily="34" charset="0"/>
              </a:rPr>
              <a:t> </a:t>
            </a:r>
            <a:r>
              <a:rPr lang="fr-FR" altLang="fr-FR" sz="2400" dirty="0">
                <a:latin typeface="Arial" panose="020B0604020202020204" pitchFamily="34" charset="0"/>
              </a:rPr>
              <a:t>E</a:t>
            </a:r>
            <a:r>
              <a:rPr lang="fr-FR" altLang="fr-FR" sz="2400" b="0" i="0" dirty="0">
                <a:latin typeface="Arial" panose="020B0604020202020204" pitchFamily="34" charset="0"/>
              </a:rPr>
              <a:t>quipements possibles?</a:t>
            </a:r>
          </a:p>
        </p:txBody>
      </p:sp>
      <p:pic>
        <p:nvPicPr>
          <p:cNvPr id="1112071" name="Picture 7">
            <a:extLst>
              <a:ext uri="{FF2B5EF4-FFF2-40B4-BE49-F238E27FC236}">
                <a16:creationId xmlns:a16="http://schemas.microsoft.com/office/drawing/2014/main" id="{9CE49529-411A-97F9-9CBA-0A172045B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62" b="15068"/>
          <a:stretch>
            <a:fillRect/>
          </a:stretch>
        </p:blipFill>
        <p:spPr bwMode="auto">
          <a:xfrm>
            <a:off x="504214" y="3241919"/>
            <a:ext cx="2578100"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2072" name="Picture 8">
            <a:extLst>
              <a:ext uri="{FF2B5EF4-FFF2-40B4-BE49-F238E27FC236}">
                <a16:creationId xmlns:a16="http://schemas.microsoft.com/office/drawing/2014/main" id="{B551A8F8-63BD-0097-2206-2BC6A845E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614" b="5614"/>
          <a:stretch>
            <a:fillRect/>
          </a:stretch>
        </p:blipFill>
        <p:spPr bwMode="auto">
          <a:xfrm>
            <a:off x="5329237" y="3284781"/>
            <a:ext cx="3448050" cy="256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2073" name="Rectangle 9">
            <a:extLst>
              <a:ext uri="{FF2B5EF4-FFF2-40B4-BE49-F238E27FC236}">
                <a16:creationId xmlns:a16="http://schemas.microsoft.com/office/drawing/2014/main" id="{FD072DD2-EBBA-F332-832F-832F5F4B2005}"/>
              </a:ext>
            </a:extLst>
          </p:cNvPr>
          <p:cNvSpPr>
            <a:spLocks noChangeArrowheads="1"/>
          </p:cNvSpPr>
          <p:nvPr/>
        </p:nvSpPr>
        <p:spPr bwMode="auto">
          <a:xfrm>
            <a:off x="5862" y="6276975"/>
            <a:ext cx="30940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lnSpc>
                <a:spcPct val="80000"/>
              </a:lnSpc>
            </a:pPr>
            <a:r>
              <a:rPr lang="fr-FR" altLang="fr-FR" sz="2000" i="0" dirty="0">
                <a:latin typeface="Arial" panose="020B0604020202020204" pitchFamily="34" charset="0"/>
              </a:rPr>
              <a:t>Clapet anti-pollution type EA </a:t>
            </a:r>
          </a:p>
        </p:txBody>
      </p:sp>
      <p:sp>
        <p:nvSpPr>
          <p:cNvPr id="1112074" name="Rectangle 10">
            <a:extLst>
              <a:ext uri="{FF2B5EF4-FFF2-40B4-BE49-F238E27FC236}">
                <a16:creationId xmlns:a16="http://schemas.microsoft.com/office/drawing/2014/main" id="{787B9F1F-9696-63D1-62D3-31B1AE870F34}"/>
              </a:ext>
            </a:extLst>
          </p:cNvPr>
          <p:cNvSpPr>
            <a:spLocks noChangeArrowheads="1"/>
          </p:cNvSpPr>
          <p:nvPr/>
        </p:nvSpPr>
        <p:spPr bwMode="auto">
          <a:xfrm>
            <a:off x="5181600" y="6032500"/>
            <a:ext cx="374332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lnSpc>
                <a:spcPct val="80000"/>
              </a:lnSpc>
            </a:pPr>
            <a:r>
              <a:rPr lang="fr-FR" altLang="fr-FR" sz="2000" i="0" dirty="0">
                <a:latin typeface="Arial" panose="020B0604020202020204" pitchFamily="34" charset="0"/>
              </a:rPr>
              <a:t>Disconnecteur à zone de pression réduite contrôlable type BA</a:t>
            </a:r>
          </a:p>
        </p:txBody>
      </p:sp>
      <p:pic>
        <p:nvPicPr>
          <p:cNvPr id="2" name="Picture 11">
            <a:extLst>
              <a:ext uri="{FF2B5EF4-FFF2-40B4-BE49-F238E27FC236}">
                <a16:creationId xmlns:a16="http://schemas.microsoft.com/office/drawing/2014/main" id="{A12FD2B7-4068-FD32-3F3D-C49A97069C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2188" y="-64723"/>
            <a:ext cx="4341812"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a:extLst>
              <a:ext uri="{FF2B5EF4-FFF2-40B4-BE49-F238E27FC236}">
                <a16:creationId xmlns:a16="http://schemas.microsoft.com/office/drawing/2014/main" id="{5DF7400F-9CFE-1FB3-C1A2-8B4D1B3AE4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32" y="-82549"/>
            <a:ext cx="1845468" cy="246099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03744AF1-D39C-EF78-9CF0-D6AFA5457A5C}"/>
              </a:ext>
            </a:extLst>
          </p:cNvPr>
          <p:cNvSpPr txBox="1"/>
          <p:nvPr/>
        </p:nvSpPr>
        <p:spPr>
          <a:xfrm>
            <a:off x="2286000" y="762000"/>
            <a:ext cx="2209800" cy="369332"/>
          </a:xfrm>
          <a:prstGeom prst="rect">
            <a:avLst/>
          </a:prstGeom>
          <a:noFill/>
        </p:spPr>
        <p:txBody>
          <a:bodyPr wrap="square" rtlCol="0">
            <a:spAutoFit/>
          </a:bodyPr>
          <a:lstStyle/>
          <a:p>
            <a:r>
              <a:rPr lang="fr-FR" dirty="0"/>
              <a:t>VANDALISME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3" name="Rectangle 3">
            <a:extLst>
              <a:ext uri="{FF2B5EF4-FFF2-40B4-BE49-F238E27FC236}">
                <a16:creationId xmlns:a16="http://schemas.microsoft.com/office/drawing/2014/main" id="{7187D32B-341A-60C9-3991-1BE2926331F4}"/>
              </a:ext>
            </a:extLst>
          </p:cNvPr>
          <p:cNvSpPr>
            <a:spLocks noChangeArrowheads="1"/>
          </p:cNvSpPr>
          <p:nvPr/>
        </p:nvSpPr>
        <p:spPr bwMode="auto">
          <a:xfrm>
            <a:off x="1349375" y="0"/>
            <a:ext cx="61563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4400">
                <a:solidFill>
                  <a:schemeClr val="tx2"/>
                </a:solidFill>
                <a:effectLst>
                  <a:outerShdw blurRad="38100" dist="38100" dir="2700000" algn="tl">
                    <a:srgbClr val="000000"/>
                  </a:outerShdw>
                </a:effectLst>
                <a:latin typeface="Arial" panose="020B0604020202020204" pitchFamily="34" charset="0"/>
              </a:defRPr>
            </a:lvl1pPr>
            <a:lvl2pPr>
              <a:defRPr sz="4400">
                <a:solidFill>
                  <a:schemeClr val="tx2"/>
                </a:solidFill>
                <a:effectLst>
                  <a:outerShdw blurRad="38100" dist="38100" dir="2700000" algn="tl">
                    <a:srgbClr val="000000"/>
                  </a:outerShdw>
                </a:effectLst>
                <a:latin typeface="Arial" panose="020B0604020202020204" pitchFamily="34" charset="0"/>
              </a:defRPr>
            </a:lvl2pPr>
            <a:lvl3pPr>
              <a:defRPr sz="4400">
                <a:solidFill>
                  <a:schemeClr val="tx2"/>
                </a:solidFill>
                <a:effectLst>
                  <a:outerShdw blurRad="38100" dist="38100" dir="2700000" algn="tl">
                    <a:srgbClr val="000000"/>
                  </a:outerShdw>
                </a:effectLst>
                <a:latin typeface="Arial" panose="020B0604020202020204" pitchFamily="34" charset="0"/>
              </a:defRPr>
            </a:lvl3pPr>
            <a:lvl4pPr>
              <a:defRPr sz="4400">
                <a:solidFill>
                  <a:schemeClr val="tx2"/>
                </a:solidFill>
                <a:effectLst>
                  <a:outerShdw blurRad="38100" dist="38100" dir="2700000" algn="tl">
                    <a:srgbClr val="000000"/>
                  </a:outerShdw>
                </a:effectLst>
                <a:latin typeface="Arial" panose="020B0604020202020204" pitchFamily="34" charset="0"/>
              </a:defRPr>
            </a:lvl4pPr>
            <a:lvl5pP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fr-FR" altLang="fr-FR" sz="2400" i="0" dirty="0"/>
              <a:t>1.1.3	Régulateur de pression</a:t>
            </a:r>
          </a:p>
        </p:txBody>
      </p:sp>
      <p:sp>
        <p:nvSpPr>
          <p:cNvPr id="742407" name="Rectangle 7">
            <a:extLst>
              <a:ext uri="{FF2B5EF4-FFF2-40B4-BE49-F238E27FC236}">
                <a16:creationId xmlns:a16="http://schemas.microsoft.com/office/drawing/2014/main" id="{9709A234-E1BC-C2E6-2E9D-B0632B6D2926}"/>
              </a:ext>
            </a:extLst>
          </p:cNvPr>
          <p:cNvSpPr>
            <a:spLocks noChangeArrowheads="1"/>
          </p:cNvSpPr>
          <p:nvPr/>
        </p:nvSpPr>
        <p:spPr bwMode="auto">
          <a:xfrm>
            <a:off x="-6699" y="702303"/>
            <a:ext cx="615632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2563" indent="-1825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lnSpc>
                <a:spcPct val="80000"/>
              </a:lnSpc>
              <a:buFontTx/>
              <a:buChar char="•"/>
            </a:pPr>
            <a:r>
              <a:rPr lang="fr-FR" altLang="fr-FR" b="0" i="0" dirty="0">
                <a:latin typeface="Arial" panose="020B0604020202020204" pitchFamily="34" charset="0"/>
              </a:rPr>
              <a:t>Le régulateur de pression sert à protéger le matériel contre les surpressions</a:t>
            </a:r>
          </a:p>
          <a:p>
            <a:pPr algn="just">
              <a:lnSpc>
                <a:spcPct val="80000"/>
              </a:lnSpc>
              <a:buFontTx/>
              <a:buChar char="•"/>
            </a:pPr>
            <a:endParaRPr lang="fr-FR" altLang="fr-FR" b="0" i="0" dirty="0">
              <a:latin typeface="Arial" panose="020B0604020202020204" pitchFamily="34" charset="0"/>
            </a:endParaRPr>
          </a:p>
          <a:p>
            <a:pPr algn="just">
              <a:lnSpc>
                <a:spcPct val="80000"/>
              </a:lnSpc>
              <a:buFontTx/>
              <a:buChar char="•"/>
            </a:pPr>
            <a:r>
              <a:rPr lang="fr-FR" altLang="fr-FR" b="0" i="0" dirty="0">
                <a:latin typeface="Arial" panose="020B0604020202020204" pitchFamily="34" charset="0"/>
              </a:rPr>
              <a:t>La maîtrise de la pression permet d’optimiser l’homogénéité des apports d’eau et de réduire le gaspillage</a:t>
            </a:r>
          </a:p>
          <a:p>
            <a:pPr algn="just">
              <a:lnSpc>
                <a:spcPct val="80000"/>
              </a:lnSpc>
              <a:buFontTx/>
              <a:buChar char="•"/>
            </a:pPr>
            <a:endParaRPr lang="fr-FR" altLang="fr-FR" dirty="0">
              <a:latin typeface="Arial" panose="020B0604020202020204" pitchFamily="34" charset="0"/>
            </a:endParaRPr>
          </a:p>
          <a:p>
            <a:pPr algn="just">
              <a:lnSpc>
                <a:spcPct val="80000"/>
              </a:lnSpc>
              <a:buFontTx/>
              <a:buChar char="•"/>
            </a:pPr>
            <a:r>
              <a:rPr lang="fr-FR" altLang="fr-FR" b="0" i="0" dirty="0">
                <a:latin typeface="Arial" panose="020B0604020202020204" pitchFamily="34" charset="0"/>
              </a:rPr>
              <a:t>A Narbonne, aucun compteur n’</a:t>
            </a:r>
            <a:r>
              <a:rPr lang="fr-FR" altLang="fr-FR" dirty="0">
                <a:latin typeface="Arial" panose="020B0604020202020204" pitchFamily="34" charset="0"/>
              </a:rPr>
              <a:t>était</a:t>
            </a:r>
            <a:r>
              <a:rPr lang="fr-FR" altLang="fr-FR" b="0" i="0" dirty="0">
                <a:latin typeface="Arial" panose="020B0604020202020204" pitchFamily="34" charset="0"/>
              </a:rPr>
              <a:t> équipé d’un régulateur de pression sur les asperseurs</a:t>
            </a:r>
          </a:p>
          <a:p>
            <a:pPr algn="just">
              <a:lnSpc>
                <a:spcPct val="80000"/>
              </a:lnSpc>
              <a:buFontTx/>
              <a:buChar char="•"/>
            </a:pPr>
            <a:endParaRPr lang="fr-FR" altLang="fr-FR" b="0" i="0" dirty="0">
              <a:latin typeface="Arial" panose="020B0604020202020204" pitchFamily="34" charset="0"/>
            </a:endParaRPr>
          </a:p>
          <a:p>
            <a:pPr algn="just">
              <a:lnSpc>
                <a:spcPct val="80000"/>
              </a:lnSpc>
              <a:buFontTx/>
              <a:buChar char="•"/>
            </a:pPr>
            <a:r>
              <a:rPr lang="fr-FR" altLang="fr-FR" b="0" i="0" dirty="0">
                <a:latin typeface="Arial" panose="020B0604020202020204" pitchFamily="34" charset="0"/>
              </a:rPr>
              <a:t>Seuls les réseaux de goutte à goutte ont des régulateurs.</a:t>
            </a:r>
          </a:p>
          <a:p>
            <a:pPr algn="just">
              <a:lnSpc>
                <a:spcPct val="80000"/>
              </a:lnSpc>
              <a:buFontTx/>
              <a:buChar char="•"/>
            </a:pPr>
            <a:endParaRPr lang="fr-FR" altLang="fr-FR" b="0" i="0" dirty="0">
              <a:latin typeface="Arial" panose="020B0604020202020204" pitchFamily="34" charset="0"/>
            </a:endParaRPr>
          </a:p>
          <a:p>
            <a:pPr algn="just">
              <a:lnSpc>
                <a:spcPct val="80000"/>
              </a:lnSpc>
              <a:buFontTx/>
              <a:buChar char="•"/>
            </a:pPr>
            <a:endParaRPr lang="fr-FR" altLang="fr-FR" b="0" i="0" dirty="0">
              <a:latin typeface="Arial" panose="020B0604020202020204" pitchFamily="34" charset="0"/>
            </a:endParaRPr>
          </a:p>
        </p:txBody>
      </p:sp>
      <p:pic>
        <p:nvPicPr>
          <p:cNvPr id="742412" name="Picture 12">
            <a:extLst>
              <a:ext uri="{FF2B5EF4-FFF2-40B4-BE49-F238E27FC236}">
                <a16:creationId xmlns:a16="http://schemas.microsoft.com/office/drawing/2014/main" id="{A97F785B-6B81-68CB-5A75-3FB618FDAA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3421" y="88771"/>
            <a:ext cx="1585913" cy="1585912"/>
          </a:xfrm>
          <a:prstGeom prst="rect">
            <a:avLst/>
          </a:prstGeom>
          <a:noFill/>
          <a:extLst>
            <a:ext uri="{909E8E84-426E-40DD-AFC4-6F175D3DCCD1}">
              <a14:hiddenFill xmlns:a14="http://schemas.microsoft.com/office/drawing/2010/main">
                <a:solidFill>
                  <a:srgbClr val="FFFFFF"/>
                </a:solidFill>
              </a14:hiddenFill>
            </a:ext>
          </a:extLst>
        </p:spPr>
      </p:pic>
      <p:pic>
        <p:nvPicPr>
          <p:cNvPr id="742413" name="Picture 13">
            <a:extLst>
              <a:ext uri="{FF2B5EF4-FFF2-40B4-BE49-F238E27FC236}">
                <a16:creationId xmlns:a16="http://schemas.microsoft.com/office/drawing/2014/main" id="{02670868-8422-373D-95D1-BD0BB23787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5387" t="46033" r="17363" b="8028"/>
          <a:stretch>
            <a:fillRect/>
          </a:stretch>
        </p:blipFill>
        <p:spPr bwMode="auto">
          <a:xfrm>
            <a:off x="5398111" y="4738692"/>
            <a:ext cx="2951163" cy="2151070"/>
          </a:xfrm>
          <a:prstGeom prst="rect">
            <a:avLst/>
          </a:prstGeom>
          <a:noFill/>
          <a:extLst>
            <a:ext uri="{909E8E84-426E-40DD-AFC4-6F175D3DCCD1}">
              <a14:hiddenFill xmlns:a14="http://schemas.microsoft.com/office/drawing/2010/main">
                <a:solidFill>
                  <a:srgbClr val="FFFFFF"/>
                </a:solidFill>
              </a14:hiddenFill>
            </a:ext>
          </a:extLst>
        </p:spPr>
      </p:pic>
      <p:pic>
        <p:nvPicPr>
          <p:cNvPr id="742415" name="Picture 15">
            <a:extLst>
              <a:ext uri="{FF2B5EF4-FFF2-40B4-BE49-F238E27FC236}">
                <a16:creationId xmlns:a16="http://schemas.microsoft.com/office/drawing/2014/main" id="{B87955E7-8B73-ABD0-FE30-5A52DC103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8" y="4738692"/>
            <a:ext cx="3396525" cy="21066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a:extLst>
              <a:ext uri="{FF2B5EF4-FFF2-40B4-BE49-F238E27FC236}">
                <a16:creationId xmlns:a16="http://schemas.microsoft.com/office/drawing/2014/main" id="{A00B59CE-5BCF-01B8-FF88-976563EA34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8419" y="2400895"/>
            <a:ext cx="2897981" cy="217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2">
            <a:extLst>
              <a:ext uri="{FF2B5EF4-FFF2-40B4-BE49-F238E27FC236}">
                <a16:creationId xmlns:a16="http://schemas.microsoft.com/office/drawing/2014/main" id="{846B8526-63F1-90A8-C2B3-5BE5F1A3B9BD}"/>
              </a:ext>
            </a:extLst>
          </p:cNvPr>
          <p:cNvSpPr>
            <a:spLocks noChangeArrowheads="1"/>
          </p:cNvSpPr>
          <p:nvPr/>
        </p:nvSpPr>
        <p:spPr bwMode="auto">
          <a:xfrm>
            <a:off x="2605088" y="1952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005590" name="Rectangle 22">
            <a:extLst>
              <a:ext uri="{FF2B5EF4-FFF2-40B4-BE49-F238E27FC236}">
                <a16:creationId xmlns:a16="http://schemas.microsoft.com/office/drawing/2014/main" id="{007E1663-97B8-0789-328C-1F98D63EE5E3}"/>
              </a:ext>
            </a:extLst>
          </p:cNvPr>
          <p:cNvSpPr>
            <a:spLocks noChangeArrowheads="1"/>
          </p:cNvSpPr>
          <p:nvPr/>
        </p:nvSpPr>
        <p:spPr bwMode="auto">
          <a:xfrm>
            <a:off x="1349375" y="0"/>
            <a:ext cx="61563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4400">
                <a:solidFill>
                  <a:schemeClr val="tx2"/>
                </a:solidFill>
                <a:effectLst>
                  <a:outerShdw blurRad="38100" dist="38100" dir="2700000" algn="tl">
                    <a:srgbClr val="000000"/>
                  </a:outerShdw>
                </a:effectLst>
                <a:latin typeface="Arial" panose="020B0604020202020204" pitchFamily="34" charset="0"/>
              </a:defRPr>
            </a:lvl1pPr>
            <a:lvl2pPr>
              <a:defRPr sz="4400">
                <a:solidFill>
                  <a:schemeClr val="tx2"/>
                </a:solidFill>
                <a:effectLst>
                  <a:outerShdw blurRad="38100" dist="38100" dir="2700000" algn="tl">
                    <a:srgbClr val="000000"/>
                  </a:outerShdw>
                </a:effectLst>
                <a:latin typeface="Arial" panose="020B0604020202020204" pitchFamily="34" charset="0"/>
              </a:defRPr>
            </a:lvl2pPr>
            <a:lvl3pPr>
              <a:defRPr sz="4400">
                <a:solidFill>
                  <a:schemeClr val="tx2"/>
                </a:solidFill>
                <a:effectLst>
                  <a:outerShdw blurRad="38100" dist="38100" dir="2700000" algn="tl">
                    <a:srgbClr val="000000"/>
                  </a:outerShdw>
                </a:effectLst>
                <a:latin typeface="Arial" panose="020B0604020202020204" pitchFamily="34" charset="0"/>
              </a:defRPr>
            </a:lvl3pPr>
            <a:lvl4pPr>
              <a:defRPr sz="4400">
                <a:solidFill>
                  <a:schemeClr val="tx2"/>
                </a:solidFill>
                <a:effectLst>
                  <a:outerShdw blurRad="38100" dist="38100" dir="2700000" algn="tl">
                    <a:srgbClr val="000000"/>
                  </a:outerShdw>
                </a:effectLst>
                <a:latin typeface="Arial" panose="020B0604020202020204" pitchFamily="34" charset="0"/>
              </a:defRPr>
            </a:lvl4pPr>
            <a:lvl5pP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fr-FR" altLang="fr-FR" sz="1800" i="0"/>
              <a:t>1.3.1.2	Aspersion à l'aide d'arroseurs</a:t>
            </a:r>
          </a:p>
        </p:txBody>
      </p:sp>
      <p:grpSp>
        <p:nvGrpSpPr>
          <p:cNvPr id="1005606" name="Group 38">
            <a:extLst>
              <a:ext uri="{FF2B5EF4-FFF2-40B4-BE49-F238E27FC236}">
                <a16:creationId xmlns:a16="http://schemas.microsoft.com/office/drawing/2014/main" id="{82CF7D16-A64F-2198-AA7C-6F8EE30CD1A4}"/>
              </a:ext>
            </a:extLst>
          </p:cNvPr>
          <p:cNvGrpSpPr>
            <a:grpSpLocks/>
          </p:cNvGrpSpPr>
          <p:nvPr/>
        </p:nvGrpSpPr>
        <p:grpSpPr bwMode="auto">
          <a:xfrm>
            <a:off x="228600" y="662659"/>
            <a:ext cx="4949825" cy="2265363"/>
            <a:chOff x="317" y="582"/>
            <a:chExt cx="3118" cy="1427"/>
          </a:xfrm>
        </p:grpSpPr>
        <p:pic>
          <p:nvPicPr>
            <p:cNvPr id="1005592" name="Picture 24">
              <a:extLst>
                <a:ext uri="{FF2B5EF4-FFF2-40B4-BE49-F238E27FC236}">
                  <a16:creationId xmlns:a16="http://schemas.microsoft.com/office/drawing/2014/main" id="{E911BBEF-69C6-0F1E-0D0E-51473FB20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5110"/>
            <a:stretch>
              <a:fillRect/>
            </a:stretch>
          </p:blipFill>
          <p:spPr bwMode="auto">
            <a:xfrm>
              <a:off x="317" y="582"/>
              <a:ext cx="3115" cy="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5594" name="Picture 26">
              <a:extLst>
                <a:ext uri="{FF2B5EF4-FFF2-40B4-BE49-F238E27FC236}">
                  <a16:creationId xmlns:a16="http://schemas.microsoft.com/office/drawing/2014/main" id="{5259EE82-189F-A7DB-D6DE-611D3E6C2E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 y="716"/>
              <a:ext cx="39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5595" name="Picture 27">
              <a:extLst>
                <a:ext uri="{FF2B5EF4-FFF2-40B4-BE49-F238E27FC236}">
                  <a16:creationId xmlns:a16="http://schemas.microsoft.com/office/drawing/2014/main" id="{35970713-61C0-ED01-2A06-D3526FC83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2" y="711"/>
              <a:ext cx="343" cy="1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05601" name="Picture 33">
            <a:extLst>
              <a:ext uri="{FF2B5EF4-FFF2-40B4-BE49-F238E27FC236}">
                <a16:creationId xmlns:a16="http://schemas.microsoft.com/office/drawing/2014/main" id="{0F791BB7-4829-8ECF-8E83-DD37B815B8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807" t="5051" r="4759" b="1202"/>
          <a:stretch>
            <a:fillRect/>
          </a:stretch>
        </p:blipFill>
        <p:spPr bwMode="auto">
          <a:xfrm>
            <a:off x="5715000" y="-90278"/>
            <a:ext cx="3416300" cy="693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5607" name="Picture 39">
            <a:extLst>
              <a:ext uri="{FF2B5EF4-FFF2-40B4-BE49-F238E27FC236}">
                <a16:creationId xmlns:a16="http://schemas.microsoft.com/office/drawing/2014/main" id="{21F319EB-6FBB-A73D-5378-42CB7C7117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618" t="4402" r="5026" b="4402"/>
          <a:stretch>
            <a:fillRect/>
          </a:stretch>
        </p:blipFill>
        <p:spPr bwMode="auto">
          <a:xfrm>
            <a:off x="475029" y="3184526"/>
            <a:ext cx="3054350"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5608" name="Rectangle 40">
            <a:extLst>
              <a:ext uri="{FF2B5EF4-FFF2-40B4-BE49-F238E27FC236}">
                <a16:creationId xmlns:a16="http://schemas.microsoft.com/office/drawing/2014/main" id="{98922E53-B6F7-7BD3-BC94-419727500F95}"/>
              </a:ext>
            </a:extLst>
          </p:cNvPr>
          <p:cNvSpPr>
            <a:spLocks noChangeArrowheads="1"/>
          </p:cNvSpPr>
          <p:nvPr/>
        </p:nvSpPr>
        <p:spPr bwMode="auto">
          <a:xfrm>
            <a:off x="-53974" y="6144296"/>
            <a:ext cx="1905000"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lgn="l">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lgn="l">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lgn="l">
              <a:spcBef>
                <a:spcPct val="20000"/>
              </a:spcBef>
              <a:buClr>
                <a:schemeClr val="tx1"/>
              </a:buClr>
              <a:buChar char="–"/>
              <a:defRPr sz="2000">
                <a:solidFill>
                  <a:schemeClr val="tx1"/>
                </a:solidFill>
                <a:latin typeface="Times New Roman" panose="02020603050405020304" pitchFamily="18" charset="0"/>
              </a:defRPr>
            </a:lvl4pPr>
            <a:lvl5pPr marL="2057400" indent="-228600" algn="l">
              <a:spcBef>
                <a:spcPct val="20000"/>
              </a:spcBef>
              <a:buClr>
                <a:schemeClr val="accent1"/>
              </a:buClr>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buFont typeface="Wingdings" panose="05000000000000000000" pitchFamily="2" charset="2"/>
              <a:buNone/>
            </a:pPr>
            <a:r>
              <a:rPr lang="fr-FR" altLang="fr-FR" sz="2000" i="0" dirty="0">
                <a:latin typeface="Arial" panose="020B0604020202020204" pitchFamily="34" charset="0"/>
              </a:rPr>
              <a:t>Pluviométrie</a:t>
            </a:r>
          </a:p>
          <a:p>
            <a:pPr algn="ctr">
              <a:buFont typeface="Wingdings" panose="05000000000000000000" pitchFamily="2" charset="2"/>
              <a:buNone/>
            </a:pPr>
            <a:r>
              <a:rPr lang="fr-FR" altLang="fr-FR" sz="2000" i="0" dirty="0">
                <a:latin typeface="Arial" panose="020B0604020202020204" pitchFamily="34" charset="0"/>
              </a:rPr>
              <a:t>10 à 15 mm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B5CDD-F7E8-50A2-0794-F7E5BEA909ED}"/>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4C18E1BE-1B77-B5BF-6A26-2D04BB7784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33039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7E83-10D3-24FC-4CE4-5775BA0F00E3}"/>
              </a:ext>
            </a:extLst>
          </p:cNvPr>
          <p:cNvSpPr>
            <a:spLocks noGrp="1"/>
          </p:cNvSpPr>
          <p:nvPr>
            <p:ph type="title"/>
          </p:nvPr>
        </p:nvSpPr>
        <p:spPr>
          <a:xfrm>
            <a:off x="1142999" y="123721"/>
            <a:ext cx="8686801" cy="369332"/>
          </a:xfrm>
        </p:spPr>
        <p:txBody>
          <a:bodyPr/>
          <a:lstStyle/>
          <a:p>
            <a:pPr algn="ctr"/>
            <a:r>
              <a:rPr lang="fr-FR" sz="2400" dirty="0"/>
              <a:t>Principes de maintenance </a:t>
            </a:r>
          </a:p>
        </p:txBody>
      </p:sp>
      <p:sp>
        <p:nvSpPr>
          <p:cNvPr id="5" name="ZoneTexte 6">
            <a:extLst>
              <a:ext uri="{FF2B5EF4-FFF2-40B4-BE49-F238E27FC236}">
                <a16:creationId xmlns:a16="http://schemas.microsoft.com/office/drawing/2014/main" id="{FFE4F3CD-21CA-9B7A-0376-0BA23B749B26}"/>
              </a:ext>
            </a:extLst>
          </p:cNvPr>
          <p:cNvSpPr txBox="1">
            <a:spLocks noGrp="1"/>
          </p:cNvSpPr>
          <p:nvPr>
            <p:ph sz="quarter" idx="10"/>
          </p:nvPr>
        </p:nvSpPr>
        <p:spPr>
          <a:xfrm>
            <a:off x="6927" y="172905"/>
            <a:ext cx="5105400" cy="8025274"/>
          </a:xfrm>
          <a:prstGeom prst="rect">
            <a:avLst/>
          </a:prstGeom>
          <a:noFill/>
        </p:spPr>
        <p:txBody>
          <a:bodyPr wrap="square" rtlCol="0">
            <a:spAutoFit/>
          </a:bodyPr>
          <a:lstStyle/>
          <a:p>
            <a:pPr marL="257175" indent="-257175">
              <a:buFont typeface="Wingdings" panose="05000000000000000000" pitchFamily="2" charset="2"/>
              <a:buChar char="v"/>
            </a:pPr>
            <a:r>
              <a:rPr lang="fr-FR" sz="2000" dirty="0">
                <a:solidFill>
                  <a:srgbClr val="00B050"/>
                </a:solidFill>
              </a:rPr>
              <a:t>Maintenances préventives</a:t>
            </a:r>
          </a:p>
          <a:p>
            <a:endParaRPr lang="fr-FR" sz="2000" dirty="0">
              <a:solidFill>
                <a:srgbClr val="00B050"/>
              </a:solidFill>
            </a:endParaRPr>
          </a:p>
          <a:p>
            <a:pPr marL="214313" indent="-214313">
              <a:lnSpc>
                <a:spcPct val="90000"/>
              </a:lnSpc>
              <a:buFont typeface="Wingdings" panose="05000000000000000000" pitchFamily="2" charset="2"/>
              <a:buChar char="Ø"/>
            </a:pPr>
            <a:r>
              <a:rPr lang="fr-FR" sz="2000" dirty="0"/>
              <a:t>Opérations de maintenance courantes </a:t>
            </a:r>
            <a:r>
              <a:rPr lang="fr-FR" sz="2000" b="0" dirty="0"/>
              <a:t>:</a:t>
            </a:r>
          </a:p>
          <a:p>
            <a:pPr marL="257175" indent="-257175">
              <a:lnSpc>
                <a:spcPct val="90000"/>
              </a:lnSpc>
              <a:buFont typeface="Arial" panose="020B0604020202020204" pitchFamily="34" charset="0"/>
              <a:buChar char="•"/>
            </a:pPr>
            <a:r>
              <a:rPr lang="fr-FR" sz="2000" b="0" dirty="0"/>
              <a:t>L’étanchéité des réseaux</a:t>
            </a:r>
          </a:p>
          <a:p>
            <a:pPr marL="257175" indent="-257175">
              <a:lnSpc>
                <a:spcPct val="90000"/>
              </a:lnSpc>
              <a:buFont typeface="Arial" panose="020B0604020202020204" pitchFamily="34" charset="0"/>
              <a:buChar char="•"/>
            </a:pPr>
            <a:r>
              <a:rPr lang="fr-FR" sz="2000" b="0" dirty="0"/>
              <a:t>L’état des regards </a:t>
            </a:r>
          </a:p>
          <a:p>
            <a:pPr marL="257175" indent="-257175">
              <a:lnSpc>
                <a:spcPct val="90000"/>
              </a:lnSpc>
              <a:buFont typeface="Arial" panose="020B0604020202020204" pitchFamily="34" charset="0"/>
              <a:buChar char="•"/>
            </a:pPr>
            <a:r>
              <a:rPr lang="fr-FR" sz="2000" b="0" dirty="0"/>
              <a:t>L’audit et le relevé des compteurs </a:t>
            </a:r>
          </a:p>
          <a:p>
            <a:pPr marL="257175" indent="-257175">
              <a:lnSpc>
                <a:spcPct val="90000"/>
              </a:lnSpc>
              <a:buFont typeface="Arial" panose="020B0604020202020204" pitchFamily="34" charset="0"/>
              <a:buChar char="•"/>
            </a:pPr>
            <a:r>
              <a:rPr lang="fr-FR" sz="2000" b="0" dirty="0"/>
              <a:t>Vérification des buses et des arroseurs</a:t>
            </a:r>
          </a:p>
          <a:p>
            <a:pPr marL="257175" indent="-257175">
              <a:lnSpc>
                <a:spcPct val="90000"/>
              </a:lnSpc>
              <a:buFont typeface="Arial" panose="020B0604020202020204" pitchFamily="34" charset="0"/>
              <a:buChar char="•"/>
            </a:pPr>
            <a:r>
              <a:rPr lang="fr-FR" sz="2000" b="0" dirty="0"/>
              <a:t>Vérification des membranes </a:t>
            </a:r>
          </a:p>
          <a:p>
            <a:pPr marL="342900" indent="-342900">
              <a:lnSpc>
                <a:spcPct val="90000"/>
              </a:lnSpc>
              <a:buFont typeface="Wingdings" panose="05000000000000000000" pitchFamily="2" charset="2"/>
              <a:buChar char="Ø"/>
            </a:pPr>
            <a:r>
              <a:rPr lang="fr-FR" sz="2000" dirty="0"/>
              <a:t>Opérations de maintenance spécifiques </a:t>
            </a:r>
            <a:r>
              <a:rPr lang="fr-FR" sz="2000" b="0" dirty="0"/>
              <a:t>: </a:t>
            </a:r>
          </a:p>
          <a:p>
            <a:pPr marL="342900" indent="-342900">
              <a:lnSpc>
                <a:spcPct val="90000"/>
              </a:lnSpc>
              <a:buFont typeface="Wingdings" panose="05000000000000000000" pitchFamily="2" charset="2"/>
              <a:buChar char="§"/>
            </a:pPr>
            <a:r>
              <a:rPr lang="fr-FR" sz="2000" b="0" dirty="0"/>
              <a:t>Mise en hivernage ou purge Ensemble des actions permettant de protéger les systèmes d’arrosage intégré en hiver. Graissage pour empêcher la rouille, électrovanne… Mise en eau des réseaux après hivernage Ensemble des actions permettant de mettre le circuit hydraulique en eau après hivernage et de dresser l’état des lieux des appareillages et des réseaux</a:t>
            </a:r>
          </a:p>
          <a:p>
            <a:pPr>
              <a:lnSpc>
                <a:spcPct val="90000"/>
              </a:lnSpc>
            </a:pPr>
            <a:r>
              <a:rPr lang="fr-FR" sz="2000" b="0" dirty="0"/>
              <a:t>Réseaux purgés pour protéger du gel</a:t>
            </a:r>
          </a:p>
          <a:p>
            <a:pPr marL="257175" indent="-257175">
              <a:lnSpc>
                <a:spcPct val="90000"/>
              </a:lnSpc>
              <a:buFont typeface="Arial" panose="020B0604020202020204" pitchFamily="34" charset="0"/>
              <a:buChar char="•"/>
            </a:pPr>
            <a:r>
              <a:rPr lang="fr-FR" sz="2000" b="0" dirty="0"/>
              <a:t>Matériel électrique/mécanique vérifié et protégé.</a:t>
            </a:r>
          </a:p>
          <a:p>
            <a:pPr marL="257175" indent="-257175">
              <a:lnSpc>
                <a:spcPct val="90000"/>
              </a:lnSpc>
              <a:buFont typeface="Arial" panose="020B0604020202020204" pitchFamily="34" charset="0"/>
              <a:buChar char="•"/>
            </a:pPr>
            <a:r>
              <a:rPr lang="fr-FR" sz="2000" b="0" dirty="0"/>
              <a:t>Batteries enlevées.  </a:t>
            </a:r>
            <a:endParaRPr lang="fr-FR" sz="2000" dirty="0"/>
          </a:p>
          <a:p>
            <a:pPr>
              <a:lnSpc>
                <a:spcPct val="90000"/>
              </a:lnSpc>
            </a:pPr>
            <a:r>
              <a:rPr lang="fr-FR" sz="1500" dirty="0"/>
              <a:t>	</a:t>
            </a:r>
          </a:p>
          <a:p>
            <a:r>
              <a:rPr lang="fr-FR" sz="1350" dirty="0">
                <a:solidFill>
                  <a:srgbClr val="00B050"/>
                </a:solidFill>
              </a:rPr>
              <a:t> </a:t>
            </a:r>
          </a:p>
          <a:p>
            <a:endParaRPr lang="fr-FR" sz="1350" dirty="0"/>
          </a:p>
          <a:p>
            <a:endParaRPr lang="fr-FR" sz="1350" dirty="0">
              <a:latin typeface="+mn-lt"/>
            </a:endParaRPr>
          </a:p>
          <a:p>
            <a:endParaRPr lang="fr-FR" sz="1350" dirty="0">
              <a:latin typeface="+mn-lt"/>
            </a:endParaRPr>
          </a:p>
          <a:p>
            <a:endParaRPr lang="fr-FR" dirty="0">
              <a:latin typeface="+mn-lt"/>
            </a:endParaRPr>
          </a:p>
        </p:txBody>
      </p:sp>
      <p:sp>
        <p:nvSpPr>
          <p:cNvPr id="6" name="ZoneTexte 6">
            <a:extLst>
              <a:ext uri="{FF2B5EF4-FFF2-40B4-BE49-F238E27FC236}">
                <a16:creationId xmlns:a16="http://schemas.microsoft.com/office/drawing/2014/main" id="{B1AB4972-CB04-D15D-5BF8-C80F98CBAEF5}"/>
              </a:ext>
            </a:extLst>
          </p:cNvPr>
          <p:cNvSpPr txBox="1">
            <a:spLocks noGrp="1"/>
          </p:cNvSpPr>
          <p:nvPr>
            <p:ph sz="quarter" idx="12"/>
          </p:nvPr>
        </p:nvSpPr>
        <p:spPr>
          <a:xfrm>
            <a:off x="5486400" y="617220"/>
            <a:ext cx="3299460" cy="6763390"/>
          </a:xfrm>
          <a:prstGeom prst="rect">
            <a:avLst/>
          </a:prstGeom>
          <a:noFill/>
        </p:spPr>
        <p:txBody>
          <a:bodyPr wrap="square" rtlCol="0">
            <a:spAutoFit/>
          </a:bodyPr>
          <a:lstStyle/>
          <a:p>
            <a:r>
              <a:rPr lang="fr-FR" sz="2400" b="0" dirty="0">
                <a:latin typeface="+mn-lt"/>
              </a:rPr>
              <a:t>Attention à la pression et au sur débit (eau perdue)</a:t>
            </a:r>
          </a:p>
          <a:p>
            <a:pPr marL="257175" indent="-257175">
              <a:buFont typeface="Wingdings" panose="05000000000000000000" pitchFamily="2" charset="2"/>
              <a:buChar char="v"/>
            </a:pPr>
            <a:r>
              <a:rPr lang="fr-FR" sz="2400" dirty="0">
                <a:solidFill>
                  <a:srgbClr val="00B050"/>
                </a:solidFill>
                <a:latin typeface="+mn-lt"/>
              </a:rPr>
              <a:t>Maintenances curatives </a:t>
            </a:r>
          </a:p>
          <a:p>
            <a:r>
              <a:rPr lang="fr-FR" sz="2000" b="0" dirty="0"/>
              <a:t>Ensemble des opérations consistant à effectuer des réparations imprévues suite à un dysfonctionnement, à une dégradation ou à du vandalisme</a:t>
            </a:r>
            <a:endParaRPr lang="fr-FR" sz="2000" b="0" dirty="0">
              <a:solidFill>
                <a:srgbClr val="00B050"/>
              </a:solidFill>
            </a:endParaRPr>
          </a:p>
          <a:p>
            <a:pPr marL="214313" indent="-214313">
              <a:lnSpc>
                <a:spcPct val="90000"/>
              </a:lnSpc>
              <a:buFont typeface="Wingdings" panose="05000000000000000000" pitchFamily="2" charset="2"/>
              <a:buChar char="Ø"/>
            </a:pPr>
            <a:r>
              <a:rPr lang="fr-FR" sz="2000" b="0" dirty="0"/>
              <a:t>Remplacement du matériel qui dysfonctionne.</a:t>
            </a:r>
          </a:p>
          <a:p>
            <a:pPr marL="600075" lvl="1" indent="-257175">
              <a:lnSpc>
                <a:spcPct val="90000"/>
              </a:lnSpc>
              <a:buFont typeface="Arial" panose="020B0604020202020204" pitchFamily="34" charset="0"/>
              <a:buChar char="•"/>
            </a:pPr>
            <a:r>
              <a:rPr lang="fr-FR" sz="2000" dirty="0"/>
              <a:t>Pérennisation</a:t>
            </a:r>
          </a:p>
          <a:p>
            <a:pPr marL="600075" lvl="1" indent="-257175">
              <a:lnSpc>
                <a:spcPct val="90000"/>
              </a:lnSpc>
              <a:buFont typeface="Arial" panose="020B0604020202020204" pitchFamily="34" charset="0"/>
              <a:buChar char="•"/>
            </a:pPr>
            <a:r>
              <a:rPr lang="fr-FR" sz="2000" dirty="0"/>
              <a:t>Evolutivité </a:t>
            </a:r>
          </a:p>
          <a:p>
            <a:pPr marL="214313" indent="-214313">
              <a:lnSpc>
                <a:spcPct val="90000"/>
              </a:lnSpc>
              <a:buFont typeface="Wingdings" panose="05000000000000000000" pitchFamily="2" charset="2"/>
              <a:buChar char="Ø"/>
            </a:pPr>
            <a:r>
              <a:rPr lang="fr-FR" sz="2000" b="0" dirty="0"/>
              <a:t>Remplacement du matériel dégradé ou vandalisé. </a:t>
            </a:r>
          </a:p>
          <a:p>
            <a:pPr marL="600075" lvl="1" indent="-257175">
              <a:lnSpc>
                <a:spcPct val="90000"/>
              </a:lnSpc>
              <a:buFont typeface="Arial" panose="020B0604020202020204" pitchFamily="34" charset="0"/>
              <a:buChar char="•"/>
            </a:pPr>
            <a:r>
              <a:rPr lang="fr-FR" sz="2000" dirty="0"/>
              <a:t>Remplacement</a:t>
            </a:r>
          </a:p>
          <a:p>
            <a:pPr marL="600075" lvl="1" indent="-257175">
              <a:lnSpc>
                <a:spcPct val="90000"/>
              </a:lnSpc>
              <a:buFont typeface="Arial" panose="020B0604020202020204" pitchFamily="34" charset="0"/>
              <a:buChar char="•"/>
            </a:pPr>
            <a:r>
              <a:rPr lang="fr-FR" sz="2000" dirty="0"/>
              <a:t>Solution adaptée (Flow Stop/Sam/PRS)</a:t>
            </a:r>
          </a:p>
          <a:p>
            <a:pPr marL="600075" lvl="1" indent="-257175">
              <a:lnSpc>
                <a:spcPct val="90000"/>
              </a:lnSpc>
              <a:buFont typeface="Arial" panose="020B0604020202020204" pitchFamily="34" charset="0"/>
              <a:buChar char="•"/>
            </a:pPr>
            <a:r>
              <a:rPr lang="fr-FR" sz="2000" dirty="0"/>
              <a:t>Attention au regard, dimension et protection avec </a:t>
            </a:r>
            <a:r>
              <a:rPr lang="fr-FR" sz="2000" dirty="0" err="1"/>
              <a:t>bidim</a:t>
            </a:r>
            <a:endParaRPr lang="fr-FR" sz="2000" dirty="0"/>
          </a:p>
          <a:p>
            <a:pPr marL="342900" lvl="1" indent="0">
              <a:lnSpc>
                <a:spcPct val="90000"/>
              </a:lnSpc>
            </a:pPr>
            <a:endParaRPr lang="fr-FR" sz="1500" dirty="0"/>
          </a:p>
          <a:p>
            <a:endParaRPr lang="fr-FR" dirty="0">
              <a:latin typeface="+mn-lt"/>
            </a:endParaRPr>
          </a:p>
        </p:txBody>
      </p:sp>
    </p:spTree>
    <p:extLst>
      <p:ext uri="{BB962C8B-B14F-4D97-AF65-F5344CB8AC3E}">
        <p14:creationId xmlns:p14="http://schemas.microsoft.com/office/powerpoint/2010/main" val="2080545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7E83-10D3-24FC-4CE4-5775BA0F00E3}"/>
              </a:ext>
            </a:extLst>
          </p:cNvPr>
          <p:cNvSpPr>
            <a:spLocks noGrp="1"/>
          </p:cNvSpPr>
          <p:nvPr>
            <p:ph type="title"/>
          </p:nvPr>
        </p:nvSpPr>
        <p:spPr>
          <a:xfrm>
            <a:off x="228600" y="90845"/>
            <a:ext cx="8686801" cy="369332"/>
          </a:xfrm>
        </p:spPr>
        <p:txBody>
          <a:bodyPr/>
          <a:lstStyle/>
          <a:p>
            <a:r>
              <a:rPr lang="fr-FR" sz="2400" dirty="0"/>
              <a:t>Traquer les fuites</a:t>
            </a:r>
          </a:p>
        </p:txBody>
      </p:sp>
      <p:sp>
        <p:nvSpPr>
          <p:cNvPr id="5" name="ZoneTexte 6">
            <a:extLst>
              <a:ext uri="{FF2B5EF4-FFF2-40B4-BE49-F238E27FC236}">
                <a16:creationId xmlns:a16="http://schemas.microsoft.com/office/drawing/2014/main" id="{FFE4F3CD-21CA-9B7A-0376-0BA23B749B26}"/>
              </a:ext>
            </a:extLst>
          </p:cNvPr>
          <p:cNvSpPr txBox="1">
            <a:spLocks noGrp="1"/>
          </p:cNvSpPr>
          <p:nvPr>
            <p:ph sz="quarter" idx="10"/>
          </p:nvPr>
        </p:nvSpPr>
        <p:spPr>
          <a:xfrm>
            <a:off x="380999" y="454315"/>
            <a:ext cx="8686801" cy="4347344"/>
          </a:xfrm>
          <a:prstGeom prst="rect">
            <a:avLst/>
          </a:prstGeom>
          <a:noFill/>
        </p:spPr>
        <p:txBody>
          <a:bodyPr wrap="square" rtlCol="0">
            <a:spAutoFit/>
          </a:bodyPr>
          <a:lstStyle/>
          <a:p>
            <a:endParaRPr lang="fr-FR" sz="2000" dirty="0">
              <a:solidFill>
                <a:srgbClr val="00B050"/>
              </a:solidFill>
            </a:endParaRPr>
          </a:p>
          <a:p>
            <a:pPr marL="214313" indent="-214313">
              <a:lnSpc>
                <a:spcPct val="90000"/>
              </a:lnSpc>
              <a:buFont typeface="Wingdings" panose="05000000000000000000" pitchFamily="2" charset="2"/>
              <a:buChar char="Ø"/>
            </a:pPr>
            <a:r>
              <a:rPr lang="fr-FR" sz="2000" dirty="0"/>
              <a:t> Le débitmètre</a:t>
            </a:r>
            <a:r>
              <a:rPr lang="fr-FR" sz="2000" b="0" dirty="0"/>
              <a:t>:</a:t>
            </a:r>
          </a:p>
          <a:p>
            <a:pPr>
              <a:lnSpc>
                <a:spcPct val="90000"/>
              </a:lnSpc>
            </a:pPr>
            <a:r>
              <a:rPr lang="fr-FR" sz="2000" b="0" dirty="0"/>
              <a:t>Il est placé sur la canalisation primaire avant les électrovannes et reliés au programmateur. Installation technique avec des distances à respecter.</a:t>
            </a:r>
          </a:p>
          <a:p>
            <a:pPr marL="342900" indent="-342900">
              <a:lnSpc>
                <a:spcPct val="90000"/>
              </a:lnSpc>
              <a:buFont typeface="Wingdings" panose="05000000000000000000" pitchFamily="2" charset="2"/>
              <a:buChar char="Ø"/>
            </a:pPr>
            <a:r>
              <a:rPr lang="fr-FR" sz="2000" dirty="0"/>
              <a:t>Les compteurs à tête émettrice</a:t>
            </a:r>
            <a:r>
              <a:rPr lang="fr-FR" sz="2000" b="0" dirty="0"/>
              <a:t>: </a:t>
            </a:r>
          </a:p>
          <a:p>
            <a:r>
              <a:rPr lang="fr-FR" sz="2000" b="0" dirty="0"/>
              <a:t>Il mesure le débit d’eau d’une canalisation et les données sont fournies en temps réel. Il permet de programmer des alarmes de sur débit. Il prévient d’une défaillance de filtration.</a:t>
            </a:r>
          </a:p>
          <a:p>
            <a:pPr marL="342900" indent="-342900">
              <a:lnSpc>
                <a:spcPct val="90000"/>
              </a:lnSpc>
              <a:buFont typeface="Wingdings" panose="05000000000000000000" pitchFamily="2" charset="2"/>
              <a:buChar char="Ø"/>
            </a:pPr>
            <a:r>
              <a:rPr lang="fr-FR" sz="2000" dirty="0"/>
              <a:t>Repérer </a:t>
            </a:r>
            <a:r>
              <a:rPr lang="fr-FR" sz="2000" b="0" dirty="0"/>
              <a:t>physiquement les fuites: remontées par capillarité (un simple goutteur fuit de 20 à 50l d’eau par jour) ou écoute des fuites par un matériel spécifique (micro amplificateur) soit se former ou utiliser les compétences des services eaux.</a:t>
            </a:r>
          </a:p>
          <a:p>
            <a:endParaRPr lang="fr-FR" sz="1350" dirty="0"/>
          </a:p>
          <a:p>
            <a:endParaRPr lang="fr-FR" sz="1350" dirty="0">
              <a:latin typeface="+mn-lt"/>
            </a:endParaRPr>
          </a:p>
          <a:p>
            <a:endParaRPr lang="fr-FR" sz="1350" dirty="0">
              <a:latin typeface="+mn-lt"/>
            </a:endParaRPr>
          </a:p>
          <a:p>
            <a:endParaRPr lang="fr-FR" dirty="0">
              <a:latin typeface="+mn-lt"/>
            </a:endParaRPr>
          </a:p>
        </p:txBody>
      </p:sp>
      <p:pic>
        <p:nvPicPr>
          <p:cNvPr id="1026" name="Picture 2" descr="Fuite d'eau : méthodes et appareils de détection">
            <a:extLst>
              <a:ext uri="{FF2B5EF4-FFF2-40B4-BE49-F238E27FC236}">
                <a16:creationId xmlns:a16="http://schemas.microsoft.com/office/drawing/2014/main" id="{DDF9F2B8-C8F4-E143-14A7-D6C72B0A2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4000500"/>
            <a:ext cx="8382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7589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a:extLst>
              <a:ext uri="{FF2B5EF4-FFF2-40B4-BE49-F238E27FC236}">
                <a16:creationId xmlns:a16="http://schemas.microsoft.com/office/drawing/2014/main" id="{9EF77A4D-A5B1-123F-445E-863657E02B0C}"/>
              </a:ext>
            </a:extLst>
          </p:cNvPr>
          <p:cNvSpPr>
            <a:spLocks noChangeArrowheads="1"/>
          </p:cNvSpPr>
          <p:nvPr/>
        </p:nvSpPr>
        <p:spPr bwMode="auto">
          <a:xfrm>
            <a:off x="0" y="-11723"/>
            <a:ext cx="61563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4400">
                <a:solidFill>
                  <a:schemeClr val="tx2"/>
                </a:solidFill>
                <a:effectLst>
                  <a:outerShdw blurRad="38100" dist="38100" dir="2700000" algn="tl">
                    <a:srgbClr val="000000"/>
                  </a:outerShdw>
                </a:effectLst>
                <a:latin typeface="Arial" panose="020B0604020202020204" pitchFamily="34" charset="0"/>
              </a:defRPr>
            </a:lvl1pPr>
            <a:lvl2pPr>
              <a:defRPr sz="4400">
                <a:solidFill>
                  <a:schemeClr val="tx2"/>
                </a:solidFill>
                <a:effectLst>
                  <a:outerShdw blurRad="38100" dist="38100" dir="2700000" algn="tl">
                    <a:srgbClr val="000000"/>
                  </a:outerShdw>
                </a:effectLst>
                <a:latin typeface="Arial" panose="020B0604020202020204" pitchFamily="34" charset="0"/>
              </a:defRPr>
            </a:lvl2pPr>
            <a:lvl3pPr>
              <a:defRPr sz="4400">
                <a:solidFill>
                  <a:schemeClr val="tx2"/>
                </a:solidFill>
                <a:effectLst>
                  <a:outerShdw blurRad="38100" dist="38100" dir="2700000" algn="tl">
                    <a:srgbClr val="000000"/>
                  </a:outerShdw>
                </a:effectLst>
                <a:latin typeface="Arial" panose="020B0604020202020204" pitchFamily="34" charset="0"/>
              </a:defRPr>
            </a:lvl3pPr>
            <a:lvl4pPr>
              <a:defRPr sz="4400">
                <a:solidFill>
                  <a:schemeClr val="tx2"/>
                </a:solidFill>
                <a:effectLst>
                  <a:outerShdw blurRad="38100" dist="38100" dir="2700000" algn="tl">
                    <a:srgbClr val="000000"/>
                  </a:outerShdw>
                </a:effectLst>
                <a:latin typeface="Arial" panose="020B0604020202020204" pitchFamily="34" charset="0"/>
              </a:defRPr>
            </a:lvl4pPr>
            <a:lvl5pP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fr-FR" altLang="fr-FR" sz="2400" i="0" dirty="0"/>
              <a:t>1.3.2.4	Etat du matériel – Hauteur</a:t>
            </a:r>
            <a:r>
              <a:rPr lang="fr-FR" altLang="fr-FR" sz="2400" i="0" dirty="0">
                <a:solidFill>
                  <a:schemeClr val="bg1"/>
                </a:solidFill>
              </a:rPr>
              <a:t> </a:t>
            </a:r>
          </a:p>
        </p:txBody>
      </p:sp>
      <p:pic>
        <p:nvPicPr>
          <p:cNvPr id="1038345" name="Picture 9">
            <a:extLst>
              <a:ext uri="{FF2B5EF4-FFF2-40B4-BE49-F238E27FC236}">
                <a16:creationId xmlns:a16="http://schemas.microsoft.com/office/drawing/2014/main" id="{106F3B45-240D-FE16-CCE1-9F0FAACFC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988" y="2362200"/>
            <a:ext cx="4744002" cy="33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346" name="Picture 10">
            <a:extLst>
              <a:ext uri="{FF2B5EF4-FFF2-40B4-BE49-F238E27FC236}">
                <a16:creationId xmlns:a16="http://schemas.microsoft.com/office/drawing/2014/main" id="{FB071534-5192-DF48-99AB-B7E682611E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5" y="838199"/>
            <a:ext cx="3738312" cy="440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8348" name="Rectangle 12">
            <a:extLst>
              <a:ext uri="{FF2B5EF4-FFF2-40B4-BE49-F238E27FC236}">
                <a16:creationId xmlns:a16="http://schemas.microsoft.com/office/drawing/2014/main" id="{148D66A0-66AF-A348-9BB5-3E15E745083B}"/>
              </a:ext>
            </a:extLst>
          </p:cNvPr>
          <p:cNvSpPr>
            <a:spLocks noChangeArrowheads="1"/>
          </p:cNvSpPr>
          <p:nvPr/>
        </p:nvSpPr>
        <p:spPr bwMode="auto">
          <a:xfrm>
            <a:off x="228600" y="5482614"/>
            <a:ext cx="2971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lnSpc>
                <a:spcPct val="80000"/>
              </a:lnSpc>
            </a:pPr>
            <a:r>
              <a:rPr lang="fr-FR" altLang="fr-FR" sz="2000" i="0" u="sng" dirty="0">
                <a:latin typeface="Arial" panose="020B0604020202020204" pitchFamily="34" charset="0"/>
              </a:rPr>
              <a:t>Arroseur trop haut :</a:t>
            </a:r>
          </a:p>
          <a:p>
            <a:pPr algn="ctr">
              <a:lnSpc>
                <a:spcPct val="80000"/>
              </a:lnSpc>
            </a:pPr>
            <a:endParaRPr lang="fr-FR" altLang="fr-FR" sz="2000" i="0" dirty="0">
              <a:latin typeface="Arial" panose="020B0604020202020204" pitchFamily="34" charset="0"/>
            </a:endParaRPr>
          </a:p>
          <a:p>
            <a:pPr algn="ctr">
              <a:lnSpc>
                <a:spcPct val="80000"/>
              </a:lnSpc>
            </a:pPr>
            <a:r>
              <a:rPr lang="fr-FR" altLang="fr-FR" sz="2000" i="0" dirty="0">
                <a:latin typeface="Arial" panose="020B0604020202020204" pitchFamily="34" charset="0"/>
              </a:rPr>
              <a:t>Casse du matériel </a:t>
            </a:r>
          </a:p>
        </p:txBody>
      </p:sp>
      <p:sp>
        <p:nvSpPr>
          <p:cNvPr id="1038349" name="Rectangle 13">
            <a:extLst>
              <a:ext uri="{FF2B5EF4-FFF2-40B4-BE49-F238E27FC236}">
                <a16:creationId xmlns:a16="http://schemas.microsoft.com/office/drawing/2014/main" id="{197986F3-DBE6-A412-8EFF-63BDEA2C2BC9}"/>
              </a:ext>
            </a:extLst>
          </p:cNvPr>
          <p:cNvSpPr>
            <a:spLocks noChangeArrowheads="1"/>
          </p:cNvSpPr>
          <p:nvPr/>
        </p:nvSpPr>
        <p:spPr bwMode="auto">
          <a:xfrm>
            <a:off x="4330700" y="5788025"/>
            <a:ext cx="48133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lnSpc>
                <a:spcPct val="80000"/>
              </a:lnSpc>
            </a:pPr>
            <a:r>
              <a:rPr lang="fr-FR" altLang="fr-FR" sz="2000" i="0" u="sng" dirty="0">
                <a:latin typeface="Arial" panose="020B0604020202020204" pitchFamily="34" charset="0"/>
              </a:rPr>
              <a:t>Arroseur trop bas :</a:t>
            </a:r>
          </a:p>
          <a:p>
            <a:pPr algn="ctr">
              <a:lnSpc>
                <a:spcPct val="80000"/>
              </a:lnSpc>
            </a:pPr>
            <a:endParaRPr lang="fr-FR" altLang="fr-FR" sz="2000" i="0" dirty="0">
              <a:latin typeface="Arial" panose="020B0604020202020204" pitchFamily="34" charset="0"/>
            </a:endParaRPr>
          </a:p>
          <a:p>
            <a:pPr algn="ctr">
              <a:lnSpc>
                <a:spcPct val="80000"/>
              </a:lnSpc>
            </a:pPr>
            <a:r>
              <a:rPr lang="fr-FR" altLang="fr-FR" sz="2000" i="0" dirty="0">
                <a:latin typeface="Arial" panose="020B0604020202020204" pitchFamily="34" charset="0"/>
              </a:rPr>
              <a:t>Portée réduite – Mauvaise couverture en eau</a:t>
            </a:r>
          </a:p>
        </p:txBody>
      </p:sp>
      <p:pic>
        <p:nvPicPr>
          <p:cNvPr id="2" name="Picture 13">
            <a:extLst>
              <a:ext uri="{FF2B5EF4-FFF2-40B4-BE49-F238E27FC236}">
                <a16:creationId xmlns:a16="http://schemas.microsoft.com/office/drawing/2014/main" id="{ADDA8419-5DDE-E3D7-02A8-1B8F6E7510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84138"/>
            <a:ext cx="3551052" cy="266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BFA450B4-732F-823C-79BF-05D981211D0A}"/>
              </a:ext>
            </a:extLst>
          </p:cNvPr>
          <p:cNvSpPr txBox="1"/>
          <p:nvPr/>
        </p:nvSpPr>
        <p:spPr>
          <a:xfrm>
            <a:off x="172241" y="6276926"/>
            <a:ext cx="3429000" cy="369332"/>
          </a:xfrm>
          <a:prstGeom prst="rect">
            <a:avLst/>
          </a:prstGeom>
          <a:noFill/>
        </p:spPr>
        <p:txBody>
          <a:bodyPr wrap="square" rtlCol="0">
            <a:spAutoFit/>
          </a:bodyPr>
          <a:lstStyle/>
          <a:p>
            <a:r>
              <a:rPr lang="fr-FR" dirty="0">
                <a:hlinkClick r:id="rId6" action="ppaction://hlinkfile"/>
              </a:rPr>
              <a:t>fiche maintenance.xlsx</a:t>
            </a:r>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10B9DC0-E377-7D6D-84AA-5023029DE8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pic>
        <p:nvPicPr>
          <p:cNvPr id="8" name="Image 7">
            <a:extLst>
              <a:ext uri="{FF2B5EF4-FFF2-40B4-BE49-F238E27FC236}">
                <a16:creationId xmlns:a16="http://schemas.microsoft.com/office/drawing/2014/main" id="{55FC012A-986F-5CFB-1B14-5E25CACBEE85}"/>
              </a:ext>
            </a:extLst>
          </p:cNvPr>
          <p:cNvPicPr>
            <a:picLocks noChangeAspect="1"/>
          </p:cNvPicPr>
          <p:nvPr/>
        </p:nvPicPr>
        <p:blipFill>
          <a:blip r:embed="rId4" cstate="print">
            <a:extLst>
              <a:ext uri="{28A0092B-C50C-407E-A947-70E740481C1C}">
                <a14:useLocalDpi xmlns:a14="http://schemas.microsoft.com/office/drawing/2010/main" val="0"/>
              </a:ext>
            </a:extLst>
          </a:blip>
          <a:srcRect l="65833" t="41250" b="17500"/>
          <a:stretch/>
        </p:blipFill>
        <p:spPr>
          <a:xfrm>
            <a:off x="5486400" y="3914915"/>
            <a:ext cx="3657600" cy="2943922"/>
          </a:xfrm>
          <a:prstGeom prst="rect">
            <a:avLst/>
          </a:prstGeom>
        </p:spPr>
      </p:pic>
    </p:spTree>
    <p:extLst>
      <p:ext uri="{BB962C8B-B14F-4D97-AF65-F5344CB8AC3E}">
        <p14:creationId xmlns:p14="http://schemas.microsoft.com/office/powerpoint/2010/main" val="3209786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72FAFF0-2FCA-EC32-B880-DBB291E242A5}"/>
              </a:ext>
            </a:extLst>
          </p:cNvPr>
          <p:cNvSpPr txBox="1"/>
          <p:nvPr/>
        </p:nvSpPr>
        <p:spPr>
          <a:xfrm>
            <a:off x="571499" y="152400"/>
            <a:ext cx="8001000" cy="523220"/>
          </a:xfrm>
          <a:prstGeom prst="rect">
            <a:avLst/>
          </a:prstGeom>
          <a:noFill/>
        </p:spPr>
        <p:txBody>
          <a:bodyPr wrap="square" rtlCol="0">
            <a:spAutoFit/>
          </a:bodyPr>
          <a:lstStyle/>
          <a:p>
            <a:pPr algn="ctr"/>
            <a:r>
              <a:rPr lang="fr-FR" sz="2800" b="1" dirty="0">
                <a:solidFill>
                  <a:srgbClr val="00B0F0"/>
                </a:solidFill>
                <a:latin typeface="Algerian" panose="04020705040A02060702" pitchFamily="82" charset="0"/>
              </a:rPr>
              <a:t>L’ARROSAGE OPTIMISE DES ESPACES VERTS</a:t>
            </a:r>
          </a:p>
        </p:txBody>
      </p:sp>
      <p:sp>
        <p:nvSpPr>
          <p:cNvPr id="5" name="ZoneTexte 4">
            <a:extLst>
              <a:ext uri="{FF2B5EF4-FFF2-40B4-BE49-F238E27FC236}">
                <a16:creationId xmlns:a16="http://schemas.microsoft.com/office/drawing/2014/main" id="{AEC49FFF-A96E-C592-7E2D-9FD6B69C6755}"/>
              </a:ext>
            </a:extLst>
          </p:cNvPr>
          <p:cNvSpPr txBox="1"/>
          <p:nvPr/>
        </p:nvSpPr>
        <p:spPr>
          <a:xfrm>
            <a:off x="361948" y="1066800"/>
            <a:ext cx="8420101" cy="5539978"/>
          </a:xfrm>
          <a:prstGeom prst="rect">
            <a:avLst/>
          </a:prstGeom>
          <a:noFill/>
        </p:spPr>
        <p:txBody>
          <a:bodyPr wrap="square" rtlCol="0">
            <a:spAutoFit/>
          </a:bodyPr>
          <a:lstStyle/>
          <a:p>
            <a:pPr marL="285750" indent="-285750">
              <a:buFont typeface="Arial" panose="020B0604020202020204" pitchFamily="34" charset="0"/>
              <a:buChar char="•"/>
            </a:pPr>
            <a:r>
              <a:rPr lang="fr-FR" sz="2400" dirty="0"/>
              <a:t>Arroser autant que nécessaire et aussi peu que possible. Adage ancestral</a:t>
            </a:r>
          </a:p>
          <a:p>
            <a:pPr marL="285750" indent="-285750">
              <a:buFont typeface="Arial" panose="020B0604020202020204" pitchFamily="34" charset="0"/>
              <a:buChar char="•"/>
            </a:pPr>
            <a:r>
              <a:rPr lang="fr-FR" sz="2400" dirty="0"/>
              <a:t>Contrôle des consommations: informatique, relevé des compteurs et détection des fuites. Evaluation de la consommation dans le temps.</a:t>
            </a:r>
          </a:p>
          <a:p>
            <a:pPr marL="285750" indent="-285750">
              <a:buFont typeface="Arial" panose="020B0604020202020204" pitchFamily="34" charset="0"/>
              <a:buChar char="•"/>
            </a:pPr>
            <a:r>
              <a:rPr lang="fr-FR" sz="2400" dirty="0"/>
              <a:t>Adéquation avec la gestion différenciée des espaces verts.</a:t>
            </a:r>
          </a:p>
          <a:p>
            <a:pPr marL="285750" indent="-285750">
              <a:buFont typeface="Arial" panose="020B0604020202020204" pitchFamily="34" charset="0"/>
              <a:buChar char="•"/>
            </a:pPr>
            <a:r>
              <a:rPr lang="fr-FR" sz="2400" dirty="0"/>
              <a:t>La trilogie: climat, sol, plante.</a:t>
            </a:r>
          </a:p>
          <a:p>
            <a:pPr marL="285750" indent="-285750">
              <a:buFont typeface="Arial" panose="020B0604020202020204" pitchFamily="34" charset="0"/>
              <a:buChar char="•"/>
            </a:pPr>
            <a:r>
              <a:rPr lang="fr-FR" sz="2400" dirty="0"/>
              <a:t>Un arrosage pour quelles strates végétales: arbres, arbustes, haies, pelouses, gazons, vivaces, fleurs…Qu’est ce que l’on arrose, pourquoi, et comment?</a:t>
            </a:r>
          </a:p>
          <a:p>
            <a:pPr marL="285750" indent="-285750">
              <a:buFont typeface="Arial" panose="020B0604020202020204" pitchFamily="34" charset="0"/>
              <a:buChar char="•"/>
            </a:pPr>
            <a:r>
              <a:rPr lang="fr-FR" sz="2400" dirty="0"/>
              <a:t>Quels systèmes utilisés: manuel, automatique à programmation, automatique centralisé, automatique intelligent, arroseur, goutte à goutte, autres (oyats).</a:t>
            </a:r>
          </a:p>
          <a:p>
            <a:endParaRPr lang="fr-FR" dirty="0"/>
          </a:p>
        </p:txBody>
      </p:sp>
    </p:spTree>
    <p:extLst>
      <p:ext uri="{BB962C8B-B14F-4D97-AF65-F5344CB8AC3E}">
        <p14:creationId xmlns:p14="http://schemas.microsoft.com/office/powerpoint/2010/main" val="3498377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lante, arbre, capture d’écran&#10;&#10;Le contenu généré par l’IA peut être incorrect.">
            <a:extLst>
              <a:ext uri="{FF2B5EF4-FFF2-40B4-BE49-F238E27FC236}">
                <a16:creationId xmlns:a16="http://schemas.microsoft.com/office/drawing/2014/main" id="{50089DD0-EE95-940F-6E80-51BD1EDEDD19}"/>
              </a:ext>
            </a:extLst>
          </p:cNvPr>
          <p:cNvPicPr>
            <a:picLocks noChangeAspect="1"/>
          </p:cNvPicPr>
          <p:nvPr/>
        </p:nvPicPr>
        <p:blipFill>
          <a:blip r:embed="rId2">
            <a:extLst>
              <a:ext uri="{28A0092B-C50C-407E-A947-70E740481C1C}">
                <a14:useLocalDpi xmlns:a14="http://schemas.microsoft.com/office/drawing/2010/main" val="0"/>
              </a:ext>
            </a:extLst>
          </a:blip>
          <a:srcRect b="55556"/>
          <a:stretch/>
        </p:blipFill>
        <p:spPr>
          <a:xfrm>
            <a:off x="0" y="609600"/>
            <a:ext cx="9959652" cy="5867400"/>
          </a:xfrm>
          <a:prstGeom prst="rect">
            <a:avLst/>
          </a:prstGeom>
        </p:spPr>
      </p:pic>
    </p:spTree>
    <p:extLst>
      <p:ext uri="{BB962C8B-B14F-4D97-AF65-F5344CB8AC3E}">
        <p14:creationId xmlns:p14="http://schemas.microsoft.com/office/powerpoint/2010/main" val="2245719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lante, arbre, capture d’écran&#10;&#10;Le contenu généré par l’IA peut être incorrect.">
            <a:extLst>
              <a:ext uri="{FF2B5EF4-FFF2-40B4-BE49-F238E27FC236}">
                <a16:creationId xmlns:a16="http://schemas.microsoft.com/office/drawing/2014/main" id="{50089DD0-EE95-940F-6E80-51BD1EDEDD19}"/>
              </a:ext>
            </a:extLst>
          </p:cNvPr>
          <p:cNvPicPr>
            <a:picLocks noChangeAspect="1"/>
          </p:cNvPicPr>
          <p:nvPr/>
        </p:nvPicPr>
        <p:blipFill>
          <a:blip r:embed="rId3">
            <a:extLst>
              <a:ext uri="{28A0092B-C50C-407E-A947-70E740481C1C}">
                <a14:useLocalDpi xmlns:a14="http://schemas.microsoft.com/office/drawing/2010/main" val="0"/>
              </a:ext>
            </a:extLst>
          </a:blip>
          <a:srcRect t="44444"/>
          <a:stretch/>
        </p:blipFill>
        <p:spPr>
          <a:xfrm>
            <a:off x="-152400" y="-16239"/>
            <a:ext cx="9144000" cy="6733607"/>
          </a:xfrm>
          <a:prstGeom prst="rect">
            <a:avLst/>
          </a:prstGeom>
        </p:spPr>
      </p:pic>
    </p:spTree>
    <p:extLst>
      <p:ext uri="{BB962C8B-B14F-4D97-AF65-F5344CB8AC3E}">
        <p14:creationId xmlns:p14="http://schemas.microsoft.com/office/powerpoint/2010/main" val="4290170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07FF623-0A28-CB78-687E-ECE2C60D8B07}"/>
              </a:ext>
            </a:extLst>
          </p:cNvPr>
          <p:cNvSpPr txBox="1"/>
          <p:nvPr/>
        </p:nvSpPr>
        <p:spPr>
          <a:xfrm>
            <a:off x="381000" y="1295400"/>
            <a:ext cx="8763000" cy="4524315"/>
          </a:xfrm>
          <a:prstGeom prst="rect">
            <a:avLst/>
          </a:prstGeom>
          <a:noFill/>
        </p:spPr>
        <p:txBody>
          <a:bodyPr wrap="square">
            <a:spAutoFit/>
          </a:bodyPr>
          <a:lstStyle/>
          <a:p>
            <a:pPr marL="285750" indent="-285750">
              <a:buFont typeface="Arial" panose="020B0604020202020204" pitchFamily="34" charset="0"/>
              <a:buChar char="•"/>
            </a:pPr>
            <a:r>
              <a:rPr lang="fr-FR" sz="2400" dirty="0"/>
              <a:t>La conception des réseaux d’arroge automatique</a:t>
            </a:r>
          </a:p>
          <a:p>
            <a:pPr marL="285750" indent="-285750">
              <a:buFont typeface="Arial" panose="020B0604020202020204" pitchFamily="34" charset="0"/>
              <a:buChar char="•"/>
            </a:pPr>
            <a:r>
              <a:rPr lang="fr-FR" sz="2400" dirty="0"/>
              <a:t>La maintenance des réseaux d’arrosage automatique</a:t>
            </a:r>
          </a:p>
          <a:p>
            <a:pPr marL="285750" indent="-285750">
              <a:buFont typeface="Arial" panose="020B0604020202020204" pitchFamily="34" charset="0"/>
              <a:buChar char="•"/>
            </a:pPr>
            <a:r>
              <a:rPr lang="fr-FR" sz="2400" dirty="0"/>
              <a:t>le paillage, l’amélioration du sol et les solutions innovantes</a:t>
            </a:r>
          </a:p>
          <a:p>
            <a:pPr marL="285750" indent="-285750">
              <a:buFont typeface="Arial" panose="020B0604020202020204" pitchFamily="34" charset="0"/>
              <a:buChar char="•"/>
            </a:pPr>
            <a:r>
              <a:rPr lang="fr-FR" sz="2400" dirty="0"/>
              <a:t>Maîtriser les apports par l’ETP: détermination des besoins de la plante, dose journalière et fréquence.</a:t>
            </a:r>
          </a:p>
          <a:p>
            <a:pPr marL="285750" indent="-285750">
              <a:buFont typeface="Arial" panose="020B0604020202020204" pitchFamily="34" charset="0"/>
              <a:buChar char="•"/>
            </a:pPr>
            <a:r>
              <a:rPr lang="fr-FR" sz="2400" dirty="0"/>
              <a:t>La tensiométrie</a:t>
            </a:r>
          </a:p>
          <a:p>
            <a:pPr marL="285750" indent="-285750">
              <a:buFont typeface="Arial" panose="020B0604020202020204" pitchFamily="34" charset="0"/>
              <a:buChar char="•"/>
            </a:pPr>
            <a:r>
              <a:rPr lang="fr-FR" sz="2400" dirty="0"/>
              <a:t>L’arrosage centralisé et intelligent AI</a:t>
            </a:r>
          </a:p>
          <a:p>
            <a:pPr marL="285750" indent="-285750">
              <a:buFont typeface="Arial" panose="020B0604020202020204" pitchFamily="34" charset="0"/>
              <a:buChar char="•"/>
            </a:pPr>
            <a:r>
              <a:rPr lang="fr-FR" sz="2400" dirty="0"/>
              <a:t>Des végétaux adaptés et un embellissement différent:</a:t>
            </a: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2400" dirty="0"/>
              <a:t>Gazon jauni (choix des variétés) et moins d’annuelles (voir embellissement alternatif).</a:t>
            </a:r>
          </a:p>
          <a:p>
            <a:pPr marL="285750" indent="-285750">
              <a:buFont typeface="Arial" panose="020B0604020202020204" pitchFamily="34" charset="0"/>
              <a:buChar char="•"/>
            </a:pPr>
            <a:r>
              <a:rPr lang="fr-FR" sz="2400" dirty="0"/>
              <a:t>Rechercher une végétation pourvoyeuse de fraicheur sans être trop gourmande en eau PARADOXE.</a:t>
            </a:r>
          </a:p>
        </p:txBody>
      </p:sp>
      <p:sp>
        <p:nvSpPr>
          <p:cNvPr id="6" name="ZoneTexte 5">
            <a:extLst>
              <a:ext uri="{FF2B5EF4-FFF2-40B4-BE49-F238E27FC236}">
                <a16:creationId xmlns:a16="http://schemas.microsoft.com/office/drawing/2014/main" id="{5BF29748-8C59-F9A7-5E93-40DBB8F38E8A}"/>
              </a:ext>
            </a:extLst>
          </p:cNvPr>
          <p:cNvSpPr txBox="1"/>
          <p:nvPr/>
        </p:nvSpPr>
        <p:spPr>
          <a:xfrm>
            <a:off x="381000" y="381000"/>
            <a:ext cx="8001000" cy="523220"/>
          </a:xfrm>
          <a:prstGeom prst="rect">
            <a:avLst/>
          </a:prstGeom>
          <a:noFill/>
        </p:spPr>
        <p:txBody>
          <a:bodyPr wrap="square" rtlCol="0">
            <a:spAutoFit/>
          </a:bodyPr>
          <a:lstStyle/>
          <a:p>
            <a:pPr algn="ctr"/>
            <a:r>
              <a:rPr lang="fr-FR" sz="2800" b="1" dirty="0">
                <a:solidFill>
                  <a:srgbClr val="00B0F0"/>
                </a:solidFill>
                <a:latin typeface="Algerian" panose="04020705040A02060702" pitchFamily="82" charset="0"/>
              </a:rPr>
              <a:t>L’ARROSAGE OPTIMISE DES ESPACES VERTS</a:t>
            </a:r>
          </a:p>
        </p:txBody>
      </p:sp>
    </p:spTree>
    <p:extLst>
      <p:ext uri="{BB962C8B-B14F-4D97-AF65-F5344CB8AC3E}">
        <p14:creationId xmlns:p14="http://schemas.microsoft.com/office/powerpoint/2010/main" val="22948728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3313</TotalTime>
  <Words>4826</Words>
  <Application>Microsoft Office PowerPoint</Application>
  <PresentationFormat>Affichage à l'écran (4:3)</PresentationFormat>
  <Paragraphs>329</Paragraphs>
  <Slides>42</Slides>
  <Notes>35</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42</vt:i4>
      </vt:variant>
    </vt:vector>
  </HeadingPairs>
  <TitlesOfParts>
    <vt:vector size="52" baseType="lpstr">
      <vt:lpstr>Algerian</vt:lpstr>
      <vt:lpstr>-apple-system</vt:lpstr>
      <vt:lpstr>Arial</vt:lpstr>
      <vt:lpstr>Calibri</vt:lpstr>
      <vt:lpstr>EBZZZZ+Optima</vt:lpstr>
      <vt:lpstr>Lucida Handwriting</vt:lpstr>
      <vt:lpstr>Roboto</vt:lpstr>
      <vt:lpstr>Verdana</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ECONOMISER LA RESSOURCE EAU</vt:lpstr>
      <vt:lpstr>Présentation PowerPoint</vt:lpstr>
      <vt:lpstr>Présentation PowerPoint</vt:lpstr>
      <vt:lpstr>Présentation PowerPoint</vt:lpstr>
      <vt:lpstr>Présentation PowerPoint</vt:lpstr>
      <vt:lpstr>Présentation PowerPoint</vt:lpstr>
      <vt:lpstr>ORIGINE DE L’EAU D’ARROSAGE DES ESPACES VERTS</vt:lpstr>
      <vt:lpstr>Présentation PowerPoint</vt:lpstr>
      <vt:lpstr>Présentation PowerPoint</vt:lpstr>
      <vt:lpstr>Le sol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GESTION RAISONNEE DE L’EAU D’ARROSAGE</vt:lpstr>
      <vt:lpstr>Présentation PowerPoint</vt:lpstr>
      <vt:lpstr>LE Goutte à goutte, matériel  économe de la ressource</vt:lpstr>
      <vt:lpstr>Présentation PowerPoint</vt:lpstr>
      <vt:lpstr>Présentation PowerPoint</vt:lpstr>
      <vt:lpstr>Réseau d’arrosage automatique</vt:lpstr>
      <vt:lpstr>Présentation PowerPoint</vt:lpstr>
      <vt:lpstr>IMAGE D4UN PLAN DE TERRAIN D4ARROSAGE ET D4UN ARROSEUR</vt:lpstr>
      <vt:lpstr>Une bonne conception en amont du système d’irrigation </vt:lpstr>
      <vt:lpstr>Présentation PowerPoint</vt:lpstr>
      <vt:lpstr>Présentation PowerPoint</vt:lpstr>
      <vt:lpstr>Présentation PowerPoint</vt:lpstr>
      <vt:lpstr>Principes de maintenance </vt:lpstr>
      <vt:lpstr>Traquer les fuites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Marion COUSSEAU</dc:creator>
  <cp:lastModifiedBy>patrick lafforgue</cp:lastModifiedBy>
  <cp:revision>94</cp:revision>
  <cp:lastPrinted>2025-02-17T09:29:24Z</cp:lastPrinted>
  <dcterms:created xsi:type="dcterms:W3CDTF">2023-05-09T12:47:54Z</dcterms:created>
  <dcterms:modified xsi:type="dcterms:W3CDTF">2026-05-05T09:38:52Z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2017-09-13T00:00:00Z</vt:filetime>
  </property>
  <property fmtid="{D5CDD505-2E9C-101B-9397-08002B2CF9AE}" pid="3" name="Creator">
    <vt:lpwstr>Microsoft® PowerPoint® 2016</vt:lpwstr>
  </property>
  <property fmtid="{D5CDD505-2E9C-101B-9397-08002B2CF9AE}" pid="4" name="LastSaved">
    <vt:filetime>2023-05-09T00:00:00Z</vt:filetime>
  </property>
  <property fmtid="{D5CDD505-2E9C-101B-9397-08002B2CF9AE}" pid="5" name="Producer">
    <vt:lpwstr>Microsoft® PowerPoint® 2016</vt:lpwstr>
  </property>
</Properties>
</file>