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488" r:id="rId3"/>
    <p:sldId id="489" r:id="rId4"/>
    <p:sldId id="1257" r:id="rId5"/>
    <p:sldId id="344" r:id="rId6"/>
    <p:sldId id="265" r:id="rId7"/>
    <p:sldId id="295" r:id="rId8"/>
    <p:sldId id="309" r:id="rId9"/>
    <p:sldId id="337" r:id="rId10"/>
    <p:sldId id="343" r:id="rId11"/>
    <p:sldId id="272" r:id="rId12"/>
    <p:sldId id="438" r:id="rId13"/>
    <p:sldId id="482" r:id="rId14"/>
    <p:sldId id="483" r:id="rId15"/>
    <p:sldId id="484" r:id="rId16"/>
    <p:sldId id="485" r:id="rId17"/>
    <p:sldId id="487" r:id="rId18"/>
    <p:sldId id="974" r:id="rId19"/>
    <p:sldId id="490"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8" d="100"/>
          <a:sy n="78" d="100"/>
        </p:scale>
        <p:origin x="157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CCB64-CDF5-4828-BBC0-07ED692AF6F7}" type="datetimeFigureOut">
              <a:rPr lang="fr-FR" smtClean="0"/>
              <a:t>05/05/2026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5C3EC-83D1-4B7F-A234-F10668453435}" type="slidenum">
              <a:rPr lang="fr-FR" smtClean="0"/>
              <a:t>‹N°›</a:t>
            </a:fld>
            <a:endParaRPr lang="fr-FR"/>
          </a:p>
        </p:txBody>
      </p:sp>
    </p:spTree>
    <p:extLst>
      <p:ext uri="{BB962C8B-B14F-4D97-AF65-F5344CB8AC3E}">
        <p14:creationId xmlns:p14="http://schemas.microsoft.com/office/powerpoint/2010/main" val="250765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05C3EC-83D1-4B7F-A234-F10668453435}" type="slidenum">
              <a:rPr lang="fr-FR" smtClean="0"/>
              <a:t>1</a:t>
            </a:fld>
            <a:endParaRPr lang="fr-FR"/>
          </a:p>
        </p:txBody>
      </p:sp>
    </p:spTree>
    <p:extLst>
      <p:ext uri="{BB962C8B-B14F-4D97-AF65-F5344CB8AC3E}">
        <p14:creationId xmlns:p14="http://schemas.microsoft.com/office/powerpoint/2010/main" val="662056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miter lim="800000"/>
            <a:headEnd/>
            <a:tailEnd/>
          </a:ln>
        </p:spPr>
        <p:txBody>
          <a:bodyPr/>
          <a:lstStyle/>
          <a:p>
            <a:fld id="{38E1F51C-E7DC-4ACE-94C6-C030EFDED7DC}" type="slidenum">
              <a:rPr lang="fr-FR" altLang="fr-FR" smtClean="0">
                <a:cs typeface="Arial" charset="0"/>
                <a:sym typeface="Monotype Sorts"/>
              </a:rPr>
              <a:pPr/>
              <a:t>14</a:t>
            </a:fld>
            <a:endParaRPr lang="fr-FR" altLang="fr-FR">
              <a:cs typeface="Arial" charset="0"/>
              <a:sym typeface="Monotype Sorts"/>
            </a:endParaRPr>
          </a:p>
        </p:txBody>
      </p:sp>
      <p:sp>
        <p:nvSpPr>
          <p:cNvPr id="604162" name="Rectangle 2"/>
          <p:cNvSpPr>
            <a:spLocks noGrp="1" noRot="1" noChangeAspect="1" noChangeArrowheads="1" noTextEdit="1"/>
          </p:cNvSpPr>
          <p:nvPr>
            <p:ph type="sldImg"/>
          </p:nvPr>
        </p:nvSpPr>
        <p:spPr>
          <a:xfrm>
            <a:off x="1011238" y="776288"/>
            <a:ext cx="5105400" cy="3829050"/>
          </a:xfrm>
          <a:ln/>
        </p:spPr>
      </p:sp>
      <p:sp>
        <p:nvSpPr>
          <p:cNvPr id="604163" name="Rectangle 3"/>
          <p:cNvSpPr>
            <a:spLocks noGrp="1" noChangeArrowheads="1"/>
          </p:cNvSpPr>
          <p:nvPr>
            <p:ph type="body" idx="1"/>
          </p:nvPr>
        </p:nvSpPr>
        <p:spPr>
          <a:xfrm>
            <a:off x="971550" y="4883150"/>
            <a:ext cx="5184775" cy="4605338"/>
          </a:xfrm>
          <a:noFill/>
        </p:spPr>
        <p:txBody>
          <a:bodyPr/>
          <a:lstStyle/>
          <a:p>
            <a:pPr eaLnBrk="1" hangingPunct="1"/>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63% les 27% sont sur l’évaporation des océans</a:t>
            </a:r>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18</a:t>
            </a:fld>
            <a:endParaRPr lang="fr-FR"/>
          </a:p>
        </p:txBody>
      </p:sp>
    </p:spTree>
    <p:extLst>
      <p:ext uri="{BB962C8B-B14F-4D97-AF65-F5344CB8AC3E}">
        <p14:creationId xmlns:p14="http://schemas.microsoft.com/office/powerpoint/2010/main" val="379035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effectLst/>
                <a:latin typeface="-apple-system"/>
              </a:rPr>
              <a:t>1. Principe général</a:t>
            </a:r>
            <a:br>
              <a:rPr lang="fr-FR" b="0" i="0" dirty="0">
                <a:effectLst/>
                <a:latin typeface="-apple-system"/>
              </a:rPr>
            </a:br>
            <a:br>
              <a:rPr lang="fr-FR" b="0" i="0" dirty="0">
                <a:effectLst/>
                <a:latin typeface="-apple-system"/>
              </a:rPr>
            </a:br>
            <a:r>
              <a:rPr lang="fr-FR" b="0" i="0" dirty="0">
                <a:effectLst/>
                <a:latin typeface="-apple-system"/>
              </a:rPr>
              <a:t>L’eau de pluie est une ressource gratuite et renouvelable.</a:t>
            </a:r>
            <a:br>
              <a:rPr lang="fr-FR" b="0" i="0" dirty="0">
                <a:effectLst/>
                <a:latin typeface="-apple-system"/>
              </a:rPr>
            </a:br>
            <a:r>
              <a:rPr lang="fr-FR" b="0" i="0" dirty="0">
                <a:effectLst/>
                <a:latin typeface="-apple-system"/>
              </a:rPr>
              <a:t>Un système domestique permet de :</a:t>
            </a:r>
            <a:br>
              <a:rPr lang="fr-FR" b="0" i="0" dirty="0">
                <a:effectLst/>
                <a:latin typeface="-apple-system"/>
              </a:rPr>
            </a:br>
            <a:r>
              <a:rPr lang="fr-FR" b="0" i="0" dirty="0">
                <a:effectLst/>
                <a:latin typeface="-apple-system"/>
              </a:rPr>
              <a:t>Collecter</a:t>
            </a:r>
            <a:br>
              <a:rPr lang="fr-FR" b="0" i="0" dirty="0">
                <a:effectLst/>
                <a:latin typeface="-apple-system"/>
              </a:rPr>
            </a:br>
            <a:r>
              <a:rPr lang="fr-FR" b="0" i="0" dirty="0">
                <a:effectLst/>
                <a:latin typeface="-apple-system"/>
              </a:rPr>
              <a:t>Filtrer</a:t>
            </a:r>
            <a:br>
              <a:rPr lang="fr-FR" b="0" i="0" dirty="0">
                <a:effectLst/>
                <a:latin typeface="-apple-system"/>
              </a:rPr>
            </a:br>
            <a:r>
              <a:rPr lang="fr-FR" b="0" i="0" dirty="0">
                <a:effectLst/>
                <a:latin typeface="-apple-system"/>
              </a:rPr>
              <a:t>Stocker</a:t>
            </a:r>
            <a:br>
              <a:rPr lang="fr-FR" b="0" i="0" dirty="0">
                <a:effectLst/>
                <a:latin typeface="-apple-system"/>
              </a:rPr>
            </a:br>
            <a:r>
              <a:rPr lang="fr-FR" b="0" i="0" dirty="0">
                <a:effectLst/>
                <a:latin typeface="-apple-system"/>
              </a:rPr>
              <a:t>Réutiliser</a:t>
            </a:r>
            <a:br>
              <a:rPr lang="fr-FR" b="0" i="0" dirty="0">
                <a:effectLst/>
                <a:latin typeface="-apple-system"/>
              </a:rPr>
            </a:br>
            <a:r>
              <a:rPr lang="fr-FR" b="0" i="0" dirty="0">
                <a:effectLst/>
                <a:latin typeface="-apple-system"/>
              </a:rPr>
              <a:t>L’eau de pluie pour des usages non potables.</a:t>
            </a:r>
            <a:br>
              <a:rPr lang="fr-FR" b="0" i="0" dirty="0">
                <a:effectLst/>
                <a:latin typeface="-apple-system"/>
              </a:rPr>
            </a:br>
            <a:br>
              <a:rPr lang="fr-FR" b="0" i="0" dirty="0">
                <a:effectLst/>
                <a:latin typeface="-apple-system"/>
              </a:rPr>
            </a:br>
            <a:r>
              <a:rPr lang="fr-FR" b="0" i="0" dirty="0">
                <a:effectLst/>
                <a:latin typeface="-apple-system"/>
              </a:rPr>
              <a:t>🏠 2. Collecte de l’eau de pluie</a:t>
            </a:r>
            <a:br>
              <a:rPr lang="fr-FR" b="0" i="0" dirty="0">
                <a:effectLst/>
                <a:latin typeface="-apple-system"/>
              </a:rPr>
            </a:br>
            <a:br>
              <a:rPr lang="fr-FR" b="0" i="0" dirty="0">
                <a:effectLst/>
                <a:latin typeface="-apple-system"/>
              </a:rPr>
            </a:br>
            <a:r>
              <a:rPr lang="fr-FR" b="0" i="0" dirty="0">
                <a:effectLst/>
                <a:latin typeface="-apple-system"/>
              </a:rPr>
              <a:t>📌 Surface de captage : le toit</a:t>
            </a:r>
            <a:br>
              <a:rPr lang="fr-FR" b="0" i="0" dirty="0">
                <a:effectLst/>
                <a:latin typeface="-apple-system"/>
              </a:rPr>
            </a:br>
            <a:r>
              <a:rPr lang="fr-FR" b="0" i="0" dirty="0">
                <a:effectLst/>
                <a:latin typeface="-apple-system"/>
              </a:rPr>
              <a:t>L’eau tombe sur la toiture</a:t>
            </a:r>
            <a:br>
              <a:rPr lang="fr-FR" b="0" i="0" dirty="0">
                <a:effectLst/>
                <a:latin typeface="-apple-system"/>
              </a:rPr>
            </a:br>
            <a:r>
              <a:rPr lang="fr-FR" b="0" i="0" dirty="0">
                <a:effectLst/>
                <a:latin typeface="-apple-system"/>
              </a:rPr>
              <a:t>Elle s’écoule vers les gouttières</a:t>
            </a:r>
            <a:br>
              <a:rPr lang="fr-FR" b="0" i="0" dirty="0">
                <a:effectLst/>
                <a:latin typeface="-apple-system"/>
              </a:rPr>
            </a:br>
            <a:r>
              <a:rPr lang="fr-FR" b="0" i="0" dirty="0">
                <a:effectLst/>
                <a:latin typeface="-apple-system"/>
              </a:rPr>
              <a:t>Les gouttières dirigent l’eau vers le système</a:t>
            </a:r>
            <a:br>
              <a:rPr lang="fr-FR" b="0" i="0" dirty="0">
                <a:effectLst/>
                <a:latin typeface="-apple-system"/>
              </a:rPr>
            </a:br>
            <a:r>
              <a:rPr lang="fr-FR" b="0" i="0" dirty="0">
                <a:effectLst/>
                <a:latin typeface="-apple-system"/>
              </a:rPr>
              <a:t>👉 Plus la surface du toit est grande, plus la quantité d’eau récupérée est importante.</a:t>
            </a:r>
            <a:br>
              <a:rPr lang="fr-FR" b="0" i="0" dirty="0">
                <a:effectLst/>
                <a:latin typeface="-apple-system"/>
              </a:rPr>
            </a:br>
            <a:br>
              <a:rPr lang="fr-FR" b="0" i="0" dirty="0">
                <a:effectLst/>
                <a:latin typeface="-apple-system"/>
              </a:rPr>
            </a:br>
            <a:r>
              <a:rPr lang="fr-FR" b="0" i="0" dirty="0">
                <a:effectLst/>
                <a:latin typeface="-apple-system"/>
              </a:rPr>
              <a:t>🧹 3. Préfiltration</a:t>
            </a:r>
            <a:br>
              <a:rPr lang="fr-FR" b="0" i="0" dirty="0">
                <a:effectLst/>
                <a:latin typeface="-apple-system"/>
              </a:rPr>
            </a:br>
            <a:br>
              <a:rPr lang="fr-FR" b="0" i="0" dirty="0">
                <a:effectLst/>
                <a:latin typeface="-apple-system"/>
              </a:rPr>
            </a:br>
            <a:r>
              <a:rPr lang="fr-FR" b="0" i="0" dirty="0">
                <a:effectLst/>
                <a:latin typeface="-apple-system"/>
              </a:rPr>
              <a:t>📌 Éléments de filtration simple</a:t>
            </a:r>
            <a:br>
              <a:rPr lang="fr-FR" b="0" i="0" dirty="0">
                <a:effectLst/>
                <a:latin typeface="-apple-system"/>
              </a:rPr>
            </a:br>
            <a:r>
              <a:rPr lang="fr-FR" b="0" i="0" dirty="0">
                <a:effectLst/>
                <a:latin typeface="-apple-system"/>
              </a:rPr>
              <a:t>Grille ou crapaudine (feuilles, débris)</a:t>
            </a:r>
            <a:br>
              <a:rPr lang="fr-FR" b="0" i="0" dirty="0">
                <a:effectLst/>
                <a:latin typeface="-apple-system"/>
              </a:rPr>
            </a:br>
            <a:r>
              <a:rPr lang="fr-FR" b="0" i="0" dirty="0">
                <a:effectLst/>
                <a:latin typeface="-apple-system"/>
              </a:rPr>
              <a:t>Filtre à sable ou à tamis</a:t>
            </a:r>
            <a:br>
              <a:rPr lang="fr-FR" b="0" i="0" dirty="0">
                <a:effectLst/>
                <a:latin typeface="-apple-system"/>
              </a:rPr>
            </a:br>
            <a:r>
              <a:rPr lang="fr-FR" b="0" i="0" dirty="0">
                <a:effectLst/>
                <a:latin typeface="-apple-system"/>
              </a:rPr>
              <a:t>🎯 Objectif :</a:t>
            </a:r>
            <a:br>
              <a:rPr lang="fr-FR" b="0" i="0" dirty="0">
                <a:effectLst/>
                <a:latin typeface="-apple-system"/>
              </a:rPr>
            </a:br>
            <a:r>
              <a:rPr lang="fr-FR" b="0" i="0" dirty="0">
                <a:effectLst/>
                <a:latin typeface="-apple-system"/>
              </a:rPr>
              <a:t>Éliminer les impuretés grossières</a:t>
            </a:r>
            <a:br>
              <a:rPr lang="fr-FR" b="0" i="0" dirty="0">
                <a:effectLst/>
                <a:latin typeface="-apple-system"/>
              </a:rPr>
            </a:br>
            <a:r>
              <a:rPr lang="fr-FR" b="0" i="0" dirty="0">
                <a:effectLst/>
                <a:latin typeface="-apple-system"/>
              </a:rPr>
              <a:t>Protéger la cuve de stockage</a:t>
            </a:r>
            <a:br>
              <a:rPr lang="fr-FR" b="0" i="0" dirty="0">
                <a:effectLst/>
                <a:latin typeface="-apple-system"/>
              </a:rPr>
            </a:br>
            <a:br>
              <a:rPr lang="fr-FR" b="0" i="0" dirty="0">
                <a:effectLst/>
                <a:latin typeface="-apple-system"/>
              </a:rPr>
            </a:br>
            <a:r>
              <a:rPr lang="fr-FR" b="0" i="0" dirty="0">
                <a:effectLst/>
                <a:latin typeface="-apple-system"/>
              </a:rPr>
              <a:t>🛢️ 4. Stockage</a:t>
            </a:r>
            <a:br>
              <a:rPr lang="fr-FR" b="0" i="0" dirty="0">
                <a:effectLst/>
                <a:latin typeface="-apple-system"/>
              </a:rPr>
            </a:br>
            <a:br>
              <a:rPr lang="fr-FR" b="0" i="0" dirty="0">
                <a:effectLst/>
                <a:latin typeface="-apple-system"/>
              </a:rPr>
            </a:br>
            <a:r>
              <a:rPr lang="fr-FR" b="0" i="0" dirty="0">
                <a:effectLst/>
                <a:latin typeface="-apple-system"/>
              </a:rPr>
              <a:t>📌 Cuve de stockage</a:t>
            </a:r>
            <a:br>
              <a:rPr lang="fr-FR" b="0" i="0" dirty="0">
                <a:effectLst/>
                <a:latin typeface="-apple-system"/>
              </a:rPr>
            </a:br>
            <a:r>
              <a:rPr lang="fr-FR" b="0" i="0" dirty="0">
                <a:effectLst/>
                <a:latin typeface="-apple-system"/>
              </a:rPr>
              <a:t>Hors sol ou enterrée</a:t>
            </a:r>
            <a:br>
              <a:rPr lang="fr-FR" b="0" i="0" dirty="0">
                <a:effectLst/>
                <a:latin typeface="-apple-system"/>
              </a:rPr>
            </a:br>
            <a:r>
              <a:rPr lang="fr-FR" b="0" i="0" dirty="0">
                <a:effectLst/>
                <a:latin typeface="-apple-system"/>
              </a:rPr>
              <a:t>En plastique, béton ou métal</a:t>
            </a:r>
            <a:br>
              <a:rPr lang="fr-FR" b="0" i="0" dirty="0">
                <a:effectLst/>
                <a:latin typeface="-apple-system"/>
              </a:rPr>
            </a:br>
            <a:r>
              <a:rPr lang="fr-FR" b="0" i="0" dirty="0">
                <a:effectLst/>
                <a:latin typeface="-apple-system"/>
              </a:rPr>
              <a:t>Équipée d’un trop-plein</a:t>
            </a:r>
            <a:br>
              <a:rPr lang="fr-FR" b="0" i="0" dirty="0">
                <a:effectLst/>
                <a:latin typeface="-apple-system"/>
              </a:rPr>
            </a:br>
            <a:r>
              <a:rPr lang="fr-FR" b="0" i="0" dirty="0">
                <a:effectLst/>
                <a:latin typeface="-apple-system"/>
              </a:rPr>
              <a:t>💡 Le trop-plein évacue l’excès d’eau vers le drainage ou le réseau pluvial.</a:t>
            </a:r>
            <a:br>
              <a:rPr lang="fr-FR" b="0" i="0" dirty="0">
                <a:effectLst/>
                <a:latin typeface="-apple-system"/>
              </a:rPr>
            </a:br>
            <a:br>
              <a:rPr lang="fr-FR" b="0" i="0" dirty="0">
                <a:effectLst/>
                <a:latin typeface="-apple-system"/>
              </a:rPr>
            </a:br>
            <a:r>
              <a:rPr lang="fr-FR" b="0" i="0" dirty="0">
                <a:effectLst/>
                <a:latin typeface="-apple-system"/>
              </a:rPr>
              <a:t>🔄 5. Distribution de l’eau</a:t>
            </a:r>
            <a:br>
              <a:rPr lang="fr-FR" b="0" i="0" dirty="0">
                <a:effectLst/>
                <a:latin typeface="-apple-system"/>
              </a:rPr>
            </a:br>
            <a:br>
              <a:rPr lang="fr-FR" b="0" i="0" dirty="0">
                <a:effectLst/>
                <a:latin typeface="-apple-system"/>
              </a:rPr>
            </a:br>
            <a:r>
              <a:rPr lang="fr-FR" b="0" i="0" dirty="0">
                <a:effectLst/>
                <a:latin typeface="-apple-system"/>
              </a:rPr>
              <a:t>📌 Acheminement vers les usages</a:t>
            </a:r>
            <a:br>
              <a:rPr lang="fr-FR" b="0" i="0" dirty="0">
                <a:effectLst/>
                <a:latin typeface="-apple-system"/>
              </a:rPr>
            </a:br>
            <a:r>
              <a:rPr lang="fr-FR" b="0" i="0" dirty="0">
                <a:effectLst/>
                <a:latin typeface="-apple-system"/>
              </a:rPr>
              <a:t>Par gravité (cuve en hauteur)</a:t>
            </a:r>
            <a:br>
              <a:rPr lang="fr-FR" b="0" i="0" dirty="0">
                <a:effectLst/>
                <a:latin typeface="-apple-system"/>
              </a:rPr>
            </a:br>
            <a:r>
              <a:rPr lang="fr-FR" b="0" i="0" dirty="0">
                <a:effectLst/>
                <a:latin typeface="-apple-system"/>
              </a:rPr>
              <a:t>Ou par pompe électrique</a:t>
            </a:r>
            <a:br>
              <a:rPr lang="fr-FR" b="0" i="0" dirty="0">
                <a:effectLst/>
                <a:latin typeface="-apple-system"/>
              </a:rPr>
            </a:br>
            <a:r>
              <a:rPr lang="fr-FR" b="0" i="0" dirty="0">
                <a:effectLst/>
                <a:latin typeface="-apple-system"/>
              </a:rPr>
              <a:t>🚿 Usages domestiques possibles :</a:t>
            </a:r>
            <a:br>
              <a:rPr lang="fr-FR" b="0" i="0" dirty="0">
                <a:effectLst/>
                <a:latin typeface="-apple-system"/>
              </a:rPr>
            </a:br>
            <a:r>
              <a:rPr lang="fr-FR" b="0" i="0" dirty="0">
                <a:effectLst/>
                <a:latin typeface="-apple-system"/>
              </a:rPr>
              <a:t>Arrosage du jardin</a:t>
            </a:r>
            <a:br>
              <a:rPr lang="fr-FR" b="0" i="0" dirty="0">
                <a:effectLst/>
                <a:latin typeface="-apple-system"/>
              </a:rPr>
            </a:br>
            <a:r>
              <a:rPr lang="fr-FR" b="0" i="0" dirty="0">
                <a:effectLst/>
                <a:latin typeface="-apple-system"/>
              </a:rPr>
              <a:t>Nettoyage des sols</a:t>
            </a:r>
            <a:br>
              <a:rPr lang="fr-FR" b="0" i="0" dirty="0">
                <a:effectLst/>
                <a:latin typeface="-apple-system"/>
              </a:rPr>
            </a:br>
            <a:r>
              <a:rPr lang="fr-FR" b="0" i="0" dirty="0">
                <a:effectLst/>
                <a:latin typeface="-apple-system"/>
              </a:rPr>
              <a:t>Lavage des véhicules</a:t>
            </a:r>
            <a:br>
              <a:rPr lang="fr-FR" b="0" i="0" dirty="0">
                <a:effectLst/>
                <a:latin typeface="-apple-system"/>
              </a:rPr>
            </a:br>
            <a:r>
              <a:rPr lang="fr-FR" b="0" i="0" dirty="0">
                <a:effectLst/>
                <a:latin typeface="-apple-system"/>
              </a:rPr>
              <a:t>Chasses d’eau des toilettes</a:t>
            </a:r>
            <a:br>
              <a:rPr lang="fr-FR" b="0" i="0" dirty="0">
                <a:effectLst/>
                <a:latin typeface="-apple-system"/>
              </a:rPr>
            </a:br>
            <a:r>
              <a:rPr lang="fr-FR" b="0" i="0" dirty="0">
                <a:effectLst/>
                <a:latin typeface="-apple-system"/>
              </a:rPr>
              <a:t>⚠️ Non potable sans traitement spécifique.</a:t>
            </a:r>
            <a:br>
              <a:rPr lang="fr-FR" b="0" i="0" dirty="0">
                <a:effectLst/>
                <a:latin typeface="-apple-system"/>
              </a:rPr>
            </a:br>
            <a:br>
              <a:rPr lang="fr-FR" b="0" i="0" dirty="0">
                <a:effectLst/>
                <a:latin typeface="-apple-system"/>
              </a:rPr>
            </a:br>
            <a:r>
              <a:rPr lang="fr-FR" b="0" i="0" dirty="0">
                <a:effectLst/>
                <a:latin typeface="-apple-system"/>
              </a:rPr>
              <a:t>🌱 6. Avantages du système</a:t>
            </a:r>
            <a:br>
              <a:rPr lang="fr-FR" b="0" i="0" dirty="0">
                <a:effectLst/>
                <a:latin typeface="-apple-system"/>
              </a:rPr>
            </a:br>
            <a:br>
              <a:rPr lang="fr-FR" b="0" i="0" dirty="0">
                <a:effectLst/>
                <a:latin typeface="-apple-system"/>
              </a:rPr>
            </a:br>
            <a:r>
              <a:rPr lang="fr-FR" b="0" i="0" dirty="0">
                <a:effectLst/>
                <a:latin typeface="-apple-system"/>
              </a:rPr>
              <a:t>✅ Réduction de la facture d’eau</a:t>
            </a:r>
            <a:br>
              <a:rPr lang="fr-FR" b="0" i="0" dirty="0">
                <a:effectLst/>
                <a:latin typeface="-apple-system"/>
              </a:rPr>
            </a:br>
            <a:r>
              <a:rPr lang="fr-FR" b="0" i="0" dirty="0">
                <a:effectLst/>
                <a:latin typeface="-apple-system"/>
              </a:rPr>
              <a:t>✅ Préservation des ressources en eau potable</a:t>
            </a:r>
            <a:br>
              <a:rPr lang="fr-FR" b="0" i="0" dirty="0">
                <a:effectLst/>
                <a:latin typeface="-apple-system"/>
              </a:rPr>
            </a:br>
            <a:r>
              <a:rPr lang="fr-FR" b="0" i="0" dirty="0">
                <a:effectLst/>
                <a:latin typeface="-apple-system"/>
              </a:rPr>
              <a:t>✅ Réduction du ruissellement et des inondations</a:t>
            </a:r>
            <a:br>
              <a:rPr lang="fr-FR" b="0" i="0" dirty="0">
                <a:effectLst/>
                <a:latin typeface="-apple-system"/>
              </a:rPr>
            </a:br>
            <a:r>
              <a:rPr lang="fr-FR" b="0" i="0" dirty="0">
                <a:effectLst/>
                <a:latin typeface="-apple-system"/>
              </a:rPr>
              <a:t>✅ Solution écologique et durable</a:t>
            </a:r>
            <a:br>
              <a:rPr lang="fr-FR" b="0" i="0" dirty="0">
                <a:effectLst/>
                <a:latin typeface="-apple-system"/>
              </a:rPr>
            </a:br>
            <a:br>
              <a:rPr lang="fr-FR" b="0" i="0" dirty="0">
                <a:effectLst/>
                <a:latin typeface="-apple-system"/>
              </a:rPr>
            </a:br>
            <a:r>
              <a:rPr lang="fr-FR" b="0" i="0" dirty="0">
                <a:effectLst/>
                <a:latin typeface="-apple-system"/>
              </a:rPr>
              <a:t>⚠️ 7. Bonnes pratiques</a:t>
            </a:r>
            <a:br>
              <a:rPr lang="fr-FR" b="0" i="0" dirty="0">
                <a:effectLst/>
                <a:latin typeface="-apple-system"/>
              </a:rPr>
            </a:br>
            <a:br>
              <a:rPr lang="fr-FR" b="0" i="0" dirty="0">
                <a:effectLst/>
                <a:latin typeface="-apple-system"/>
              </a:rPr>
            </a:br>
            <a:r>
              <a:rPr lang="fr-FR" b="0" i="0" dirty="0">
                <a:effectLst/>
                <a:latin typeface="-apple-system"/>
              </a:rPr>
              <a:t>✔ Nettoyer régulièrement les filtres</a:t>
            </a:r>
            <a:br>
              <a:rPr lang="fr-FR" b="0" i="0" dirty="0">
                <a:effectLst/>
                <a:latin typeface="-apple-system"/>
              </a:rPr>
            </a:br>
            <a:r>
              <a:rPr lang="fr-FR" b="0" i="0" dirty="0">
                <a:effectLst/>
                <a:latin typeface="-apple-system"/>
              </a:rPr>
              <a:t>✔ Fermer le système contre les moustiques</a:t>
            </a:r>
            <a:br>
              <a:rPr lang="fr-FR" b="0" i="0" dirty="0">
                <a:effectLst/>
                <a:latin typeface="-apple-system"/>
              </a:rPr>
            </a:br>
            <a:r>
              <a:rPr lang="fr-FR" b="0" i="0" dirty="0">
                <a:effectLst/>
                <a:latin typeface="-apple-system"/>
              </a:rPr>
              <a:t>✔ Séparer le réseau eau potable / eau de pluie</a:t>
            </a:r>
            <a:br>
              <a:rPr lang="fr-FR" b="0" i="0" dirty="0">
                <a:effectLst/>
                <a:latin typeface="-apple-system"/>
              </a:rPr>
            </a:br>
            <a:r>
              <a:rPr lang="fr-FR" b="0" i="0" dirty="0">
                <a:effectLst/>
                <a:latin typeface="-apple-system"/>
              </a:rPr>
              <a:t>✔ Informer les utilisateurs (signalisation)</a:t>
            </a:r>
            <a:br>
              <a:rPr lang="fr-FR" b="0" i="0" dirty="0">
                <a:effectLst/>
                <a:latin typeface="-apple-system"/>
              </a:rPr>
            </a:br>
            <a:endParaRPr lang="fr-FR" dirty="0"/>
          </a:p>
        </p:txBody>
      </p:sp>
      <p:sp>
        <p:nvSpPr>
          <p:cNvPr id="4" name="Espace réservé du numéro de diapositive 3"/>
          <p:cNvSpPr>
            <a:spLocks noGrp="1"/>
          </p:cNvSpPr>
          <p:nvPr>
            <p:ph type="sldNum" sz="quarter" idx="5"/>
          </p:nvPr>
        </p:nvSpPr>
        <p:spPr/>
        <p:txBody>
          <a:bodyPr/>
          <a:lstStyle/>
          <a:p>
            <a:fld id="{1F05C3EC-83D1-4B7F-A234-F10668453435}" type="slidenum">
              <a:rPr lang="fr-FR" smtClean="0"/>
              <a:t>4</a:t>
            </a:fld>
            <a:endParaRPr lang="fr-FR"/>
          </a:p>
        </p:txBody>
      </p:sp>
    </p:spTree>
    <p:extLst>
      <p:ext uri="{BB962C8B-B14F-4D97-AF65-F5344CB8AC3E}">
        <p14:creationId xmlns:p14="http://schemas.microsoft.com/office/powerpoint/2010/main" val="148765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dirty="0">
                <a:solidFill>
                  <a:srgbClr val="3C4858"/>
                </a:solidFill>
                <a:effectLst/>
                <a:latin typeface="Arial" panose="020B0604020202020204" pitchFamily="34" charset="0"/>
              </a:rPr>
              <a:t>Par ailleurs, la végétalisation des toitures est une solution favorablement accueillie par les agences de l’eau de France qui, de ce fait, peuvent accompagner financièrement des projets de végétalisation de toiture sous certaines conditions.</a:t>
            </a:r>
          </a:p>
          <a:p>
            <a:r>
              <a:rPr lang="fr-FR" sz="1200" b="0" dirty="0">
                <a:solidFill>
                  <a:srgbClr val="3C4858"/>
                </a:solidFill>
                <a:effectLst/>
                <a:latin typeface="Arial" panose="020B0604020202020204" pitchFamily="34" charset="0"/>
              </a:rPr>
              <a:t>Le rejet d’eau à la parcelle veut aussi utiliser les eaux grises pour l’arrosage des espaces verts de la parcelle mais aussi réfléchir à la réutilisation de l’eau dans le logement.</a:t>
            </a:r>
            <a:endParaRPr lang="fr-FR" dirty="0"/>
          </a:p>
        </p:txBody>
      </p:sp>
      <p:sp>
        <p:nvSpPr>
          <p:cNvPr id="4" name="Espace réservé du numéro de diapositive 3"/>
          <p:cNvSpPr>
            <a:spLocks noGrp="1"/>
          </p:cNvSpPr>
          <p:nvPr>
            <p:ph type="sldNum" sz="quarter" idx="5"/>
          </p:nvPr>
        </p:nvSpPr>
        <p:spPr/>
        <p:txBody>
          <a:bodyPr/>
          <a:lstStyle/>
          <a:p>
            <a:fld id="{1F05C3EC-83D1-4B7F-A234-F10668453435}" type="slidenum">
              <a:rPr lang="fr-FR" smtClean="0"/>
              <a:t>5</a:t>
            </a:fld>
            <a:endParaRPr lang="fr-FR"/>
          </a:p>
        </p:txBody>
      </p:sp>
    </p:spTree>
    <p:extLst>
      <p:ext uri="{BB962C8B-B14F-4D97-AF65-F5344CB8AC3E}">
        <p14:creationId xmlns:p14="http://schemas.microsoft.com/office/powerpoint/2010/main" val="230761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règlementation se durcit (loi climat et résilience 2020). Tout aménagements nouveaux doivent prendre en compte ces nouveaux critères de </a:t>
            </a:r>
            <a:r>
              <a:rPr lang="fr-FR" dirty="0" err="1"/>
              <a:t>dèsimperméabilisation</a:t>
            </a:r>
            <a:r>
              <a:rPr lang="fr-FR" dirty="0"/>
              <a:t>. Pour les parking (loi </a:t>
            </a:r>
            <a:r>
              <a:rPr lang="fr-FR" dirty="0" err="1"/>
              <a:t>diodiversité</a:t>
            </a:r>
            <a:r>
              <a:rPr lang="fr-FR" dirty="0"/>
              <a:t> et ALUR) impose aux </a:t>
            </a:r>
            <a:r>
              <a:rPr lang="fr-FR" dirty="0" err="1"/>
              <a:t>batiments</a:t>
            </a:r>
            <a:r>
              <a:rPr lang="fr-FR" dirty="0"/>
              <a:t> commerciaux d’une surface de vente supérieure à 1000 m² de rendre une partie de leur parking perméable. La loi </a:t>
            </a:r>
            <a:r>
              <a:rPr lang="fr-FR" dirty="0" err="1"/>
              <a:t>EnR</a:t>
            </a:r>
            <a:r>
              <a:rPr lang="fr-FR" dirty="0"/>
              <a:t> de 2023 valable pour tous les </a:t>
            </a:r>
            <a:r>
              <a:rPr lang="fr-FR" dirty="0" err="1"/>
              <a:t>ERPublics</a:t>
            </a:r>
            <a:r>
              <a:rPr lang="fr-FR" dirty="0"/>
              <a:t> que les parking de plus de 500 m² (25 places) soient neufs, soient en forte réhabilitation, favorise l’infiltration des eaux de pluies.</a:t>
            </a:r>
          </a:p>
          <a:p>
            <a:endParaRPr lang="fr-FR" dirty="0"/>
          </a:p>
          <a:p>
            <a:r>
              <a:rPr lang="fr-FR" dirty="0"/>
              <a:t>Rendre le sol plus perméable à l’eau en changeant de revêtement et déconnecter les eaux pluviales d’un réseau de collecte pour qu’elles s’infiltrent là ou elles tombent.</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6</a:t>
            </a:fld>
            <a:endParaRPr lang="fr-FR"/>
          </a:p>
        </p:txBody>
      </p:sp>
    </p:spTree>
    <p:extLst>
      <p:ext uri="{BB962C8B-B14F-4D97-AF65-F5344CB8AC3E}">
        <p14:creationId xmlns:p14="http://schemas.microsoft.com/office/powerpoint/2010/main" val="1418214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a:t>
            </a:r>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7</a:t>
            </a:fld>
            <a:endParaRPr lang="fr-FR"/>
          </a:p>
        </p:txBody>
      </p:sp>
    </p:spTree>
    <p:extLst>
      <p:ext uri="{BB962C8B-B14F-4D97-AF65-F5344CB8AC3E}">
        <p14:creationId xmlns:p14="http://schemas.microsoft.com/office/powerpoint/2010/main" val="38741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Profitez des écoulements gravitaires de l’eau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La Métropole de Lyon et la mairie du 6</a:t>
            </a:r>
            <a:r>
              <a:rPr lang="fr-FR" sz="1800" kern="0" baseline="3000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e</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 arrondissement de Lyon font un test au nom poétique : l’arbre de pluie. L’idée, c’est d’</a:t>
            </a:r>
            <a:r>
              <a:rPr lang="fr-FR" sz="1800" kern="0" dirty="0">
                <a:solidFill>
                  <a:srgbClr val="1A171B"/>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agrandir l’espace au pied des arbres</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 avec des plantations en pleine terre et une tranchée en gravier. Ce n’est pas seulement joli : cela</a:t>
            </a:r>
            <a:r>
              <a:rPr lang="fr-FR" sz="1800" kern="0" dirty="0">
                <a:solidFill>
                  <a:srgbClr val="1A171B"/>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 permet à une plus grande quantité de pluie de s’infiltrer dans le sol au lieu de ruisseler vers les égouts</a:t>
            </a:r>
            <a:r>
              <a:rPr lang="fr-FR" sz="1800" kern="0" dirty="0">
                <a:solidFill>
                  <a:srgbClr val="1A171B"/>
                </a:solidFill>
                <a:effectLst/>
                <a:latin typeface="Arial" panose="020B0604020202020204" pitchFamily="34" charset="0"/>
                <a:ea typeface="Times New Roman" panose="02020603050405020304" pitchFamily="18" charset="0"/>
                <a:cs typeface="Times New Roman" panose="02020603050405020304" pitchFamily="18" charset="0"/>
              </a:rPr>
              <a:t>.</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11FF6A26-AA81-4BF7-A1FA-301534B5A109}" type="slidenum">
              <a:rPr lang="fr-FR" smtClean="0"/>
              <a:t>8</a:t>
            </a:fld>
            <a:endParaRPr lang="fr-FR"/>
          </a:p>
        </p:txBody>
      </p:sp>
    </p:spTree>
    <p:extLst>
      <p:ext uri="{BB962C8B-B14F-4D97-AF65-F5344CB8AC3E}">
        <p14:creationId xmlns:p14="http://schemas.microsoft.com/office/powerpoint/2010/main" val="2823841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Eau potable avec une infrastructure et des réseaux existants. Attention surtout à ne pas contaminer le réseaux donc mise en place de disconnecteurs.</a:t>
            </a:r>
          </a:p>
          <a:p>
            <a:r>
              <a:rPr lang="fr-FR" dirty="0"/>
              <a:t>Fausse bonne idée car on prélève de la ressource (faire des comptages) et cela demande de mettre en place un nouveau réseau de distribution. A réfléchir sur de gros aménagements, quartier, complexe sportif…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Comment récupérer de l’eau de pluie dans des pays où il ne pleut pas? Désimperméabiliser, Toiture végétalisée, Si récupération le prévoir à la parcelle, </a:t>
            </a:r>
            <a:r>
              <a:rPr lang="fr-FR" b="0" i="0" dirty="0">
                <a:solidFill>
                  <a:srgbClr val="004855"/>
                </a:solidFill>
                <a:effectLst/>
                <a:latin typeface="Open Sans" panose="020B0604020202020204" pitchFamily="34" charset="0"/>
              </a:rPr>
              <a:t>Respecter au maximum le cycle naturel de l’eau, en évitant l’imperméabilisation et la concentration des flux. La vitesse d’écoulement des eaux est ainsi ralentie et plus proche de son état d’origine. En effet, l’eau pluviale est gérée au plus près de son point de chute, en privilégiant l’infiltration sur place, si la nappe et le sol le permettent. Lorsque cela n’est pas possible, elle est stockée temporairement et restituée à débit maitrisé vers le milieu naturel.</a:t>
            </a:r>
          </a:p>
          <a:p>
            <a:r>
              <a:rPr lang="fr-FR" dirty="0"/>
              <a:t>Séparer le réseau d’assainissement et celui des eaux pluviales pour éviter les pollutions en aval.</a:t>
            </a:r>
          </a:p>
          <a:p>
            <a:r>
              <a:rPr lang="fr-FR" dirty="0"/>
              <a:t>Pour les stations souvent en périphérie des villes, privilégier l’agriculture (apport de A et P) grosse demandeuse et moins règlementée, Eau à la parcelle implique le traitement de l’eau individuel (eau du lave linge dans les toilettes, piscine (12 m3/j + 2 vidanges/an) à prévoir pour l’irrigation de proximité ou à la bâche. Attention diminution des reversements dans le milieu naturel.</a:t>
            </a:r>
          </a:p>
          <a:p>
            <a:r>
              <a:rPr lang="fr-FR" dirty="0"/>
              <a:t>Le littoral a une forte demande en été en rapport avec le tourisme mais la désalinisation a un coût énergétique et </a:t>
            </a:r>
            <a:r>
              <a:rPr lang="fr-FR"/>
              <a:t>environnemental important.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DA2EF6FE-A2E5-4BFC-9787-429706E1AE93}" type="slidenum">
              <a:rPr lang="fr-FR" smtClean="0"/>
              <a:t>11</a:t>
            </a:fld>
            <a:endParaRPr lang="fr-FR"/>
          </a:p>
        </p:txBody>
      </p:sp>
    </p:spTree>
    <p:extLst>
      <p:ext uri="{BB962C8B-B14F-4D97-AF65-F5344CB8AC3E}">
        <p14:creationId xmlns:p14="http://schemas.microsoft.com/office/powerpoint/2010/main" val="2122957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miter lim="800000"/>
            <a:headEnd/>
            <a:tailEnd/>
          </a:ln>
        </p:spPr>
        <p:txBody>
          <a:bodyPr/>
          <a:lstStyle/>
          <a:p>
            <a:fld id="{5E88CA01-ADA4-405E-B9AC-FC0F7B913E26}" type="slidenum">
              <a:rPr lang="fr-FR" altLang="fr-FR" smtClean="0">
                <a:cs typeface="Arial" charset="0"/>
                <a:sym typeface="Monotype Sorts"/>
              </a:rPr>
              <a:pPr/>
              <a:t>12</a:t>
            </a:fld>
            <a:endParaRPr lang="fr-FR" altLang="fr-FR">
              <a:cs typeface="Arial" charset="0"/>
              <a:sym typeface="Monotype Sorts"/>
            </a:endParaRPr>
          </a:p>
        </p:txBody>
      </p:sp>
      <p:sp>
        <p:nvSpPr>
          <p:cNvPr id="599042" name="Rectangle 2"/>
          <p:cNvSpPr>
            <a:spLocks noGrp="1" noChangeArrowheads="1"/>
          </p:cNvSpPr>
          <p:nvPr>
            <p:ph type="body" idx="1"/>
          </p:nvPr>
        </p:nvSpPr>
        <p:spPr>
          <a:xfrm>
            <a:off x="866775" y="3760788"/>
            <a:ext cx="5365750" cy="5734050"/>
          </a:xfrm>
          <a:noFill/>
        </p:spPr>
        <p:txBody>
          <a:bodyPr/>
          <a:lstStyle/>
          <a:p>
            <a:pPr eaLnBrk="1" fontAlgn="ctr" hangingPunct="1">
              <a:spcBef>
                <a:spcPct val="50000"/>
              </a:spcBef>
            </a:pPr>
            <a:endParaRPr lang="fr-FR" altLang="fr-FR" b="1">
              <a:solidFill>
                <a:srgbClr val="000000"/>
              </a:solidFill>
            </a:endParaRPr>
          </a:p>
          <a:p>
            <a:pPr marL="287338" lvl="1" indent="-96838" eaLnBrk="1" hangingPunct="1"/>
            <a:r>
              <a:rPr lang="fr-FR" altLang="fr-FR" sz="1400" b="1">
                <a:solidFill>
                  <a:srgbClr val="0033CC"/>
                </a:solidFill>
              </a:rPr>
              <a:t>Enjeu pour les espaces verts</a:t>
            </a:r>
          </a:p>
          <a:p>
            <a:pPr eaLnBrk="1" fontAlgn="ctr" hangingPunct="1">
              <a:spcBef>
                <a:spcPct val="50000"/>
              </a:spcBef>
            </a:pPr>
            <a:endParaRPr lang="fr-FR" altLang="fr-FR" b="1">
              <a:solidFill>
                <a:srgbClr val="000000"/>
              </a:solidFill>
            </a:endParaRPr>
          </a:p>
          <a:p>
            <a:pPr eaLnBrk="1" fontAlgn="ctr" hangingPunct="1">
              <a:spcBef>
                <a:spcPct val="50000"/>
              </a:spcBef>
            </a:pPr>
            <a:endParaRPr lang="fr-FR" altLang="fr-FR" b="1">
              <a:solidFill>
                <a:srgbClr val="000000"/>
              </a:solidFill>
            </a:endParaRPr>
          </a:p>
          <a:p>
            <a:pPr eaLnBrk="1" fontAlgn="ctr" hangingPunct="1">
              <a:spcBef>
                <a:spcPct val="50000"/>
              </a:spcBef>
            </a:pPr>
            <a:r>
              <a:rPr lang="fr-FR" altLang="fr-FR" b="1">
                <a:solidFill>
                  <a:srgbClr val="000000"/>
                </a:solidFill>
              </a:rPr>
              <a:t>En France, la quantité de pluie récupérable en moyenne est de </a:t>
            </a:r>
            <a:r>
              <a:rPr lang="fr-FR" altLang="fr-FR">
                <a:solidFill>
                  <a:srgbClr val="000000"/>
                </a:solidFill>
              </a:rPr>
              <a:t>750 L/m²/an </a:t>
            </a:r>
            <a:r>
              <a:rPr lang="fr-FR" altLang="fr-FR" b="1">
                <a:solidFill>
                  <a:srgbClr val="000000"/>
                </a:solidFill>
              </a:rPr>
              <a:t>avec très peu de disparité entre les régions. Pour exploiter cette ressource trop souvent oubliée, des récupérateurs d’eaux pluviales peuvent être mis en place.</a:t>
            </a:r>
          </a:p>
          <a:p>
            <a:pPr algn="just" eaLnBrk="1" fontAlgn="ctr" hangingPunct="1">
              <a:spcBef>
                <a:spcPct val="50000"/>
              </a:spcBef>
            </a:pPr>
            <a:r>
              <a:rPr lang="fr-FR" altLang="fr-FR" sz="1000" b="1">
                <a:solidFill>
                  <a:srgbClr val="000000"/>
                </a:solidFill>
                <a:latin typeface="Georgia" pitchFamily="18" charset="0"/>
              </a:rPr>
              <a:t>En Allemagne, une installation nouvelle sur deux est équipée de systèmes de récupération (soit 100 000 par an). A Singapour, c’est 50 % des toits. </a:t>
            </a:r>
          </a:p>
          <a:p>
            <a:pPr algn="just" eaLnBrk="1" fontAlgn="ctr" hangingPunct="1">
              <a:spcBef>
                <a:spcPct val="50000"/>
              </a:spcBef>
            </a:pPr>
            <a:r>
              <a:rPr lang="fr-FR" altLang="fr-FR" sz="1000" b="1">
                <a:solidFill>
                  <a:srgbClr val="000000"/>
                </a:solidFill>
                <a:latin typeface="Georgia" pitchFamily="18" charset="0"/>
              </a:rPr>
              <a:t>La ville de </a:t>
            </a:r>
            <a:r>
              <a:rPr lang="fr-FR" altLang="fr-FR" sz="1000">
                <a:solidFill>
                  <a:srgbClr val="000000"/>
                </a:solidFill>
                <a:latin typeface="Georgia" pitchFamily="18" charset="0"/>
              </a:rPr>
              <a:t>La ville de Saint-Denis (93) va, par exemple, équiper son marché couvert d’un système de récupération.</a:t>
            </a:r>
          </a:p>
          <a:p>
            <a:pPr algn="just" eaLnBrk="1" fontAlgn="ctr" hangingPunct="1">
              <a:spcBef>
                <a:spcPct val="50000"/>
              </a:spcBef>
            </a:pPr>
            <a:r>
              <a:rPr lang="fr-FR" altLang="fr-FR" sz="1000">
                <a:solidFill>
                  <a:srgbClr val="000000"/>
                </a:solidFill>
                <a:latin typeface="Georgia" pitchFamily="18" charset="0"/>
              </a:rPr>
              <a:t>Plus largement, l’utilisation de l’eau de pluie permet de nombreux avantages écologiques : diminution des prélèvements des eaux souterraines et de surface, réseau de distribution allégé (théoriquement 80 % des besoins en eau des ménages pourrait être couvert par l’eau de pluie), canalisations et machines à laver libres de calcaire, utilisation moindre (50 %) de savon en raison de la douceur de l’eau, suppression des systèmes d’adoucisseurs qui rejettent 250 kg de sels par an et par ménage dans les rivières, et enfin disposition après potabilisation d’une eau très peu polluée (teneur en métaux lourds et en nitrates nettement plus faible que dans l’eau de distribution) et naturellement douce comme les meilleures eaux minérales...</a:t>
            </a:r>
          </a:p>
        </p:txBody>
      </p:sp>
      <p:sp>
        <p:nvSpPr>
          <p:cNvPr id="599043" name="Rectangle 3"/>
          <p:cNvSpPr>
            <a:spLocks noGrp="1" noRot="1" noChangeAspect="1" noChangeArrowheads="1" noTextEdit="1"/>
          </p:cNvSpPr>
          <p:nvPr>
            <p:ph type="sldImg"/>
          </p:nvPr>
        </p:nvSpPr>
        <p:spPr>
          <a:xfrm>
            <a:off x="1430338" y="382588"/>
            <a:ext cx="4183062" cy="3136900"/>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miter lim="800000"/>
            <a:headEnd/>
            <a:tailEnd/>
          </a:ln>
        </p:spPr>
        <p:txBody>
          <a:bodyPr/>
          <a:lstStyle/>
          <a:p>
            <a:fld id="{30FD353B-48AD-471B-B69F-C8593A94428D}" type="slidenum">
              <a:rPr lang="fr-FR" altLang="fr-FR" smtClean="0">
                <a:cs typeface="Arial" charset="0"/>
                <a:sym typeface="Monotype Sorts"/>
              </a:rPr>
              <a:pPr/>
              <a:t>13</a:t>
            </a:fld>
            <a:endParaRPr lang="fr-FR" altLang="fr-FR">
              <a:cs typeface="Arial" charset="0"/>
              <a:sym typeface="Monotype Sorts"/>
            </a:endParaRPr>
          </a:p>
        </p:txBody>
      </p:sp>
      <p:sp>
        <p:nvSpPr>
          <p:cNvPr id="602114" name="Rectangle 2"/>
          <p:cNvSpPr>
            <a:spLocks noGrp="1" noRot="1" noChangeAspect="1" noChangeArrowheads="1" noTextEdit="1"/>
          </p:cNvSpPr>
          <p:nvPr>
            <p:ph type="sldImg"/>
          </p:nvPr>
        </p:nvSpPr>
        <p:spPr>
          <a:xfrm>
            <a:off x="1011238" y="776288"/>
            <a:ext cx="5105400" cy="3829050"/>
          </a:xfrm>
          <a:ln/>
        </p:spPr>
      </p:sp>
      <p:sp>
        <p:nvSpPr>
          <p:cNvPr id="602115" name="Rectangle 3"/>
          <p:cNvSpPr>
            <a:spLocks noGrp="1" noChangeArrowheads="1"/>
          </p:cNvSpPr>
          <p:nvPr>
            <p:ph type="body" idx="1"/>
          </p:nvPr>
        </p:nvSpPr>
        <p:spPr>
          <a:xfrm>
            <a:off x="971550" y="4883150"/>
            <a:ext cx="5184775" cy="4605338"/>
          </a:xfrm>
          <a:noFill/>
        </p:spPr>
        <p:txBody>
          <a:bodyPr/>
          <a:lstStyle/>
          <a:p>
            <a:pPr eaLnBrk="1" hangingPunct="1"/>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761735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80316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832548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62865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825625"/>
            <a:ext cx="386715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3034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6ED3047-CD36-4B40-B8D5-6ABEB350B8A5}"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31159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6ED3047-CD36-4B40-B8D5-6ABEB350B8A5}" type="datetimeFigureOut">
              <a:rPr lang="fr-FR" smtClean="0"/>
              <a:t>05/05/2026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43205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6ED3047-CD36-4B40-B8D5-6ABEB350B8A5}"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078986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6ED3047-CD36-4B40-B8D5-6ABEB350B8A5}" type="datetimeFigureOut">
              <a:rPr lang="fr-FR" smtClean="0"/>
              <a:t>05/05/2026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27602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6ED3047-CD36-4B40-B8D5-6ABEB350B8A5}" type="datetimeFigureOut">
              <a:rPr lang="fr-FR" smtClean="0"/>
              <a:t>05/05/2026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343665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3047-CD36-4B40-B8D5-6ABEB350B8A5}" type="datetimeFigureOut">
              <a:rPr lang="fr-FR" smtClean="0"/>
              <a:t>05/05/2026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205620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6ED3047-CD36-4B40-B8D5-6ABEB350B8A5}"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154136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6ED3047-CD36-4B40-B8D5-6ABEB350B8A5}" type="datetimeFigureOut">
              <a:rPr lang="fr-FR" smtClean="0"/>
              <a:t>05/05/2026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84ABB3E-0F3F-4708-B128-1A7262AC903D}" type="slidenum">
              <a:rPr lang="fr-FR" smtClean="0"/>
              <a:t>‹N°›</a:t>
            </a:fld>
            <a:endParaRPr lang="fr-FR"/>
          </a:p>
        </p:txBody>
      </p:sp>
    </p:spTree>
    <p:extLst>
      <p:ext uri="{BB962C8B-B14F-4D97-AF65-F5344CB8AC3E}">
        <p14:creationId xmlns:p14="http://schemas.microsoft.com/office/powerpoint/2010/main" val="1729769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D3047-CD36-4B40-B8D5-6ABEB350B8A5}" type="datetimeFigureOut">
              <a:rPr lang="fr-FR" smtClean="0"/>
              <a:t>05/05/2026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4ABB3E-0F3F-4708-B128-1A7262AC903D}" type="slidenum">
              <a:rPr lang="fr-FR" smtClean="0"/>
              <a:t>‹N°›</a:t>
            </a:fld>
            <a:endParaRPr lang="fr-FR"/>
          </a:p>
        </p:txBody>
      </p:sp>
    </p:spTree>
    <p:extLst>
      <p:ext uri="{BB962C8B-B14F-4D97-AF65-F5344CB8AC3E}">
        <p14:creationId xmlns:p14="http://schemas.microsoft.com/office/powerpoint/2010/main" val="1378569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hyperlink" Target="https://www.youtube.com/watch?v=EVjEe7q8nvU" TargetMode="External"/><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4CSKViS4kbU&amp;t=178s" TargetMode="External"/><Relationship Id="rId2" Type="http://schemas.openxmlformats.org/officeDocument/2006/relationships/hyperlink" Target="https://www.youtube.com/watch?v=jsq21-Q-ckU&amp;t=81s" TargetMode="External"/><Relationship Id="rId1" Type="http://schemas.openxmlformats.org/officeDocument/2006/relationships/slideLayout" Target="../slideLayouts/slideLayout12.xml"/><Relationship Id="rId4" Type="http://schemas.openxmlformats.org/officeDocument/2006/relationships/hyperlink" Target="https://www.youtube.com/watch?v=XdFrKjJXqH4&amp;t=117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ampnum.com/content/video/67530ee4a6ef96c157a82a1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6075574-94F4-2349-B591-130C41D5B172}"/>
              </a:ext>
            </a:extLst>
          </p:cNvPr>
          <p:cNvSpPr txBox="1"/>
          <p:nvPr/>
        </p:nvSpPr>
        <p:spPr>
          <a:xfrm>
            <a:off x="853438" y="294305"/>
            <a:ext cx="7750629" cy="954107"/>
          </a:xfrm>
          <a:prstGeom prst="rect">
            <a:avLst/>
          </a:prstGeom>
          <a:noFill/>
        </p:spPr>
        <p:txBody>
          <a:bodyPr wrap="square">
            <a:spAutoFit/>
          </a:bodyPr>
          <a:lstStyle/>
          <a:p>
            <a:pPr algn="ctr"/>
            <a:r>
              <a:rPr lang="fr-FR" sz="2800" b="1" dirty="0">
                <a:solidFill>
                  <a:srgbClr val="00B0F0"/>
                </a:solidFill>
                <a:latin typeface="Algerian" panose="04020705040A02060702" pitchFamily="82" charset="0"/>
              </a:rPr>
              <a:t>LES SOLUTIONS ALTERNATIVES DE L’UTILISATION DE L’EAU POTABLE</a:t>
            </a:r>
          </a:p>
        </p:txBody>
      </p:sp>
      <p:sp>
        <p:nvSpPr>
          <p:cNvPr id="2" name="ZoneTexte 1">
            <a:extLst>
              <a:ext uri="{FF2B5EF4-FFF2-40B4-BE49-F238E27FC236}">
                <a16:creationId xmlns:a16="http://schemas.microsoft.com/office/drawing/2014/main" id="{A246DB13-42CB-B8CC-BBFF-06135DD9BC8B}"/>
              </a:ext>
            </a:extLst>
          </p:cNvPr>
          <p:cNvSpPr txBox="1"/>
          <p:nvPr/>
        </p:nvSpPr>
        <p:spPr>
          <a:xfrm>
            <a:off x="318782" y="1627464"/>
            <a:ext cx="8573548" cy="5016617"/>
          </a:xfrm>
          <a:prstGeom prst="rect">
            <a:avLst/>
          </a:prstGeom>
          <a:noFill/>
        </p:spPr>
        <p:txBody>
          <a:bodyPr wrap="square" rtlCol="0">
            <a:spAutoFit/>
          </a:bodyPr>
          <a:lstStyle/>
          <a:p>
            <a:endParaRPr lang="fr-FR" dirty="0"/>
          </a:p>
        </p:txBody>
      </p:sp>
      <p:graphicFrame>
        <p:nvGraphicFramePr>
          <p:cNvPr id="3" name="Tableau 2">
            <a:extLst>
              <a:ext uri="{FF2B5EF4-FFF2-40B4-BE49-F238E27FC236}">
                <a16:creationId xmlns:a16="http://schemas.microsoft.com/office/drawing/2014/main" id="{55E61147-AE7A-86F0-996C-5918E289E29D}"/>
              </a:ext>
            </a:extLst>
          </p:cNvPr>
          <p:cNvGraphicFramePr>
            <a:graphicFrameLocks noGrp="1"/>
          </p:cNvGraphicFramePr>
          <p:nvPr>
            <p:extLst>
              <p:ext uri="{D42A27DB-BD31-4B8C-83A1-F6EECF244321}">
                <p14:modId xmlns:p14="http://schemas.microsoft.com/office/powerpoint/2010/main" val="1876598141"/>
              </p:ext>
            </p:extLst>
          </p:nvPr>
        </p:nvGraphicFramePr>
        <p:xfrm>
          <a:off x="318782" y="1351615"/>
          <a:ext cx="8142594" cy="4937760"/>
        </p:xfrm>
        <a:graphic>
          <a:graphicData uri="http://schemas.openxmlformats.org/drawingml/2006/table">
            <a:tbl>
              <a:tblPr/>
              <a:tblGrid>
                <a:gridCol w="8142594">
                  <a:extLst>
                    <a:ext uri="{9D8B030D-6E8A-4147-A177-3AD203B41FA5}">
                      <a16:colId xmlns:a16="http://schemas.microsoft.com/office/drawing/2014/main" val="3761063240"/>
                    </a:ext>
                  </a:extLst>
                </a:gridCol>
              </a:tblGrid>
              <a:tr h="4747628">
                <a:tc>
                  <a:txBody>
                    <a:bodyPr/>
                    <a:lstStyle/>
                    <a:p>
                      <a:pPr algn="l"/>
                      <a:r>
                        <a:rPr lang="fr-FR" sz="1800" b="1" dirty="0">
                          <a:solidFill>
                            <a:srgbClr val="3C4858"/>
                          </a:solidFill>
                          <a:effectLst/>
                          <a:latin typeface="Arial" panose="020B0604020202020204" pitchFamily="34" charset="0"/>
                        </a:rPr>
                        <a:t>L’eau est un bien précieux</a:t>
                      </a:r>
                      <a:r>
                        <a:rPr lang="fr-FR" sz="1800" b="0" dirty="0">
                          <a:solidFill>
                            <a:srgbClr val="3C4858"/>
                          </a:solidFill>
                          <a:effectLst/>
                          <a:latin typeface="Arial" panose="020B0604020202020204" pitchFamily="34" charset="0"/>
                        </a:rPr>
                        <a:t> – l’été 2022 l’a montré – </a:t>
                      </a:r>
                      <a:r>
                        <a:rPr lang="fr-FR" sz="1800" b="1" dirty="0">
                          <a:solidFill>
                            <a:srgbClr val="3C4858"/>
                          </a:solidFill>
                          <a:effectLst/>
                          <a:latin typeface="Arial" panose="020B0604020202020204" pitchFamily="34" charset="0"/>
                        </a:rPr>
                        <a:t>mais également, lorsqu’elle s’abat sur la ville de façon soudaine et violente, elle peut se révéler problématique à gérer</a:t>
                      </a:r>
                      <a:r>
                        <a:rPr lang="fr-FR" sz="1800" b="0" dirty="0">
                          <a:solidFill>
                            <a:srgbClr val="3C4858"/>
                          </a:solidFill>
                          <a:effectLst/>
                          <a:latin typeface="Arial" panose="020B0604020202020204" pitchFamily="34" charset="0"/>
                        </a:rPr>
                        <a:t>. Avec le dérèglement climatique, à de (longues) périodes de sécheresse, peuvent succéder des épisodes pluvieux souvent intenses. Pour les villes, cet afflux soudain d’eau peut être délicat à endiguer car deux phénomènes se combinent : l’imperméabilisation des sols et la saturation du réseau d’assainissement.</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r>
                        <a:rPr lang="fr-FR" sz="1800" b="0" dirty="0">
                          <a:solidFill>
                            <a:srgbClr val="3C4858"/>
                          </a:solidFill>
                          <a:effectLst/>
                          <a:latin typeface="Arial" panose="020B0604020202020204" pitchFamily="34" charset="0"/>
                        </a:rPr>
                        <a:t>En effet, </a:t>
                      </a:r>
                      <a:r>
                        <a:rPr lang="fr-FR" sz="1800" b="1" dirty="0">
                          <a:solidFill>
                            <a:srgbClr val="3C4858"/>
                          </a:solidFill>
                          <a:effectLst/>
                          <a:latin typeface="Arial" panose="020B0604020202020204" pitchFamily="34" charset="0"/>
                        </a:rPr>
                        <a:t>nos villes ont de moins en moins de sols perméables capables d’absorber de grandes quantités d’eau et la voirie peut être vite saturée, provoquant des pollutions des milieux naturels et des inondations</a:t>
                      </a:r>
                      <a:r>
                        <a:rPr lang="fr-FR" sz="1800" b="0" dirty="0">
                          <a:solidFill>
                            <a:srgbClr val="3C4858"/>
                          </a:solidFill>
                          <a:effectLst/>
                          <a:latin typeface="Arial" panose="020B0604020202020204" pitchFamily="34" charset="0"/>
                        </a:rPr>
                        <a:t>. Tandis que dans un espace naturel, environ 50 % de l’eau est infiltrée, cette proportion peut tomber à 5 % dans un environnement urbain.</a:t>
                      </a:r>
                    </a:p>
                    <a:p>
                      <a:pPr algn="l"/>
                      <a:endParaRPr lang="fr-FR" sz="1800" b="0" dirty="0">
                        <a:solidFill>
                          <a:srgbClr val="3C4858"/>
                        </a:solidFill>
                        <a:effectLst/>
                        <a:latin typeface="Arial" panose="020B0604020202020204" pitchFamily="34" charset="0"/>
                      </a:endParaRPr>
                    </a:p>
                    <a:p>
                      <a:pPr algn="l"/>
                      <a:r>
                        <a:rPr lang="fr-FR" sz="1800" b="0" dirty="0">
                          <a:solidFill>
                            <a:srgbClr val="3C4858"/>
                          </a:solidFill>
                          <a:effectLst/>
                          <a:latin typeface="Arial" panose="020B0604020202020204" pitchFamily="34" charset="0"/>
                        </a:rPr>
                        <a:t>Des réseaux uni</a:t>
                      </a:r>
                    </a:p>
                    <a:p>
                      <a:pPr algn="l"/>
                      <a:r>
                        <a:rPr lang="fr-FR" sz="1800" b="0" dirty="0">
                          <a:solidFill>
                            <a:srgbClr val="3C4858"/>
                          </a:solidFill>
                          <a:effectLst/>
                          <a:latin typeface="Arial" panose="020B0604020202020204" pitchFamily="34" charset="0"/>
                        </a:rPr>
                        <a:t>La </a:t>
                      </a:r>
                      <a:r>
                        <a:rPr lang="fr-FR" sz="1800" b="0" dirty="0" err="1">
                          <a:solidFill>
                            <a:srgbClr val="3C4858"/>
                          </a:solidFill>
                          <a:effectLst/>
                          <a:latin typeface="Arial" panose="020B0604020202020204" pitchFamily="34" charset="0"/>
                        </a:rPr>
                        <a:t>desimperméabilisation</a:t>
                      </a:r>
                      <a:endParaRPr lang="fr-FR" sz="1800" b="0" dirty="0">
                        <a:solidFill>
                          <a:srgbClr val="3C4858"/>
                        </a:solidFill>
                        <a:effectLst/>
                        <a:latin typeface="Arial" panose="020B0604020202020204" pitchFamily="34" charset="0"/>
                      </a:endParaRPr>
                    </a:p>
                    <a:p>
                      <a:pPr algn="l"/>
                      <a:r>
                        <a:rPr lang="fr-FR" sz="1800" b="0" dirty="0">
                          <a:solidFill>
                            <a:srgbClr val="3C4858"/>
                          </a:solidFill>
                          <a:effectLst/>
                          <a:latin typeface="Arial" panose="020B0604020202020204" pitchFamily="34" charset="0"/>
                        </a:rPr>
                        <a:t>La végétalisation</a:t>
                      </a:r>
                      <a:br>
                        <a:rPr lang="fr-FR" sz="1800" b="0" dirty="0">
                          <a:solidFill>
                            <a:srgbClr val="3C4858"/>
                          </a:solidFill>
                          <a:effectLst/>
                          <a:latin typeface="Arial" panose="020B0604020202020204" pitchFamily="34" charset="0"/>
                        </a:rPr>
                      </a:br>
                      <a:endParaRPr lang="fr-FR" sz="1800" b="0" dirty="0">
                        <a:solidFill>
                          <a:srgbClr val="3C4858"/>
                        </a:solidFill>
                        <a:effectLst/>
                        <a:latin typeface="Arial" panose="020B0604020202020204" pitchFamily="34"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607376337"/>
                  </a:ext>
                </a:extLst>
              </a:tr>
            </a:tbl>
          </a:graphicData>
        </a:graphic>
      </p:graphicFrame>
    </p:spTree>
    <p:extLst>
      <p:ext uri="{BB962C8B-B14F-4D97-AF65-F5344CB8AC3E}">
        <p14:creationId xmlns:p14="http://schemas.microsoft.com/office/powerpoint/2010/main" val="420223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P:\Affaires\ZRV\Vauvert(30)\Photos\130813-Vauvert30-BC\compressées\P1220506.JPG">
            <a:extLst>
              <a:ext uri="{FF2B5EF4-FFF2-40B4-BE49-F238E27FC236}">
                <a16:creationId xmlns:a16="http://schemas.microsoft.com/office/drawing/2014/main" id="{E7D0CE02-A031-33E2-B897-BF5B106983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889" y="4334535"/>
            <a:ext cx="2498002" cy="1666148"/>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8FC7ADE8-06A0-AC48-A6D0-AF7C2D5C4C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02719" y="3234556"/>
            <a:ext cx="1541282" cy="1099980"/>
          </a:xfrm>
          <a:prstGeom prst="rect">
            <a:avLst/>
          </a:prstGeom>
        </p:spPr>
      </p:pic>
      <p:pic>
        <p:nvPicPr>
          <p:cNvPr id="10" name="Image 9">
            <a:extLst>
              <a:ext uri="{FF2B5EF4-FFF2-40B4-BE49-F238E27FC236}">
                <a16:creationId xmlns:a16="http://schemas.microsoft.com/office/drawing/2014/main" id="{719C2111-4FA1-F8D3-1411-DF72BFD5AD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1966" y="4334536"/>
            <a:ext cx="2535697" cy="1666147"/>
          </a:xfrm>
          <a:prstGeom prst="rect">
            <a:avLst/>
          </a:prstGeom>
        </p:spPr>
      </p:pic>
      <p:sp>
        <p:nvSpPr>
          <p:cNvPr id="7" name="ZoneTexte 6">
            <a:extLst>
              <a:ext uri="{FF2B5EF4-FFF2-40B4-BE49-F238E27FC236}">
                <a16:creationId xmlns:a16="http://schemas.microsoft.com/office/drawing/2014/main" id="{F1AB2AC2-C58E-B9D0-F4BC-CAB312B9A400}"/>
              </a:ext>
            </a:extLst>
          </p:cNvPr>
          <p:cNvSpPr txBox="1"/>
          <p:nvPr/>
        </p:nvSpPr>
        <p:spPr>
          <a:xfrm>
            <a:off x="5281737" y="5686066"/>
            <a:ext cx="1742428" cy="437620"/>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Vue d’ensemble des zones humides reconstituées.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13" name="Image 12">
            <a:extLst>
              <a:ext uri="{FF2B5EF4-FFF2-40B4-BE49-F238E27FC236}">
                <a16:creationId xmlns:a16="http://schemas.microsoft.com/office/drawing/2014/main" id="{E3A5A2B3-AF78-AB5C-6132-3E8FC042B0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2" y="2853630"/>
            <a:ext cx="2498002" cy="1403877"/>
          </a:xfrm>
          <a:prstGeom prst="rect">
            <a:avLst/>
          </a:prstGeom>
        </p:spPr>
      </p:pic>
      <p:sp>
        <p:nvSpPr>
          <p:cNvPr id="5" name="ZoneTexte 4">
            <a:extLst>
              <a:ext uri="{FF2B5EF4-FFF2-40B4-BE49-F238E27FC236}">
                <a16:creationId xmlns:a16="http://schemas.microsoft.com/office/drawing/2014/main" id="{37D24DB1-A251-0D44-2124-0FA763FE4EAA}"/>
              </a:ext>
            </a:extLst>
          </p:cNvPr>
          <p:cNvSpPr txBox="1"/>
          <p:nvPr/>
        </p:nvSpPr>
        <p:spPr>
          <a:xfrm>
            <a:off x="26904" y="4021562"/>
            <a:ext cx="2063220" cy="322524"/>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Bassin à hydrophytes.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sp>
        <p:nvSpPr>
          <p:cNvPr id="16" name="ZoneTexte 15">
            <a:extLst>
              <a:ext uri="{FF2B5EF4-FFF2-40B4-BE49-F238E27FC236}">
                <a16:creationId xmlns:a16="http://schemas.microsoft.com/office/drawing/2014/main" id="{186F8F31-C0E6-AF01-8A45-0E39D2E51D62}"/>
              </a:ext>
            </a:extLst>
          </p:cNvPr>
          <p:cNvSpPr txBox="1"/>
          <p:nvPr/>
        </p:nvSpPr>
        <p:spPr>
          <a:xfrm>
            <a:off x="234280" y="5745999"/>
            <a:ext cx="2063220" cy="322524"/>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Bassin à macrophytes. 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1051" name="Picture 9" descr="C:\Users\Serpe\Documents\Benoît\Photothèque\P1240755r.jpg">
            <a:extLst>
              <a:ext uri="{FF2B5EF4-FFF2-40B4-BE49-F238E27FC236}">
                <a16:creationId xmlns:a16="http://schemas.microsoft.com/office/drawing/2014/main" id="{42568869-A9EB-5836-5373-0933B78455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34456" y="1275365"/>
            <a:ext cx="714750" cy="189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5EE3A131-AC3B-03F1-FA87-1F7F3D11FDC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43420" y="4443019"/>
            <a:ext cx="2024918" cy="1557664"/>
          </a:xfrm>
          <a:prstGeom prst="rect">
            <a:avLst/>
          </a:prstGeom>
        </p:spPr>
      </p:pic>
      <p:sp>
        <p:nvSpPr>
          <p:cNvPr id="1044" name="ZoneTexte 1043">
            <a:extLst>
              <a:ext uri="{FF2B5EF4-FFF2-40B4-BE49-F238E27FC236}">
                <a16:creationId xmlns:a16="http://schemas.microsoft.com/office/drawing/2014/main" id="{2A8F1BFB-96B0-3653-6C4F-8C5B1F6F8511}"/>
              </a:ext>
            </a:extLst>
          </p:cNvPr>
          <p:cNvSpPr txBox="1"/>
          <p:nvPr/>
        </p:nvSpPr>
        <p:spPr>
          <a:xfrm>
            <a:off x="3154118" y="5707521"/>
            <a:ext cx="1417883" cy="437620"/>
          </a:xfrm>
          <a:prstGeom prst="rect">
            <a:avLst/>
          </a:prstGeom>
          <a:noFill/>
        </p:spPr>
        <p:txBody>
          <a:bodyPr wrap="square" rtlCol="0">
            <a:spAutoFit/>
          </a:bodyPr>
          <a:lstStyle/>
          <a:p>
            <a:pPr defTabSz="709571">
              <a:defRPr/>
            </a:pPr>
            <a:r>
              <a:rPr lang="fr-FR" sz="748" b="1" dirty="0">
                <a:solidFill>
                  <a:prstClr val="white"/>
                </a:solidFill>
                <a:latin typeface="Calibri" panose="020F0502020204030204"/>
              </a:rPr>
              <a:t>Vue aérienne Roselière et Delta </a:t>
            </a:r>
          </a:p>
          <a:p>
            <a:pPr defTabSz="709571">
              <a:defRPr/>
            </a:pPr>
            <a:r>
              <a:rPr lang="fr-FR" sz="748" b="1" dirty="0">
                <a:solidFill>
                  <a:prstClr val="white"/>
                </a:solidFill>
                <a:latin typeface="Calibri" panose="020F0502020204030204"/>
              </a:rPr>
              <a:t>Photographie. </a:t>
            </a:r>
            <a:r>
              <a:rPr lang="fr-FR" sz="748" b="1" dirty="0" err="1">
                <a:solidFill>
                  <a:prstClr val="white"/>
                </a:solidFill>
                <a:latin typeface="Calibri" panose="020F0502020204030204"/>
              </a:rPr>
              <a:t>PhytoSERPE</a:t>
            </a:r>
            <a:endParaRPr lang="fr-FR" sz="748" b="1" dirty="0">
              <a:solidFill>
                <a:prstClr val="white"/>
              </a:solidFill>
              <a:latin typeface="Calibri" panose="020F0502020204030204"/>
            </a:endParaRPr>
          </a:p>
        </p:txBody>
      </p:sp>
      <p:pic>
        <p:nvPicPr>
          <p:cNvPr id="4" name="Image 3">
            <a:extLst>
              <a:ext uri="{FF2B5EF4-FFF2-40B4-BE49-F238E27FC236}">
                <a16:creationId xmlns:a16="http://schemas.microsoft.com/office/drawing/2014/main" id="{B326DF83-5028-442D-295C-7FA2ED26C5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1239743"/>
            <a:ext cx="2135826" cy="1535626"/>
          </a:xfrm>
          <a:prstGeom prst="rect">
            <a:avLst/>
          </a:prstGeom>
        </p:spPr>
      </p:pic>
      <p:pic>
        <p:nvPicPr>
          <p:cNvPr id="6" name="Image 5">
            <a:extLst>
              <a:ext uri="{FF2B5EF4-FFF2-40B4-BE49-F238E27FC236}">
                <a16:creationId xmlns:a16="http://schemas.microsoft.com/office/drawing/2014/main" id="{CC4044ED-9CED-3504-5FF2-B45F4EF8EEB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00593" y="4389889"/>
            <a:ext cx="1743408" cy="1609489"/>
          </a:xfrm>
          <a:prstGeom prst="rect">
            <a:avLst/>
          </a:prstGeom>
        </p:spPr>
      </p:pic>
      <p:sp>
        <p:nvSpPr>
          <p:cNvPr id="8" name="ZoneTexte 7">
            <a:extLst>
              <a:ext uri="{FF2B5EF4-FFF2-40B4-BE49-F238E27FC236}">
                <a16:creationId xmlns:a16="http://schemas.microsoft.com/office/drawing/2014/main" id="{13E82597-642B-382E-BF62-EC6E09D94481}"/>
              </a:ext>
            </a:extLst>
          </p:cNvPr>
          <p:cNvSpPr txBox="1"/>
          <p:nvPr/>
        </p:nvSpPr>
        <p:spPr>
          <a:xfrm>
            <a:off x="994795" y="2441279"/>
            <a:ext cx="1141031"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Bassins à microphytes</a:t>
            </a:r>
          </a:p>
          <a:p>
            <a:pPr algn="ctr" defTabSz="709571">
              <a:defRPr/>
            </a:pPr>
            <a:r>
              <a:rPr lang="fr-FR" sz="748" b="1" dirty="0">
                <a:solidFill>
                  <a:prstClr val="white"/>
                </a:solidFill>
                <a:latin typeface="Calibri" panose="020F0502020204030204"/>
              </a:rPr>
              <a:t>Photographies JMC</a:t>
            </a:r>
          </a:p>
        </p:txBody>
      </p:sp>
      <p:sp>
        <p:nvSpPr>
          <p:cNvPr id="9" name="ZoneTexte 8">
            <a:extLst>
              <a:ext uri="{FF2B5EF4-FFF2-40B4-BE49-F238E27FC236}">
                <a16:creationId xmlns:a16="http://schemas.microsoft.com/office/drawing/2014/main" id="{3961BBB4-8B3C-B22C-091B-3453E8B8B731}"/>
              </a:ext>
            </a:extLst>
          </p:cNvPr>
          <p:cNvSpPr txBox="1"/>
          <p:nvPr/>
        </p:nvSpPr>
        <p:spPr>
          <a:xfrm>
            <a:off x="7876152" y="5686065"/>
            <a:ext cx="1047078"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Sortie aménagement </a:t>
            </a:r>
          </a:p>
          <a:p>
            <a:pPr algn="ctr" defTabSz="709571">
              <a:defRPr/>
            </a:pPr>
            <a:r>
              <a:rPr lang="fr-FR" sz="748" b="1" dirty="0">
                <a:solidFill>
                  <a:prstClr val="white"/>
                </a:solidFill>
                <a:latin typeface="Calibri" panose="020F0502020204030204"/>
              </a:rPr>
              <a:t>Photographie JMC</a:t>
            </a:r>
          </a:p>
        </p:txBody>
      </p:sp>
      <p:sp>
        <p:nvSpPr>
          <p:cNvPr id="11" name="Flèche : courbe vers la droite 10">
            <a:extLst>
              <a:ext uri="{FF2B5EF4-FFF2-40B4-BE49-F238E27FC236}">
                <a16:creationId xmlns:a16="http://schemas.microsoft.com/office/drawing/2014/main" id="{53412C9B-7A04-122F-84B8-F0398D997879}"/>
              </a:ext>
            </a:extLst>
          </p:cNvPr>
          <p:cNvSpPr/>
          <p:nvPr/>
        </p:nvSpPr>
        <p:spPr>
          <a:xfrm>
            <a:off x="39560" y="2496260"/>
            <a:ext cx="443377" cy="105930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black"/>
              </a:solidFill>
              <a:latin typeface="Calibri" panose="020F0502020204030204"/>
            </a:endParaRPr>
          </a:p>
        </p:txBody>
      </p:sp>
      <p:sp>
        <p:nvSpPr>
          <p:cNvPr id="12" name="Flèche : courbe vers la droite 11">
            <a:extLst>
              <a:ext uri="{FF2B5EF4-FFF2-40B4-BE49-F238E27FC236}">
                <a16:creationId xmlns:a16="http://schemas.microsoft.com/office/drawing/2014/main" id="{3AB9F6CB-33EC-C95C-859A-3EFC22CCA0CA}"/>
              </a:ext>
            </a:extLst>
          </p:cNvPr>
          <p:cNvSpPr/>
          <p:nvPr/>
        </p:nvSpPr>
        <p:spPr>
          <a:xfrm flipH="1">
            <a:off x="2064352" y="3899978"/>
            <a:ext cx="403303" cy="133389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black"/>
              </a:solidFill>
              <a:latin typeface="Calibri" panose="020F0502020204030204"/>
            </a:endParaRPr>
          </a:p>
        </p:txBody>
      </p:sp>
      <p:sp>
        <p:nvSpPr>
          <p:cNvPr id="17" name="Flèche : droite 16">
            <a:extLst>
              <a:ext uri="{FF2B5EF4-FFF2-40B4-BE49-F238E27FC236}">
                <a16:creationId xmlns:a16="http://schemas.microsoft.com/office/drawing/2014/main" id="{C42E4C8C-7314-BF3B-1894-7D8B7C5A41E6}"/>
              </a:ext>
            </a:extLst>
          </p:cNvPr>
          <p:cNvSpPr/>
          <p:nvPr/>
        </p:nvSpPr>
        <p:spPr>
          <a:xfrm>
            <a:off x="2242770" y="5310904"/>
            <a:ext cx="615440" cy="177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white"/>
              </a:solidFill>
              <a:latin typeface="Calibri" panose="020F0502020204030204"/>
            </a:endParaRPr>
          </a:p>
        </p:txBody>
      </p:sp>
      <p:pic>
        <p:nvPicPr>
          <p:cNvPr id="18" name="Image 17">
            <a:extLst>
              <a:ext uri="{FF2B5EF4-FFF2-40B4-BE49-F238E27FC236}">
                <a16:creationId xmlns:a16="http://schemas.microsoft.com/office/drawing/2014/main" id="{5AA2D230-0570-532C-97FC-E33A81231E3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18774" y="1266508"/>
            <a:ext cx="4688889" cy="3042492"/>
          </a:xfrm>
          <a:prstGeom prst="rect">
            <a:avLst/>
          </a:prstGeom>
        </p:spPr>
      </p:pic>
      <p:sp>
        <p:nvSpPr>
          <p:cNvPr id="19" name="ZoneTexte 18">
            <a:extLst>
              <a:ext uri="{FF2B5EF4-FFF2-40B4-BE49-F238E27FC236}">
                <a16:creationId xmlns:a16="http://schemas.microsoft.com/office/drawing/2014/main" id="{1A25B295-D80A-8DFB-397A-A1EBE1DD2452}"/>
              </a:ext>
            </a:extLst>
          </p:cNvPr>
          <p:cNvSpPr txBox="1"/>
          <p:nvPr/>
        </p:nvSpPr>
        <p:spPr>
          <a:xfrm>
            <a:off x="8234778" y="1534233"/>
            <a:ext cx="832144" cy="1412118"/>
          </a:xfrm>
          <a:prstGeom prst="rect">
            <a:avLst/>
          </a:prstGeom>
          <a:noFill/>
        </p:spPr>
        <p:txBody>
          <a:bodyPr wrap="square">
            <a:spAutoFit/>
          </a:bodyPr>
          <a:lstStyle/>
          <a:p>
            <a:pPr defTabSz="709571">
              <a:defRPr/>
            </a:pPr>
            <a:r>
              <a:rPr lang="fr-FR" sz="953" b="1" dirty="0">
                <a:solidFill>
                  <a:prstClr val="black"/>
                </a:solidFill>
                <a:latin typeface="Calibri" panose="020F0502020204030204"/>
                <a:cs typeface="Arial" panose="020B0604020202020204" pitchFamily="34" charset="0"/>
              </a:rPr>
              <a:t>Conception</a:t>
            </a:r>
          </a:p>
          <a:p>
            <a:pPr defTabSz="709571">
              <a:defRPr/>
            </a:pPr>
            <a:r>
              <a:rPr lang="fr-FR" sz="953" b="1" dirty="0">
                <a:solidFill>
                  <a:prstClr val="black"/>
                </a:solidFill>
                <a:latin typeface="Calibri" panose="020F0502020204030204"/>
                <a:cs typeface="Arial" panose="020B0604020202020204" pitchFamily="34" charset="0"/>
              </a:rPr>
              <a:t>Réalisation </a:t>
            </a:r>
            <a:r>
              <a:rPr lang="fr-FR" sz="953" b="1" dirty="0" err="1">
                <a:solidFill>
                  <a:prstClr val="black"/>
                </a:solidFill>
                <a:latin typeface="Calibri" panose="020F0502020204030204"/>
                <a:cs typeface="Arial" panose="020B0604020202020204" pitchFamily="34" charset="0"/>
              </a:rPr>
              <a:t>PhytoSerpe</a:t>
            </a:r>
            <a:endParaRPr lang="fr-FR" sz="953" b="1" dirty="0">
              <a:solidFill>
                <a:prstClr val="black"/>
              </a:solidFill>
              <a:latin typeface="Calibri" panose="020F0502020204030204"/>
              <a:cs typeface="Arial" panose="020B0604020202020204" pitchFamily="34" charset="0"/>
            </a:endParaRPr>
          </a:p>
          <a:p>
            <a:pPr defTabSz="709571">
              <a:defRPr/>
            </a:pPr>
            <a:r>
              <a:rPr lang="fr-FR" sz="953" b="1" dirty="0">
                <a:solidFill>
                  <a:prstClr val="black"/>
                </a:solidFill>
                <a:latin typeface="Calibri" panose="020F0502020204030204"/>
                <a:cs typeface="Arial" panose="020B0604020202020204" pitchFamily="34" charset="0"/>
              </a:rPr>
              <a:t>Film vidéo: </a:t>
            </a:r>
            <a:r>
              <a:rPr lang="fr-FR" sz="953" u="sng" dirty="0">
                <a:solidFill>
                  <a:srgbClr val="0563C1"/>
                </a:solidFill>
                <a:latin typeface="Calibri" panose="020F0502020204030204"/>
                <a:ea typeface="Calibri" panose="020F0502020204030204" pitchFamily="34" charset="0"/>
                <a:hlinkClick r:id="rId11"/>
              </a:rPr>
              <a:t>https://www.youtube.com/watch?v=EVjEe7q8nvU</a:t>
            </a:r>
            <a:endParaRPr lang="fr-FR" sz="953" dirty="0">
              <a:solidFill>
                <a:prstClr val="black"/>
              </a:solidFill>
              <a:latin typeface="Calibri" panose="020F0502020204030204"/>
              <a:cs typeface="Arial" panose="020B0604020202020204" pitchFamily="34" charset="0"/>
            </a:endParaRPr>
          </a:p>
        </p:txBody>
      </p:sp>
      <p:sp>
        <p:nvSpPr>
          <p:cNvPr id="20" name="ZoneTexte 19">
            <a:extLst>
              <a:ext uri="{FF2B5EF4-FFF2-40B4-BE49-F238E27FC236}">
                <a16:creationId xmlns:a16="http://schemas.microsoft.com/office/drawing/2014/main" id="{CE1BDF8E-4538-1E79-C3A0-1E2C356FE6FC}"/>
              </a:ext>
            </a:extLst>
          </p:cNvPr>
          <p:cNvSpPr txBox="1"/>
          <p:nvPr/>
        </p:nvSpPr>
        <p:spPr>
          <a:xfrm>
            <a:off x="8223441" y="4041373"/>
            <a:ext cx="920560" cy="322524"/>
          </a:xfrm>
          <a:prstGeom prst="rect">
            <a:avLst/>
          </a:prstGeom>
          <a:noFill/>
        </p:spPr>
        <p:txBody>
          <a:bodyPr wrap="square" rtlCol="0">
            <a:spAutoFit/>
          </a:bodyPr>
          <a:lstStyle/>
          <a:p>
            <a:pPr algn="ctr" defTabSz="709571">
              <a:defRPr/>
            </a:pPr>
            <a:r>
              <a:rPr lang="fr-FR" sz="748" b="1" dirty="0">
                <a:solidFill>
                  <a:prstClr val="white"/>
                </a:solidFill>
                <a:latin typeface="Calibri" panose="020F0502020204030204"/>
              </a:rPr>
              <a:t>Canards </a:t>
            </a:r>
          </a:p>
          <a:p>
            <a:pPr algn="ctr" defTabSz="709571">
              <a:defRPr/>
            </a:pPr>
            <a:r>
              <a:rPr lang="fr-FR" sz="748" b="1" dirty="0">
                <a:solidFill>
                  <a:prstClr val="white"/>
                </a:solidFill>
                <a:latin typeface="Calibri" panose="020F0502020204030204"/>
              </a:rPr>
              <a:t>Photographie JMC</a:t>
            </a:r>
          </a:p>
        </p:txBody>
      </p:sp>
      <p:sp>
        <p:nvSpPr>
          <p:cNvPr id="23" name="ZoneTexte 22">
            <a:extLst>
              <a:ext uri="{FF2B5EF4-FFF2-40B4-BE49-F238E27FC236}">
                <a16:creationId xmlns:a16="http://schemas.microsoft.com/office/drawing/2014/main" id="{AA0CDA74-A26B-9381-5503-07150054C1D4}"/>
              </a:ext>
            </a:extLst>
          </p:cNvPr>
          <p:cNvSpPr txBox="1"/>
          <p:nvPr/>
        </p:nvSpPr>
        <p:spPr>
          <a:xfrm>
            <a:off x="39560" y="919174"/>
            <a:ext cx="8883670" cy="259943"/>
          </a:xfrm>
          <a:prstGeom prst="rect">
            <a:avLst/>
          </a:prstGeom>
          <a:noFill/>
        </p:spPr>
        <p:txBody>
          <a:bodyPr wrap="square">
            <a:spAutoFit/>
          </a:bodyPr>
          <a:lstStyle/>
          <a:p>
            <a:pPr algn="just" defTabSz="709571">
              <a:defRPr/>
            </a:pPr>
            <a:r>
              <a:rPr lang="fr-FR" sz="1089" b="1" dirty="0">
                <a:solidFill>
                  <a:schemeClr val="bg1"/>
                </a:solidFill>
                <a:latin typeface="Arial" panose="020B0604020202020204" pitchFamily="34" charset="0"/>
                <a:cs typeface="Arial" panose="020B0604020202020204" pitchFamily="34" charset="0"/>
              </a:rPr>
              <a:t>Réutilisation d’eaux traitées en alimentation de zone humide reconstituée : biodiversité associée à un parc public – Vauvert (30)</a:t>
            </a:r>
          </a:p>
        </p:txBody>
      </p:sp>
    </p:spTree>
    <p:extLst>
      <p:ext uri="{BB962C8B-B14F-4D97-AF65-F5344CB8AC3E}">
        <p14:creationId xmlns:p14="http://schemas.microsoft.com/office/powerpoint/2010/main" val="1891171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0A63274D-83BC-2A02-6BBB-9D4362E5D7FE}"/>
              </a:ext>
            </a:extLst>
          </p:cNvPr>
          <p:cNvSpPr txBox="1"/>
          <p:nvPr/>
        </p:nvSpPr>
        <p:spPr>
          <a:xfrm>
            <a:off x="228600" y="954284"/>
            <a:ext cx="6629400" cy="5872762"/>
          </a:xfrm>
          <a:prstGeom prst="rect">
            <a:avLst/>
          </a:prstGeom>
        </p:spPr>
        <p:txBody>
          <a:bodyPr vert="horz" wrap="square" lIns="0" tIns="12065" rIns="0" bIns="0" rtlCol="0">
            <a:spAutoFit/>
          </a:bodyPr>
          <a:lstStyle/>
          <a:p>
            <a:pPr marL="299085" indent="-287020">
              <a:lnSpc>
                <a:spcPct val="100000"/>
              </a:lnSpc>
              <a:spcBef>
                <a:spcPts val="95"/>
              </a:spcBef>
              <a:buFont typeface="Wingdings"/>
              <a:buChar char=""/>
              <a:tabLst>
                <a:tab pos="299720" algn="l"/>
              </a:tabLst>
            </a:pPr>
            <a:r>
              <a:rPr sz="2000" dirty="0">
                <a:latin typeface="Arial"/>
                <a:cs typeface="Arial"/>
              </a:rPr>
              <a:t>La</a:t>
            </a:r>
            <a:r>
              <a:rPr sz="2000" spc="-50" dirty="0">
                <a:latin typeface="Arial"/>
                <a:cs typeface="Arial"/>
              </a:rPr>
              <a:t> </a:t>
            </a:r>
            <a:r>
              <a:rPr sz="2000" dirty="0">
                <a:latin typeface="Arial"/>
                <a:cs typeface="Arial"/>
              </a:rPr>
              <a:t>plupart</a:t>
            </a:r>
            <a:r>
              <a:rPr sz="2000" spc="-40" dirty="0">
                <a:latin typeface="Arial"/>
                <a:cs typeface="Arial"/>
              </a:rPr>
              <a:t> </a:t>
            </a:r>
            <a:r>
              <a:rPr sz="2000" dirty="0">
                <a:latin typeface="Arial"/>
                <a:cs typeface="Arial"/>
              </a:rPr>
              <a:t>des</a:t>
            </a:r>
            <a:r>
              <a:rPr sz="2000" spc="-50" dirty="0">
                <a:latin typeface="Arial"/>
                <a:cs typeface="Arial"/>
              </a:rPr>
              <a:t> </a:t>
            </a:r>
            <a:r>
              <a:rPr sz="2000" spc="-10" dirty="0" err="1">
                <a:latin typeface="Arial"/>
                <a:cs typeface="Arial"/>
              </a:rPr>
              <a:t>collectivités</a:t>
            </a:r>
            <a:r>
              <a:rPr sz="2000" spc="-65" dirty="0">
                <a:latin typeface="Arial"/>
                <a:cs typeface="Arial"/>
              </a:rPr>
              <a:t> </a:t>
            </a:r>
            <a:r>
              <a:rPr sz="2000" dirty="0">
                <a:latin typeface="Arial"/>
                <a:cs typeface="Arial"/>
              </a:rPr>
              <a:t>arrosent</a:t>
            </a:r>
            <a:r>
              <a:rPr sz="2000" spc="-25" dirty="0">
                <a:latin typeface="Arial"/>
                <a:cs typeface="Arial"/>
              </a:rPr>
              <a:t> </a:t>
            </a:r>
            <a:r>
              <a:rPr sz="2000" dirty="0">
                <a:latin typeface="Arial"/>
                <a:cs typeface="Arial"/>
              </a:rPr>
              <a:t>les</a:t>
            </a:r>
            <a:r>
              <a:rPr sz="2000" spc="-55" dirty="0">
                <a:latin typeface="Arial"/>
                <a:cs typeface="Arial"/>
              </a:rPr>
              <a:t> </a:t>
            </a:r>
            <a:r>
              <a:rPr sz="2000" dirty="0">
                <a:latin typeface="Arial"/>
                <a:cs typeface="Arial"/>
              </a:rPr>
              <a:t>espaces</a:t>
            </a:r>
            <a:r>
              <a:rPr sz="2000" spc="-50" dirty="0">
                <a:latin typeface="Arial"/>
                <a:cs typeface="Arial"/>
              </a:rPr>
              <a:t> </a:t>
            </a:r>
            <a:r>
              <a:rPr sz="2000" dirty="0">
                <a:latin typeface="Arial"/>
                <a:cs typeface="Arial"/>
              </a:rPr>
              <a:t>verts</a:t>
            </a:r>
            <a:r>
              <a:rPr sz="2000" spc="-35" dirty="0">
                <a:latin typeface="Arial"/>
                <a:cs typeface="Arial"/>
              </a:rPr>
              <a:t> </a:t>
            </a:r>
            <a:r>
              <a:rPr sz="2000" dirty="0">
                <a:latin typeface="Arial"/>
                <a:cs typeface="Arial"/>
              </a:rPr>
              <a:t>avec</a:t>
            </a:r>
            <a:r>
              <a:rPr sz="2000" spc="-40" dirty="0">
                <a:latin typeface="Arial"/>
                <a:cs typeface="Arial"/>
              </a:rPr>
              <a:t> </a:t>
            </a:r>
            <a:r>
              <a:rPr sz="2000" dirty="0">
                <a:latin typeface="Arial"/>
                <a:cs typeface="Arial"/>
              </a:rPr>
              <a:t>de</a:t>
            </a:r>
            <a:r>
              <a:rPr sz="2000" spc="-20" dirty="0">
                <a:latin typeface="Arial"/>
                <a:cs typeface="Arial"/>
              </a:rPr>
              <a:t> </a:t>
            </a:r>
            <a:r>
              <a:rPr sz="2000" dirty="0" err="1">
                <a:solidFill>
                  <a:srgbClr val="FF0000"/>
                </a:solidFill>
                <a:latin typeface="Arial"/>
                <a:cs typeface="Arial"/>
              </a:rPr>
              <a:t>l’eau</a:t>
            </a:r>
            <a:r>
              <a:rPr sz="2000" spc="-60" dirty="0">
                <a:solidFill>
                  <a:srgbClr val="FF0000"/>
                </a:solidFill>
                <a:latin typeface="Arial"/>
                <a:cs typeface="Arial"/>
              </a:rPr>
              <a:t> </a:t>
            </a:r>
            <a:r>
              <a:rPr sz="2000" dirty="0">
                <a:solidFill>
                  <a:srgbClr val="FF0000"/>
                </a:solidFill>
                <a:latin typeface="Arial"/>
                <a:cs typeface="Arial"/>
              </a:rPr>
              <a:t>potable</a:t>
            </a:r>
            <a:r>
              <a:rPr lang="fr-FR" sz="2000" dirty="0">
                <a:solidFill>
                  <a:srgbClr val="FF0000"/>
                </a:solidFill>
                <a:latin typeface="Arial"/>
                <a:cs typeface="Arial"/>
              </a:rPr>
              <a:t> </a:t>
            </a:r>
            <a:r>
              <a:rPr sz="2000" spc="-50" dirty="0">
                <a:latin typeface="Arial"/>
                <a:cs typeface="Arial"/>
              </a:rPr>
              <a:t>…</a:t>
            </a:r>
            <a:r>
              <a:rPr lang="fr-FR" sz="2000" spc="-50" dirty="0">
                <a:latin typeface="Arial"/>
                <a:cs typeface="Arial"/>
              </a:rPr>
              <a:t> </a:t>
            </a:r>
            <a:endParaRPr sz="2000" dirty="0">
              <a:latin typeface="Arial"/>
              <a:cs typeface="Arial"/>
            </a:endParaRPr>
          </a:p>
          <a:p>
            <a:pPr>
              <a:lnSpc>
                <a:spcPct val="100000"/>
              </a:lnSpc>
            </a:pPr>
            <a:r>
              <a:rPr lang="fr-FR" sz="2000" dirty="0">
                <a:latin typeface="Arial"/>
                <a:cs typeface="Arial"/>
              </a:rPr>
              <a:t>Utilisation pour 91 % de l’eau potable pour l’arrosage</a:t>
            </a:r>
            <a:endParaRPr sz="2000" dirty="0">
              <a:latin typeface="Arial"/>
              <a:cs typeface="Arial"/>
            </a:endParaRPr>
          </a:p>
          <a:p>
            <a:pPr>
              <a:lnSpc>
                <a:spcPct val="100000"/>
              </a:lnSpc>
              <a:spcBef>
                <a:spcPts val="50"/>
              </a:spcBef>
              <a:buFont typeface="Wingdings"/>
              <a:buChar char=""/>
            </a:pPr>
            <a:endParaRPr sz="2000" dirty="0">
              <a:latin typeface="Arial"/>
              <a:cs typeface="Arial"/>
            </a:endParaRPr>
          </a:p>
          <a:p>
            <a:pPr marL="299085" indent="-287020">
              <a:lnSpc>
                <a:spcPct val="100000"/>
              </a:lnSpc>
              <a:buFont typeface="Wingdings"/>
              <a:buChar char=""/>
              <a:tabLst>
                <a:tab pos="299720" algn="l"/>
              </a:tabLst>
            </a:pPr>
            <a:r>
              <a:rPr sz="2000" dirty="0">
                <a:latin typeface="Arial"/>
                <a:cs typeface="Arial"/>
              </a:rPr>
              <a:t>Favoriser</a:t>
            </a:r>
            <a:r>
              <a:rPr sz="2000" spc="-45" dirty="0">
                <a:latin typeface="Arial"/>
                <a:cs typeface="Arial"/>
              </a:rPr>
              <a:t> </a:t>
            </a:r>
            <a:r>
              <a:rPr sz="2000" dirty="0">
                <a:latin typeface="Arial"/>
                <a:cs typeface="Arial"/>
              </a:rPr>
              <a:t>l’usage</a:t>
            </a:r>
            <a:r>
              <a:rPr sz="2000" spc="-65" dirty="0">
                <a:latin typeface="Arial"/>
                <a:cs typeface="Arial"/>
              </a:rPr>
              <a:t> </a:t>
            </a:r>
            <a:r>
              <a:rPr sz="2000" dirty="0">
                <a:solidFill>
                  <a:srgbClr val="FF0000"/>
                </a:solidFill>
                <a:latin typeface="Arial"/>
                <a:cs typeface="Arial"/>
              </a:rPr>
              <a:t>d’eau</a:t>
            </a:r>
            <a:r>
              <a:rPr sz="2000" spc="-50" dirty="0">
                <a:solidFill>
                  <a:srgbClr val="FF0000"/>
                </a:solidFill>
                <a:latin typeface="Arial"/>
                <a:cs typeface="Arial"/>
              </a:rPr>
              <a:t> </a:t>
            </a:r>
            <a:r>
              <a:rPr sz="2000" dirty="0">
                <a:solidFill>
                  <a:srgbClr val="FF0000"/>
                </a:solidFill>
                <a:latin typeface="Arial"/>
                <a:cs typeface="Arial"/>
              </a:rPr>
              <a:t>«</a:t>
            </a:r>
            <a:r>
              <a:rPr sz="2000" spc="-45" dirty="0">
                <a:solidFill>
                  <a:srgbClr val="FF0000"/>
                </a:solidFill>
                <a:latin typeface="Arial"/>
                <a:cs typeface="Arial"/>
              </a:rPr>
              <a:t> </a:t>
            </a:r>
            <a:r>
              <a:rPr sz="2000" dirty="0">
                <a:solidFill>
                  <a:srgbClr val="FF0000"/>
                </a:solidFill>
                <a:latin typeface="Arial"/>
                <a:cs typeface="Arial"/>
              </a:rPr>
              <a:t>brute</a:t>
            </a:r>
            <a:r>
              <a:rPr sz="2000" spc="-30" dirty="0">
                <a:solidFill>
                  <a:srgbClr val="FF0000"/>
                </a:solidFill>
                <a:latin typeface="Arial"/>
                <a:cs typeface="Arial"/>
              </a:rPr>
              <a:t> </a:t>
            </a:r>
            <a:r>
              <a:rPr sz="2000" dirty="0">
                <a:latin typeface="Arial"/>
                <a:cs typeface="Arial"/>
              </a:rPr>
              <a:t>»</a:t>
            </a:r>
            <a:r>
              <a:rPr sz="2000" spc="-50" dirty="0">
                <a:latin typeface="Arial"/>
                <a:cs typeface="Arial"/>
              </a:rPr>
              <a:t> </a:t>
            </a:r>
            <a:r>
              <a:rPr sz="2000" dirty="0">
                <a:latin typeface="Arial"/>
                <a:cs typeface="Arial"/>
              </a:rPr>
              <a:t>:</a:t>
            </a:r>
            <a:r>
              <a:rPr sz="2000" spc="-40" dirty="0">
                <a:latin typeface="Arial"/>
                <a:cs typeface="Arial"/>
              </a:rPr>
              <a:t> </a:t>
            </a:r>
            <a:r>
              <a:rPr sz="2000" dirty="0">
                <a:latin typeface="Arial"/>
                <a:cs typeface="Arial"/>
              </a:rPr>
              <a:t>rivières,</a:t>
            </a:r>
            <a:r>
              <a:rPr sz="2000" spc="-50" dirty="0">
                <a:latin typeface="Arial"/>
                <a:cs typeface="Arial"/>
              </a:rPr>
              <a:t> </a:t>
            </a:r>
            <a:r>
              <a:rPr sz="2000" dirty="0">
                <a:latin typeface="Arial"/>
                <a:cs typeface="Arial"/>
              </a:rPr>
              <a:t>étangs,</a:t>
            </a:r>
            <a:r>
              <a:rPr sz="2000" spc="-40" dirty="0">
                <a:latin typeface="Arial"/>
                <a:cs typeface="Arial"/>
              </a:rPr>
              <a:t> </a:t>
            </a:r>
            <a:r>
              <a:rPr lang="fr-FR" sz="2000" spc="-40" dirty="0">
                <a:latin typeface="Arial"/>
                <a:cs typeface="Arial"/>
              </a:rPr>
              <a:t>BRL, </a:t>
            </a:r>
            <a:r>
              <a:rPr sz="2000" dirty="0" err="1">
                <a:latin typeface="Arial"/>
                <a:cs typeface="Arial"/>
              </a:rPr>
              <a:t>puits</a:t>
            </a:r>
            <a:r>
              <a:rPr sz="2000" spc="-45" dirty="0">
                <a:latin typeface="Arial"/>
                <a:cs typeface="Arial"/>
              </a:rPr>
              <a:t> </a:t>
            </a:r>
            <a:r>
              <a:rPr sz="2000" dirty="0" err="1">
                <a:latin typeface="Arial"/>
                <a:cs typeface="Arial"/>
              </a:rPr>
              <a:t>artésiens</a:t>
            </a:r>
            <a:r>
              <a:rPr sz="2000" spc="-45" dirty="0">
                <a:latin typeface="Arial"/>
                <a:cs typeface="Arial"/>
              </a:rPr>
              <a:t> </a:t>
            </a:r>
            <a:r>
              <a:rPr sz="2000" spc="-50" dirty="0">
                <a:latin typeface="Arial"/>
                <a:cs typeface="Arial"/>
              </a:rPr>
              <a:t>…</a:t>
            </a:r>
            <a:r>
              <a:rPr lang="fr-FR" sz="2000" spc="-50" dirty="0">
                <a:latin typeface="Arial"/>
                <a:cs typeface="Arial"/>
              </a:rPr>
              <a:t>Fausse bonne idée? = 0,002 €</a:t>
            </a:r>
            <a:endParaRPr sz="2000" dirty="0">
              <a:latin typeface="Arial"/>
              <a:cs typeface="Arial"/>
            </a:endParaRPr>
          </a:p>
          <a:p>
            <a:pPr>
              <a:lnSpc>
                <a:spcPct val="100000"/>
              </a:lnSpc>
              <a:spcBef>
                <a:spcPts val="45"/>
              </a:spcBef>
            </a:pPr>
            <a:endParaRPr sz="2000" dirty="0">
              <a:latin typeface="Arial"/>
              <a:cs typeface="Arial"/>
            </a:endParaRPr>
          </a:p>
          <a:p>
            <a:pPr marL="299085" indent="-287020">
              <a:lnSpc>
                <a:spcPct val="100000"/>
              </a:lnSpc>
              <a:buFont typeface="Wingdings"/>
              <a:buChar char=""/>
              <a:tabLst>
                <a:tab pos="299720" algn="l"/>
              </a:tabLst>
            </a:pPr>
            <a:r>
              <a:rPr sz="2000" spc="-10" dirty="0">
                <a:latin typeface="Arial"/>
                <a:cs typeface="Arial"/>
              </a:rPr>
              <a:t>Develop</a:t>
            </a:r>
            <a:r>
              <a:rPr lang="fr-FR" sz="2000" spc="-10" dirty="0">
                <a:latin typeface="Arial"/>
                <a:cs typeface="Arial"/>
              </a:rPr>
              <a:t>p</a:t>
            </a:r>
            <a:r>
              <a:rPr sz="2000" spc="-10" dirty="0">
                <a:latin typeface="Arial"/>
                <a:cs typeface="Arial"/>
              </a:rPr>
              <a:t>er</a:t>
            </a:r>
            <a:r>
              <a:rPr sz="2000" spc="-50" dirty="0">
                <a:latin typeface="Arial"/>
                <a:cs typeface="Arial"/>
              </a:rPr>
              <a:t> </a:t>
            </a:r>
            <a:r>
              <a:rPr lang="fr-FR" sz="2000" dirty="0">
                <a:latin typeface="Arial"/>
                <a:cs typeface="Arial"/>
              </a:rPr>
              <a:t>l’utilisation de </a:t>
            </a:r>
            <a:r>
              <a:rPr sz="2000" dirty="0" err="1">
                <a:solidFill>
                  <a:srgbClr val="FF0000"/>
                </a:solidFill>
                <a:latin typeface="Arial"/>
                <a:cs typeface="Arial"/>
              </a:rPr>
              <a:t>l’eau</a:t>
            </a:r>
            <a:r>
              <a:rPr sz="2000" spc="-50" dirty="0">
                <a:solidFill>
                  <a:srgbClr val="FF0000"/>
                </a:solidFill>
                <a:latin typeface="Arial"/>
                <a:cs typeface="Arial"/>
              </a:rPr>
              <a:t> </a:t>
            </a:r>
            <a:r>
              <a:rPr sz="2000" dirty="0">
                <a:solidFill>
                  <a:srgbClr val="FF0000"/>
                </a:solidFill>
                <a:latin typeface="Arial"/>
                <a:cs typeface="Arial"/>
              </a:rPr>
              <a:t>de</a:t>
            </a:r>
            <a:r>
              <a:rPr sz="2000" spc="-45" dirty="0">
                <a:solidFill>
                  <a:srgbClr val="FF0000"/>
                </a:solidFill>
                <a:latin typeface="Arial"/>
                <a:cs typeface="Arial"/>
              </a:rPr>
              <a:t> </a:t>
            </a:r>
            <a:r>
              <a:rPr sz="2000" spc="-10" dirty="0" err="1">
                <a:solidFill>
                  <a:srgbClr val="FF0000"/>
                </a:solidFill>
                <a:latin typeface="Arial"/>
                <a:cs typeface="Arial"/>
              </a:rPr>
              <a:t>pluie</a:t>
            </a:r>
            <a:r>
              <a:rPr lang="fr-FR" sz="2000" spc="-10" dirty="0">
                <a:solidFill>
                  <a:srgbClr val="FF0000"/>
                </a:solidFill>
                <a:latin typeface="Arial"/>
                <a:cs typeface="Arial"/>
              </a:rPr>
              <a:t> (EP), </a:t>
            </a:r>
            <a:r>
              <a:rPr lang="fr-FR" sz="2000" spc="-10" dirty="0">
                <a:solidFill>
                  <a:schemeClr val="tx1"/>
                </a:solidFill>
                <a:latin typeface="Arial"/>
                <a:cs typeface="Arial"/>
              </a:rPr>
              <a:t>stockage pour arrosage, rechargement des nappes, </a:t>
            </a:r>
            <a:r>
              <a:rPr lang="fr-FR" sz="2000" spc="-10" dirty="0" err="1">
                <a:solidFill>
                  <a:schemeClr val="tx1"/>
                </a:solidFill>
                <a:latin typeface="Arial"/>
                <a:cs typeface="Arial"/>
              </a:rPr>
              <a:t>desimperméabilisation</a:t>
            </a:r>
            <a:r>
              <a:rPr lang="fr-FR" sz="2000" spc="-10" dirty="0">
                <a:solidFill>
                  <a:schemeClr val="tx1"/>
                </a:solidFill>
                <a:latin typeface="Arial"/>
                <a:cs typeface="Arial"/>
              </a:rPr>
              <a:t>, écoulement sans réseau unitaire, solutions fondées sur la nature, jardins de pluie…</a:t>
            </a:r>
          </a:p>
          <a:p>
            <a:pPr marL="299085" indent="-287020">
              <a:lnSpc>
                <a:spcPct val="100000"/>
              </a:lnSpc>
              <a:buFont typeface="Wingdings"/>
              <a:buChar char=""/>
              <a:tabLst>
                <a:tab pos="299720" algn="l"/>
              </a:tabLst>
            </a:pPr>
            <a:endParaRPr lang="fr-FR" sz="2000" spc="-10" dirty="0">
              <a:latin typeface="Arial"/>
              <a:cs typeface="Arial"/>
            </a:endParaRPr>
          </a:p>
          <a:p>
            <a:pPr marL="299085" indent="-287020">
              <a:lnSpc>
                <a:spcPct val="100000"/>
              </a:lnSpc>
              <a:buFont typeface="Wingdings"/>
              <a:buChar char=""/>
              <a:tabLst>
                <a:tab pos="299720" algn="l"/>
              </a:tabLst>
            </a:pPr>
            <a:r>
              <a:rPr lang="fr-FR" sz="2000" spc="-10" dirty="0">
                <a:latin typeface="Arial"/>
                <a:cs typeface="Arial"/>
              </a:rPr>
              <a:t>Réutiliser </a:t>
            </a:r>
            <a:r>
              <a:rPr lang="fr-FR" sz="2000" spc="-10" dirty="0">
                <a:solidFill>
                  <a:srgbClr val="FF0000"/>
                </a:solidFill>
                <a:latin typeface="Arial"/>
                <a:cs typeface="Arial"/>
              </a:rPr>
              <a:t>les eaux traitées (REUT) et recycles</a:t>
            </a:r>
            <a:r>
              <a:rPr lang="fr-FR" sz="2000" spc="-10" dirty="0">
                <a:latin typeface="Arial"/>
                <a:cs typeface="Arial"/>
              </a:rPr>
              <a:t>: Stations d’Epuration, Eau à la parcelle, Piscines et patinoires, eaux de drainage de terrains de sports (0 phytos) mais attention ces eaux n’alimenterons plus le pluvial= 0,32 €</a:t>
            </a:r>
          </a:p>
          <a:p>
            <a:pPr marL="299085" indent="-287020">
              <a:lnSpc>
                <a:spcPct val="100000"/>
              </a:lnSpc>
              <a:buFont typeface="Wingdings"/>
              <a:buChar char=""/>
              <a:tabLst>
                <a:tab pos="299720" algn="l"/>
              </a:tabLst>
            </a:pPr>
            <a:endParaRPr lang="fr-FR" sz="2000" spc="-10" dirty="0">
              <a:latin typeface="Arial"/>
              <a:cs typeface="Arial"/>
            </a:endParaRPr>
          </a:p>
          <a:p>
            <a:pPr marL="299085" indent="-287020">
              <a:lnSpc>
                <a:spcPct val="100000"/>
              </a:lnSpc>
              <a:buFont typeface="Wingdings"/>
              <a:buChar char=""/>
              <a:tabLst>
                <a:tab pos="299720" algn="l"/>
              </a:tabLst>
            </a:pPr>
            <a:r>
              <a:rPr lang="fr-FR" sz="2000" spc="-10" dirty="0">
                <a:latin typeface="Arial"/>
                <a:cs typeface="Arial"/>
              </a:rPr>
              <a:t>Pour le littoral, </a:t>
            </a:r>
            <a:r>
              <a:rPr lang="fr-FR" sz="2000" spc="-10" dirty="0">
                <a:solidFill>
                  <a:srgbClr val="FF0000"/>
                </a:solidFill>
                <a:latin typeface="Arial"/>
                <a:cs typeface="Arial"/>
              </a:rPr>
              <a:t>eau dessalée = 0,64 €</a:t>
            </a:r>
            <a:endParaRPr sz="2000" dirty="0">
              <a:solidFill>
                <a:srgbClr val="FF0000"/>
              </a:solidFill>
              <a:latin typeface="Arial"/>
              <a:cs typeface="Arial"/>
            </a:endParaRPr>
          </a:p>
        </p:txBody>
      </p:sp>
      <p:sp>
        <p:nvSpPr>
          <p:cNvPr id="5" name="ZoneTexte 4">
            <a:extLst>
              <a:ext uri="{FF2B5EF4-FFF2-40B4-BE49-F238E27FC236}">
                <a16:creationId xmlns:a16="http://schemas.microsoft.com/office/drawing/2014/main" id="{C13AA3A3-82A5-5604-4D5F-BC1991DA0C3C}"/>
              </a:ext>
            </a:extLst>
          </p:cNvPr>
          <p:cNvSpPr txBox="1"/>
          <p:nvPr/>
        </p:nvSpPr>
        <p:spPr>
          <a:xfrm>
            <a:off x="2057400" y="304800"/>
            <a:ext cx="4572000" cy="369332"/>
          </a:xfrm>
          <a:prstGeom prst="rect">
            <a:avLst/>
          </a:prstGeom>
          <a:noFill/>
        </p:spPr>
        <p:txBody>
          <a:bodyPr wrap="square">
            <a:spAutoFit/>
          </a:bodyPr>
          <a:lstStyle/>
          <a:p>
            <a:pPr algn="ctr"/>
            <a:r>
              <a:rPr lang="fr-FR" dirty="0">
                <a:solidFill>
                  <a:srgbClr val="00B050"/>
                </a:solidFill>
              </a:rPr>
              <a:t>LA RESSOURCE EAU</a:t>
            </a:r>
            <a:endParaRPr lang="fr-FR" sz="1800" dirty="0">
              <a:solidFill>
                <a:srgbClr val="00B050"/>
              </a:solidFill>
            </a:endParaRPr>
          </a:p>
        </p:txBody>
      </p:sp>
      <p:pic>
        <p:nvPicPr>
          <p:cNvPr id="8" name="Picture 4">
            <a:extLst>
              <a:ext uri="{FF2B5EF4-FFF2-40B4-BE49-F238E27FC236}">
                <a16:creationId xmlns:a16="http://schemas.microsoft.com/office/drawing/2014/main" id="{D33BE6FB-BE04-41DF-D578-35CF753754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4460" r="4871" b="3345"/>
          <a:stretch>
            <a:fillRect/>
          </a:stretch>
        </p:blipFill>
        <p:spPr bwMode="auto">
          <a:xfrm>
            <a:off x="7239000" y="5097265"/>
            <a:ext cx="1897380" cy="1741684"/>
          </a:xfrm>
          <a:prstGeom prst="rect">
            <a:avLst/>
          </a:prstGeom>
          <a:noFill/>
          <a:ln w="50800">
            <a:solidFill>
              <a:schemeClr val="bg1"/>
            </a:solidFill>
            <a:miter lim="800000"/>
            <a:headEnd/>
            <a:tailEnd/>
          </a:ln>
        </p:spPr>
      </p:pic>
      <p:pic>
        <p:nvPicPr>
          <p:cNvPr id="9" name="Picture 4" descr="IMG_4249">
            <a:extLst>
              <a:ext uri="{FF2B5EF4-FFF2-40B4-BE49-F238E27FC236}">
                <a16:creationId xmlns:a16="http://schemas.microsoft.com/office/drawing/2014/main" id="{1C08F014-2D5B-51DA-0C23-15A15F71D7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10331"/>
            <a:ext cx="2286000" cy="3048000"/>
          </a:xfrm>
          <a:prstGeom prst="rect">
            <a:avLst/>
          </a:prstGeom>
          <a:noFill/>
          <a:ln w="9525">
            <a:noFill/>
            <a:miter lim="800000"/>
            <a:headEnd/>
            <a:tailEnd/>
          </a:ln>
        </p:spPr>
      </p:pic>
    </p:spTree>
    <p:extLst>
      <p:ext uri="{BB962C8B-B14F-4D97-AF65-F5344CB8AC3E}">
        <p14:creationId xmlns:p14="http://schemas.microsoft.com/office/powerpoint/2010/main" val="2629365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Text Box 3"/>
          <p:cNvSpPr txBox="1">
            <a:spLocks noChangeArrowheads="1"/>
          </p:cNvSpPr>
          <p:nvPr/>
        </p:nvSpPr>
        <p:spPr bwMode="auto">
          <a:xfrm>
            <a:off x="323850" y="4286250"/>
            <a:ext cx="5976938" cy="1728788"/>
          </a:xfrm>
          <a:prstGeom prst="rect">
            <a:avLst/>
          </a:prstGeom>
          <a:noFill/>
          <a:ln w="9525">
            <a:noFill/>
            <a:miter lim="800000"/>
            <a:headEnd/>
            <a:tailEnd/>
          </a:ln>
        </p:spPr>
        <p:txBody>
          <a:bodyPr lIns="0" tIns="0" rIns="0" bIns="0"/>
          <a:lstStyle/>
          <a:p>
            <a:pPr eaLnBrk="0" hangingPunct="0">
              <a:spcBef>
                <a:spcPct val="70000"/>
              </a:spcBef>
              <a:tabLst>
                <a:tab pos="174625" algn="l"/>
              </a:tabLst>
            </a:pPr>
            <a:r>
              <a:rPr lang="fr-FR" altLang="fr-FR" sz="1500" b="1" u="sng">
                <a:solidFill>
                  <a:srgbClr val="CC0066"/>
                </a:solidFill>
              </a:rPr>
              <a:t>Avantages écologiques de la récupération des eaux pluviales :</a:t>
            </a:r>
            <a:endParaRPr lang="fr-FR" altLang="fr-FR" sz="1500" b="1" u="sng">
              <a:solidFill>
                <a:schemeClr val="tx1"/>
              </a:solidFill>
            </a:endParaRPr>
          </a:p>
          <a:p>
            <a:pPr eaLnBrk="0" hangingPunct="0">
              <a:spcBef>
                <a:spcPct val="70000"/>
              </a:spcBef>
              <a:tabLst>
                <a:tab pos="174625" algn="l"/>
              </a:tabLst>
            </a:pPr>
            <a:r>
              <a:rPr lang="fr-FR" altLang="fr-FR" sz="1500" b="1">
                <a:solidFill>
                  <a:schemeClr val="tx1"/>
                </a:solidFill>
              </a:rPr>
              <a:t>•	Limitation des inondations en cas de fortes pluies,</a:t>
            </a:r>
          </a:p>
          <a:p>
            <a:pPr eaLnBrk="0" hangingPunct="0">
              <a:spcBef>
                <a:spcPct val="50000"/>
              </a:spcBef>
              <a:tabLst>
                <a:tab pos="174625" algn="l"/>
              </a:tabLst>
            </a:pPr>
            <a:r>
              <a:rPr lang="fr-FR" altLang="fr-FR" sz="1500" b="1">
                <a:solidFill>
                  <a:schemeClr val="tx1"/>
                </a:solidFill>
              </a:rPr>
              <a:t>•	Préservation des nappes phréatiques,</a:t>
            </a:r>
          </a:p>
          <a:p>
            <a:pPr eaLnBrk="0" hangingPunct="0">
              <a:spcBef>
                <a:spcPct val="50000"/>
              </a:spcBef>
              <a:tabLst>
                <a:tab pos="174625" algn="l"/>
              </a:tabLst>
            </a:pPr>
            <a:r>
              <a:rPr lang="fr-FR" altLang="fr-FR" sz="1500" b="1">
                <a:solidFill>
                  <a:schemeClr val="tx1"/>
                </a:solidFill>
              </a:rPr>
              <a:t>•	Amélioration du lien entre habitat et développement durable,</a:t>
            </a:r>
          </a:p>
          <a:p>
            <a:pPr eaLnBrk="0" hangingPunct="0">
              <a:spcBef>
                <a:spcPct val="50000"/>
              </a:spcBef>
              <a:tabLst>
                <a:tab pos="174625" algn="l"/>
              </a:tabLst>
            </a:pPr>
            <a:r>
              <a:rPr lang="fr-FR" altLang="fr-FR" sz="1500" b="1">
                <a:solidFill>
                  <a:schemeClr val="tx1"/>
                </a:solidFill>
              </a:rPr>
              <a:t>•	Sensibilisation au problème de la sécheresse. </a:t>
            </a:r>
          </a:p>
        </p:txBody>
      </p:sp>
      <p:pic>
        <p:nvPicPr>
          <p:cNvPr id="598018" name="Picture 4"/>
          <p:cNvPicPr>
            <a:picLocks noChangeAspect="1" noChangeArrowheads="1"/>
          </p:cNvPicPr>
          <p:nvPr/>
        </p:nvPicPr>
        <p:blipFill>
          <a:blip r:embed="rId3"/>
          <a:srcRect t="4460" r="4871" b="3345"/>
          <a:stretch>
            <a:fillRect/>
          </a:stretch>
        </p:blipFill>
        <p:spPr bwMode="auto">
          <a:xfrm>
            <a:off x="6465888" y="4149725"/>
            <a:ext cx="2282825" cy="2095500"/>
          </a:xfrm>
          <a:prstGeom prst="rect">
            <a:avLst/>
          </a:prstGeom>
          <a:noFill/>
          <a:ln w="50800">
            <a:solidFill>
              <a:schemeClr val="bg1"/>
            </a:solidFill>
            <a:miter lim="800000"/>
            <a:headEnd/>
            <a:tailEnd/>
          </a:ln>
        </p:spPr>
      </p:pic>
      <p:sp>
        <p:nvSpPr>
          <p:cNvPr id="598019" name="Text Box 5"/>
          <p:cNvSpPr txBox="1">
            <a:spLocks noChangeArrowheads="1"/>
          </p:cNvSpPr>
          <p:nvPr/>
        </p:nvSpPr>
        <p:spPr bwMode="auto">
          <a:xfrm>
            <a:off x="250825" y="2852738"/>
            <a:ext cx="8713788" cy="968375"/>
          </a:xfrm>
          <a:prstGeom prst="rect">
            <a:avLst/>
          </a:prstGeom>
          <a:noFill/>
          <a:ln w="9525">
            <a:noFill/>
            <a:miter lim="800000"/>
            <a:headEnd/>
            <a:tailEnd/>
          </a:ln>
        </p:spPr>
        <p:txBody>
          <a:bodyPr>
            <a:spAutoFit/>
          </a:bodyPr>
          <a:lstStyle/>
          <a:p>
            <a:pPr algn="ctr" eaLnBrk="0" hangingPunct="0">
              <a:spcBef>
                <a:spcPct val="50000"/>
              </a:spcBef>
            </a:pPr>
            <a:r>
              <a:rPr lang="fr-FR" altLang="fr-FR" sz="2000" b="1">
                <a:solidFill>
                  <a:srgbClr val="CC0066"/>
                </a:solidFill>
              </a:rPr>
              <a:t>La France est en retard dans la valorisation des eaux pluviales,</a:t>
            </a:r>
          </a:p>
          <a:p>
            <a:pPr algn="ctr" eaLnBrk="0" hangingPunct="0">
              <a:spcBef>
                <a:spcPct val="50000"/>
              </a:spcBef>
            </a:pPr>
            <a:r>
              <a:rPr lang="fr-FR" altLang="fr-FR" sz="1500" b="1">
                <a:solidFill>
                  <a:schemeClr val="tx1"/>
                </a:solidFill>
              </a:rPr>
              <a:t>actuellement, en Allemagne, </a:t>
            </a:r>
            <a:r>
              <a:rPr lang="fr-FR" altLang="fr-FR" sz="1500" b="1" u="sng">
                <a:solidFill>
                  <a:schemeClr val="tx1"/>
                </a:solidFill>
              </a:rPr>
              <a:t>une installation nouvelle sur deux est équipée</a:t>
            </a:r>
          </a:p>
          <a:p>
            <a:pPr algn="ctr" eaLnBrk="0" hangingPunct="0"/>
            <a:r>
              <a:rPr lang="fr-FR" altLang="fr-FR" sz="1500" b="1" u="sng">
                <a:solidFill>
                  <a:schemeClr val="tx1"/>
                </a:solidFill>
              </a:rPr>
              <a:t>de systèmes de récupération (soit 100 000 par an).</a:t>
            </a:r>
            <a:r>
              <a:rPr lang="fr-FR" altLang="fr-FR" sz="1500" b="1">
                <a:solidFill>
                  <a:schemeClr val="tx1"/>
                </a:solidFill>
              </a:rPr>
              <a:t> </a:t>
            </a:r>
          </a:p>
        </p:txBody>
      </p:sp>
      <p:sp>
        <p:nvSpPr>
          <p:cNvPr id="598020" name="Text Box 6"/>
          <p:cNvSpPr txBox="1">
            <a:spLocks noChangeArrowheads="1"/>
          </p:cNvSpPr>
          <p:nvPr/>
        </p:nvSpPr>
        <p:spPr bwMode="auto">
          <a:xfrm>
            <a:off x="468313" y="1700213"/>
            <a:ext cx="8280400" cy="936625"/>
          </a:xfrm>
          <a:prstGeom prst="rect">
            <a:avLst/>
          </a:prstGeom>
          <a:solidFill>
            <a:srgbClr val="FF8000"/>
          </a:solidFill>
          <a:ln w="9525">
            <a:solidFill>
              <a:schemeClr val="tx1"/>
            </a:solidFill>
            <a:miter lim="800000"/>
            <a:headEnd/>
            <a:tailEnd/>
          </a:ln>
        </p:spPr>
        <p:txBody>
          <a:bodyPr anchor="ctr"/>
          <a:lstStyle/>
          <a:p>
            <a:pPr algn="ctr" eaLnBrk="0" hangingPunct="0"/>
            <a:r>
              <a:rPr lang="fr-FR" altLang="fr-FR" sz="2200" b="1"/>
              <a:t>700 litres d’eau pluviale récupérable par m</a:t>
            </a:r>
            <a:r>
              <a:rPr lang="fr-FR" altLang="fr-FR" sz="2200" b="1" baseline="30000"/>
              <a:t>2</a:t>
            </a:r>
            <a:r>
              <a:rPr lang="fr-FR" altLang="fr-FR" sz="2200" b="1"/>
              <a:t> et par an à Toulouse. Pour un petit toit de 100 m², c’est égal à 70 m</a:t>
            </a:r>
            <a:r>
              <a:rPr lang="fr-FR" altLang="fr-FR" sz="2200" b="1" baseline="30000"/>
              <a:t>3</a:t>
            </a:r>
          </a:p>
        </p:txBody>
      </p:sp>
      <p:sp>
        <p:nvSpPr>
          <p:cNvPr id="393224" name="Text Box 8"/>
          <p:cNvSpPr txBox="1">
            <a:spLocks noChangeArrowheads="1"/>
          </p:cNvSpPr>
          <p:nvPr/>
        </p:nvSpPr>
        <p:spPr bwMode="auto">
          <a:xfrm>
            <a:off x="0" y="188913"/>
            <a:ext cx="9144000" cy="1235075"/>
          </a:xfrm>
          <a:prstGeom prst="rect">
            <a:avLst/>
          </a:prstGeom>
          <a:noFill/>
          <a:ln>
            <a:noFill/>
          </a:ln>
          <a:effectLst/>
        </p:spPr>
        <p:txBody>
          <a:bodyPr>
            <a:spAutoFit/>
          </a:bodyPr>
          <a:lstStyle/>
          <a:p>
            <a:pPr algn="ctr">
              <a:lnSpc>
                <a:spcPct val="125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Récupération des eaux pluviales</a:t>
            </a:r>
          </a:p>
          <a:p>
            <a:pPr algn="ctr">
              <a:lnSpc>
                <a:spcPct val="125000"/>
              </a:lnSpc>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pour l’arrosage des Espaces Verts</a:t>
            </a:r>
          </a:p>
        </p:txBody>
      </p:sp>
      <p:sp>
        <p:nvSpPr>
          <p:cNvPr id="598022" name="Text Box 10"/>
          <p:cNvSpPr txBox="1">
            <a:spLocks noChangeArrowheads="1"/>
          </p:cNvSpPr>
          <p:nvPr/>
        </p:nvSpPr>
        <p:spPr bwMode="auto">
          <a:xfrm>
            <a:off x="827088" y="2492375"/>
            <a:ext cx="7632700" cy="488950"/>
          </a:xfrm>
          <a:prstGeom prst="rect">
            <a:avLst/>
          </a:prstGeom>
          <a:noFill/>
          <a:ln w="9525">
            <a:noFill/>
            <a:miter lim="800000"/>
            <a:headEnd/>
            <a:tailEnd/>
          </a:ln>
        </p:spPr>
        <p:txBody>
          <a:bodyPr>
            <a:spAutoFit/>
          </a:bodyPr>
          <a:lstStyle/>
          <a:p>
            <a:pPr>
              <a:spcBef>
                <a:spcPct val="50000"/>
              </a:spcBef>
            </a:pPr>
            <a:endParaRPr lang="fr-FR" altLang="fr-FR"/>
          </a:p>
        </p:txBody>
      </p:sp>
    </p:spTree>
  </p:cSld>
  <p:clrMapOvr>
    <a:masterClrMapping/>
  </p:clrMapOvr>
  <p:transition advClick="0" advTm="1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Text Box 2"/>
          <p:cNvSpPr txBox="1">
            <a:spLocks noChangeArrowheads="1"/>
          </p:cNvSpPr>
          <p:nvPr/>
        </p:nvSpPr>
        <p:spPr bwMode="auto">
          <a:xfrm>
            <a:off x="1187450" y="260350"/>
            <a:ext cx="7956550" cy="549275"/>
          </a:xfrm>
          <a:prstGeom prst="rect">
            <a:avLst/>
          </a:prstGeom>
          <a:noFill/>
          <a:ln>
            <a:noFill/>
          </a:ln>
          <a:effectLst/>
        </p:spPr>
        <p:txBody>
          <a:bodyPr>
            <a:spAutoFit/>
          </a:bodyPr>
          <a:lstStyle/>
          <a:p>
            <a:pP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LA GESTION DES EAUX PLUVIALES</a:t>
            </a:r>
          </a:p>
        </p:txBody>
      </p:sp>
      <p:sp>
        <p:nvSpPr>
          <p:cNvPr id="601090" name="Rectangle 3"/>
          <p:cNvSpPr>
            <a:spLocks noChangeArrowheads="1"/>
          </p:cNvSpPr>
          <p:nvPr/>
        </p:nvSpPr>
        <p:spPr bwMode="auto">
          <a:xfrm>
            <a:off x="179388" y="908050"/>
            <a:ext cx="5329237" cy="5400675"/>
          </a:xfrm>
          <a:prstGeom prst="rect">
            <a:avLst/>
          </a:prstGeom>
          <a:noFill/>
          <a:ln w="9525">
            <a:noFill/>
            <a:miter lim="800000"/>
            <a:headEnd/>
            <a:tailEnd/>
          </a:ln>
        </p:spPr>
        <p:txBody>
          <a:bodyPr/>
          <a:lstStyle/>
          <a:p>
            <a:pPr marL="342900" indent="-342900">
              <a:lnSpc>
                <a:spcPct val="80000"/>
              </a:lnSpc>
              <a:spcBef>
                <a:spcPct val="20000"/>
              </a:spcBef>
            </a:pPr>
            <a:r>
              <a:rPr lang="fr-FR" altLang="fr-FR" sz="2200">
                <a:solidFill>
                  <a:schemeClr val="accent2"/>
                </a:solidFill>
              </a:rPr>
              <a:t>	</a:t>
            </a:r>
            <a:r>
              <a:rPr lang="fr-FR" altLang="fr-FR" sz="2200">
                <a:solidFill>
                  <a:schemeClr val="tx1"/>
                </a:solidFill>
              </a:rPr>
              <a:t>L’urbanisation en imperméabilisant les sols, accroît les risques d’inondation. </a:t>
            </a:r>
          </a:p>
          <a:p>
            <a:pPr marL="342900" indent="-342900">
              <a:lnSpc>
                <a:spcPct val="80000"/>
              </a:lnSpc>
              <a:spcBef>
                <a:spcPct val="20000"/>
              </a:spcBef>
            </a:pPr>
            <a:endParaRPr lang="fr-FR" altLang="fr-FR" sz="2200">
              <a:solidFill>
                <a:schemeClr val="tx1"/>
              </a:solidFill>
            </a:endParaRPr>
          </a:p>
          <a:p>
            <a:pPr marL="342900" indent="-342900">
              <a:lnSpc>
                <a:spcPct val="80000"/>
              </a:lnSpc>
              <a:spcBef>
                <a:spcPct val="20000"/>
              </a:spcBef>
            </a:pPr>
            <a:r>
              <a:rPr lang="fr-FR" altLang="fr-FR" sz="2200">
                <a:solidFill>
                  <a:schemeClr val="tx1"/>
                </a:solidFill>
              </a:rPr>
              <a:t>	Le principe de la limitation du débit des eaux pluviales assure un nouveau rôle aux Espaces Verts. Sur certains sites et pour certains projets, on peut accepter des submersions ponctuelles ou créer des noues alimentant des bassins ou des mares.</a:t>
            </a:r>
          </a:p>
          <a:p>
            <a:pPr marL="342900" indent="-342900">
              <a:lnSpc>
                <a:spcPct val="80000"/>
              </a:lnSpc>
              <a:spcBef>
                <a:spcPct val="20000"/>
              </a:spcBef>
            </a:pPr>
            <a:endParaRPr lang="fr-FR" altLang="fr-FR" sz="2200">
              <a:solidFill>
                <a:schemeClr val="tx1"/>
              </a:solidFill>
            </a:endParaRPr>
          </a:p>
          <a:p>
            <a:pPr marL="342900" indent="-342900">
              <a:lnSpc>
                <a:spcPct val="80000"/>
              </a:lnSpc>
              <a:spcBef>
                <a:spcPct val="20000"/>
              </a:spcBef>
            </a:pPr>
            <a:r>
              <a:rPr lang="fr-FR" altLang="fr-FR" sz="2200">
                <a:solidFill>
                  <a:schemeClr val="tx1"/>
                </a:solidFill>
              </a:rPr>
              <a:t>	La prévention des inondations est un moyen efficace de multiplier les espaces verts et de modifier le paysage pour associer les trames bleues et les trames vertes </a:t>
            </a:r>
          </a:p>
          <a:p>
            <a:pPr marL="342900" indent="-342900">
              <a:lnSpc>
                <a:spcPct val="80000"/>
              </a:lnSpc>
              <a:spcBef>
                <a:spcPct val="20000"/>
              </a:spcBef>
            </a:pPr>
            <a:r>
              <a:rPr lang="fr-FR" altLang="fr-FR" sz="2400">
                <a:solidFill>
                  <a:schemeClr val="tx1"/>
                </a:solidFill>
              </a:rPr>
              <a:t>	</a:t>
            </a:r>
          </a:p>
        </p:txBody>
      </p:sp>
      <p:pic>
        <p:nvPicPr>
          <p:cNvPr id="601091" name="Picture 4" descr="IMG_4249"/>
          <p:cNvPicPr>
            <a:picLocks noChangeAspect="1" noChangeArrowheads="1"/>
          </p:cNvPicPr>
          <p:nvPr/>
        </p:nvPicPr>
        <p:blipFill>
          <a:blip r:embed="rId3"/>
          <a:srcRect/>
          <a:stretch>
            <a:fillRect/>
          </a:stretch>
        </p:blipFill>
        <p:spPr bwMode="auto">
          <a:xfrm>
            <a:off x="5829300" y="2438400"/>
            <a:ext cx="3314700" cy="4419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Text Box 2"/>
          <p:cNvSpPr txBox="1">
            <a:spLocks noChangeArrowheads="1"/>
          </p:cNvSpPr>
          <p:nvPr/>
        </p:nvSpPr>
        <p:spPr bwMode="auto">
          <a:xfrm>
            <a:off x="395288" y="404813"/>
            <a:ext cx="8461375" cy="549275"/>
          </a:xfrm>
          <a:prstGeom prst="rect">
            <a:avLst/>
          </a:prstGeom>
          <a:noFill/>
          <a:ln>
            <a:noFill/>
          </a:ln>
          <a:effectLst/>
        </p:spPr>
        <p:txBody>
          <a:bodyPr>
            <a:spAutoFit/>
          </a:bodyPr>
          <a:lstStyle/>
          <a:p>
            <a:pPr algn="ct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pratiques de GESTION CLASSIQUE</a:t>
            </a:r>
          </a:p>
        </p:txBody>
      </p:sp>
      <p:sp>
        <p:nvSpPr>
          <p:cNvPr id="603138" name="Text Box 3"/>
          <p:cNvSpPr txBox="1">
            <a:spLocks noChangeArrowheads="1"/>
          </p:cNvSpPr>
          <p:nvPr/>
        </p:nvSpPr>
        <p:spPr bwMode="auto">
          <a:xfrm>
            <a:off x="1258888" y="1268413"/>
            <a:ext cx="6858000" cy="2073275"/>
          </a:xfrm>
          <a:prstGeom prst="rect">
            <a:avLst/>
          </a:prstGeom>
          <a:noFill/>
          <a:ln w="9525">
            <a:noFill/>
            <a:miter lim="800000"/>
            <a:headEnd/>
            <a:tailEnd/>
          </a:ln>
        </p:spPr>
        <p:txBody>
          <a:bodyPr>
            <a:spAutoFit/>
          </a:bodyPr>
          <a:lstStyle/>
          <a:p>
            <a:pPr>
              <a:spcBef>
                <a:spcPct val="50000"/>
              </a:spcBef>
            </a:pPr>
            <a:r>
              <a:rPr lang="fr-FR" altLang="fr-FR" sz="2000" i="1" u="sng">
                <a:solidFill>
                  <a:schemeClr val="tx1"/>
                </a:solidFill>
                <a:latin typeface="Comic Sans MS" pitchFamily="66" charset="0"/>
              </a:rPr>
              <a:t>Objectif :</a:t>
            </a:r>
            <a:r>
              <a:rPr lang="fr-FR" altLang="fr-FR" sz="2000">
                <a:solidFill>
                  <a:schemeClr val="tx1"/>
                </a:solidFill>
                <a:latin typeface="Comic Sans MS" pitchFamily="66" charset="0"/>
              </a:rPr>
              <a:t> </a:t>
            </a:r>
            <a:r>
              <a:rPr lang="fr-FR" altLang="fr-FR" sz="2000">
                <a:solidFill>
                  <a:srgbClr val="FF3300"/>
                </a:solidFill>
                <a:latin typeface="Comic Sans MS" pitchFamily="66" charset="0"/>
              </a:rPr>
              <a:t>évacuer</a:t>
            </a:r>
            <a:r>
              <a:rPr lang="fr-FR" altLang="fr-FR" sz="2000">
                <a:solidFill>
                  <a:schemeClr val="tx1"/>
                </a:solidFill>
                <a:latin typeface="Comic Sans MS" pitchFamily="66" charset="0"/>
              </a:rPr>
              <a:t> au plus vite les eaux de pluies en dehors des zones aménagées. Pour cela :</a:t>
            </a:r>
          </a:p>
          <a:p>
            <a:pPr>
              <a:spcBef>
                <a:spcPct val="50000"/>
              </a:spcBef>
              <a:buFontTx/>
              <a:buChar char="-"/>
            </a:pPr>
            <a:r>
              <a:rPr lang="fr-FR" altLang="fr-FR" sz="2000">
                <a:solidFill>
                  <a:schemeClr val="tx1"/>
                </a:solidFill>
                <a:latin typeface="Comic Sans MS" pitchFamily="66" charset="0"/>
              </a:rPr>
              <a:t> imperméabilisation (surfaces minérales)</a:t>
            </a:r>
          </a:p>
          <a:p>
            <a:pPr>
              <a:spcBef>
                <a:spcPct val="50000"/>
              </a:spcBef>
            </a:pPr>
            <a:r>
              <a:rPr lang="fr-FR" altLang="fr-FR" sz="2000">
                <a:solidFill>
                  <a:schemeClr val="tx1"/>
                </a:solidFill>
                <a:latin typeface="Comic Sans MS" pitchFamily="66" charset="0"/>
              </a:rPr>
              <a:t>- évacuation par réseaux souterrains</a:t>
            </a:r>
          </a:p>
          <a:p>
            <a:pPr>
              <a:spcBef>
                <a:spcPct val="50000"/>
              </a:spcBef>
              <a:buFontTx/>
              <a:buChar char="-"/>
            </a:pPr>
            <a:r>
              <a:rPr lang="fr-FR" altLang="fr-FR" sz="2000">
                <a:solidFill>
                  <a:schemeClr val="tx1"/>
                </a:solidFill>
                <a:latin typeface="Comic Sans MS" pitchFamily="66" charset="0"/>
              </a:rPr>
              <a:t> aménagement de bassins tampons</a:t>
            </a:r>
          </a:p>
        </p:txBody>
      </p:sp>
      <p:sp>
        <p:nvSpPr>
          <p:cNvPr id="603139" name="Text Box 4"/>
          <p:cNvSpPr txBox="1">
            <a:spLocks noChangeArrowheads="1"/>
          </p:cNvSpPr>
          <p:nvPr/>
        </p:nvSpPr>
        <p:spPr bwMode="auto">
          <a:xfrm>
            <a:off x="1331913" y="3644900"/>
            <a:ext cx="7543800" cy="29876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Mais on remarquera les inconvénients suivants :</a:t>
            </a:r>
          </a:p>
          <a:p>
            <a:pPr>
              <a:spcBef>
                <a:spcPct val="50000"/>
              </a:spcBef>
            </a:pPr>
            <a:r>
              <a:rPr lang="fr-FR" altLang="fr-FR" sz="2000">
                <a:solidFill>
                  <a:schemeClr val="tx1"/>
                </a:solidFill>
                <a:latin typeface="Comic Sans MS" pitchFamily="66" charset="0"/>
              </a:rPr>
              <a:t>- des dispositifs </a:t>
            </a:r>
            <a:r>
              <a:rPr lang="fr-FR" altLang="fr-FR" sz="2000">
                <a:solidFill>
                  <a:srgbClr val="FF3300"/>
                </a:solidFill>
                <a:latin typeface="Comic Sans MS" pitchFamily="66" charset="0"/>
              </a:rPr>
              <a:t>coûteux</a:t>
            </a:r>
          </a:p>
          <a:p>
            <a:pPr>
              <a:spcBef>
                <a:spcPct val="50000"/>
              </a:spcBef>
              <a:buFontTx/>
              <a:buChar char="-"/>
            </a:pPr>
            <a:r>
              <a:rPr lang="fr-FR" altLang="fr-FR" sz="2000">
                <a:solidFill>
                  <a:schemeClr val="tx1"/>
                </a:solidFill>
                <a:latin typeface="Comic Sans MS" pitchFamily="66" charset="0"/>
              </a:rPr>
              <a:t> l’aggravation des phénomènes d’</a:t>
            </a:r>
            <a:r>
              <a:rPr lang="fr-FR" altLang="fr-FR" sz="2000">
                <a:solidFill>
                  <a:srgbClr val="FF3300"/>
                </a:solidFill>
                <a:latin typeface="Comic Sans MS" pitchFamily="66" charset="0"/>
              </a:rPr>
              <a:t>inondation</a:t>
            </a:r>
            <a:r>
              <a:rPr lang="fr-FR" altLang="fr-FR" sz="2000">
                <a:solidFill>
                  <a:schemeClr val="tx1"/>
                </a:solidFill>
                <a:latin typeface="Comic Sans MS" pitchFamily="66" charset="0"/>
              </a:rPr>
              <a:t> en aval</a:t>
            </a:r>
          </a:p>
          <a:p>
            <a:pPr>
              <a:spcBef>
                <a:spcPct val="50000"/>
              </a:spcBef>
              <a:buFontTx/>
              <a:buChar char="-"/>
            </a:pPr>
            <a:r>
              <a:rPr lang="fr-FR" altLang="fr-FR" sz="2000">
                <a:solidFill>
                  <a:schemeClr val="tx1"/>
                </a:solidFill>
                <a:latin typeface="Comic Sans MS" pitchFamily="66" charset="0"/>
              </a:rPr>
              <a:t> une alimentation des nappes phréatiques mal assurée</a:t>
            </a:r>
          </a:p>
          <a:p>
            <a:pPr>
              <a:spcBef>
                <a:spcPct val="50000"/>
              </a:spcBef>
              <a:buFontTx/>
              <a:buChar char="-"/>
            </a:pPr>
            <a:r>
              <a:rPr lang="fr-FR" altLang="fr-FR" sz="2000">
                <a:solidFill>
                  <a:schemeClr val="tx1"/>
                </a:solidFill>
                <a:latin typeface="Comic Sans MS" pitchFamily="66" charset="0"/>
              </a:rPr>
              <a:t> le transport des </a:t>
            </a:r>
            <a:r>
              <a:rPr lang="fr-FR" altLang="fr-FR" sz="2000">
                <a:solidFill>
                  <a:srgbClr val="FF3300"/>
                </a:solidFill>
                <a:latin typeface="Comic Sans MS" pitchFamily="66" charset="0"/>
              </a:rPr>
              <a:t>pollutions</a:t>
            </a:r>
            <a:r>
              <a:rPr lang="fr-FR" altLang="fr-FR" sz="2000">
                <a:solidFill>
                  <a:schemeClr val="tx1"/>
                </a:solidFill>
                <a:latin typeface="Comic Sans MS" pitchFamily="66" charset="0"/>
              </a:rPr>
              <a:t> vers les milieux récepteurs aquatiques</a:t>
            </a:r>
          </a:p>
          <a:p>
            <a:pPr algn="ctr">
              <a:spcBef>
                <a:spcPct val="50000"/>
              </a:spcBef>
              <a:buFontTx/>
              <a:buChar char="-"/>
            </a:pPr>
            <a:endParaRPr lang="fr-FR" altLang="fr-FR" sz="2000">
              <a:solidFill>
                <a:schemeClr val="tx1"/>
              </a:solidFill>
              <a:latin typeface="Comic Sans MS"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Text Box 2"/>
          <p:cNvSpPr txBox="1">
            <a:spLocks noGrp="1" noChangeArrowheads="1"/>
          </p:cNvSpPr>
          <p:nvPr>
            <p:ph type="title"/>
          </p:nvPr>
        </p:nvSpPr>
        <p:spPr bwMode="auto">
          <a:xfrm>
            <a:off x="179388" y="228600"/>
            <a:ext cx="8964612" cy="1143000"/>
          </a:xfrm>
        </p:spPr>
        <p:txBody>
          <a:bodyPr vert="horz" wrap="square" lIns="91440" tIns="45720" rIns="91440" bIns="45720" numCol="1" anchor="t" anchorCtr="0" compatLnSpc="1">
            <a:prstTxWarp prst="textNoShape">
              <a:avLst/>
            </a:prstTxWarp>
          </a:bodyPr>
          <a:lstStyle/>
          <a:p>
            <a:pPr algn="l" eaLnBrk="1" hangingPunct="1">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rPr>
              <a:t>Les pratiques de GESTION ALTERNATIVE</a:t>
            </a:r>
            <a:br>
              <a:rPr lang="fr-FR" altLang="fr-FR" sz="2400" b="1" i="1">
                <a:solidFill>
                  <a:schemeClr val="accent2"/>
                </a:solidFill>
                <a:latin typeface="Comic Sans MS" panose="030F0702030302020204" pitchFamily="66" charset="0"/>
              </a:rPr>
            </a:br>
            <a:r>
              <a:rPr lang="fr-FR" altLang="fr-FR" sz="2000">
                <a:solidFill>
                  <a:schemeClr val="tx1"/>
                </a:solidFill>
                <a:latin typeface="Comic Sans MS" panose="030F0702030302020204" pitchFamily="66" charset="0"/>
              </a:rPr>
              <a:t>Ont pour objectif de retenir et/ou de ralentir le ruissellement :</a:t>
            </a:r>
          </a:p>
        </p:txBody>
      </p:sp>
      <p:sp>
        <p:nvSpPr>
          <p:cNvPr id="605186" name="Text Box 3"/>
          <p:cNvSpPr txBox="1">
            <a:spLocks noChangeArrowheads="1"/>
          </p:cNvSpPr>
          <p:nvPr/>
        </p:nvSpPr>
        <p:spPr bwMode="auto">
          <a:xfrm>
            <a:off x="323850" y="1125538"/>
            <a:ext cx="7772400" cy="11588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à l’échelle de la parcelle (toitures végétales, citernes, zones d’infiltration…) ou du quartier (noues, fossés, dalles alvéolées…)</a:t>
            </a:r>
          </a:p>
          <a:p>
            <a:pPr algn="ctr">
              <a:spcBef>
                <a:spcPct val="50000"/>
              </a:spcBef>
            </a:pPr>
            <a:endParaRPr lang="fr-FR" altLang="fr-FR" sz="2000" b="1">
              <a:solidFill>
                <a:schemeClr val="tx1"/>
              </a:solidFill>
              <a:latin typeface="Times New Roman" pitchFamily="18" charset="0"/>
            </a:endParaRPr>
          </a:p>
        </p:txBody>
      </p:sp>
      <p:pic>
        <p:nvPicPr>
          <p:cNvPr id="576516" name="Picture 4" descr="avril07 024"/>
          <p:cNvPicPr>
            <a:picLocks noGrp="1" noChangeAspect="1" noChangeArrowheads="1"/>
          </p:cNvPicPr>
          <p:nvPr>
            <p:ph type="body" idx="1"/>
          </p:nvPr>
        </p:nvPicPr>
        <p:blipFill>
          <a:blip r:embed="rId2"/>
          <a:srcRect/>
          <a:stretch>
            <a:fillRect/>
          </a:stretch>
        </p:blipFill>
        <p:spPr bwMode="auto">
          <a:xfrm>
            <a:off x="2133600" y="1981200"/>
            <a:ext cx="5715000" cy="4286250"/>
          </a:xfrm>
          <a:noFill/>
          <a:ln>
            <a:miter lim="800000"/>
            <a:headEnd/>
            <a:tailEnd/>
          </a:ln>
        </p:spPr>
      </p:pic>
      <p:pic>
        <p:nvPicPr>
          <p:cNvPr id="576517" name="Picture 5" descr="IMG_4247"/>
          <p:cNvPicPr>
            <a:picLocks noChangeAspect="1" noChangeArrowheads="1"/>
          </p:cNvPicPr>
          <p:nvPr/>
        </p:nvPicPr>
        <p:blipFill>
          <a:blip r:embed="rId3"/>
          <a:srcRect/>
          <a:stretch>
            <a:fillRect/>
          </a:stretch>
        </p:blipFill>
        <p:spPr bwMode="auto">
          <a:xfrm>
            <a:off x="2057400" y="1981200"/>
            <a:ext cx="5715000" cy="4286250"/>
          </a:xfrm>
          <a:prstGeom prst="rect">
            <a:avLst/>
          </a:prstGeom>
          <a:noFill/>
          <a:ln w="9525">
            <a:noFill/>
            <a:miter lim="800000"/>
            <a:headEnd/>
            <a:tailEnd/>
          </a:ln>
        </p:spPr>
      </p:pic>
      <p:pic>
        <p:nvPicPr>
          <p:cNvPr id="576518" name="Picture 6" descr="IMG_4255"/>
          <p:cNvPicPr>
            <a:picLocks noChangeAspect="1" noChangeArrowheads="1"/>
          </p:cNvPicPr>
          <p:nvPr/>
        </p:nvPicPr>
        <p:blipFill>
          <a:blip r:embed="rId4"/>
          <a:srcRect/>
          <a:stretch>
            <a:fillRect/>
          </a:stretch>
        </p:blipFill>
        <p:spPr bwMode="auto">
          <a:xfrm>
            <a:off x="1981200" y="1981200"/>
            <a:ext cx="5715000" cy="4286250"/>
          </a:xfrm>
          <a:prstGeom prst="rect">
            <a:avLst/>
          </a:prstGeom>
          <a:noFill/>
          <a:ln w="9525">
            <a:noFill/>
            <a:miter lim="800000"/>
            <a:headEnd/>
            <a:tailEnd/>
          </a:ln>
        </p:spPr>
      </p:pic>
      <p:pic>
        <p:nvPicPr>
          <p:cNvPr id="576519" name="Picture 7" descr="19rueHarmonie"/>
          <p:cNvPicPr>
            <a:picLocks noChangeAspect="1" noChangeArrowheads="1"/>
          </p:cNvPicPr>
          <p:nvPr/>
        </p:nvPicPr>
        <p:blipFill>
          <a:blip r:embed="rId5"/>
          <a:srcRect/>
          <a:stretch>
            <a:fillRect/>
          </a:stretch>
        </p:blipFill>
        <p:spPr bwMode="auto">
          <a:xfrm>
            <a:off x="1981200" y="1981200"/>
            <a:ext cx="5715000" cy="4286250"/>
          </a:xfrm>
          <a:prstGeom prst="rect">
            <a:avLst/>
          </a:prstGeom>
          <a:noFill/>
          <a:ln w="9525">
            <a:noFill/>
            <a:miter lim="800000"/>
            <a:headEnd/>
            <a:tailEnd/>
          </a:ln>
        </p:spPr>
      </p:pic>
      <p:pic>
        <p:nvPicPr>
          <p:cNvPr id="576520" name="Picture 8" descr="8AvHalley"/>
          <p:cNvPicPr>
            <a:picLocks noChangeAspect="1" noChangeArrowheads="1"/>
          </p:cNvPicPr>
          <p:nvPr/>
        </p:nvPicPr>
        <p:blipFill>
          <a:blip r:embed="rId6"/>
          <a:srcRect/>
          <a:stretch>
            <a:fillRect/>
          </a:stretch>
        </p:blipFill>
        <p:spPr bwMode="auto">
          <a:xfrm>
            <a:off x="1981200" y="1981200"/>
            <a:ext cx="5715000" cy="4286250"/>
          </a:xfrm>
          <a:prstGeom prst="rect">
            <a:avLst/>
          </a:prstGeom>
          <a:noFill/>
          <a:ln w="9525">
            <a:noFill/>
            <a:miter lim="800000"/>
            <a:headEnd/>
            <a:tailEnd/>
          </a:ln>
        </p:spPr>
      </p:pic>
      <p:pic>
        <p:nvPicPr>
          <p:cNvPr id="576521" name="Picture 9" descr="Cité des Bonniers-noue"/>
          <p:cNvPicPr>
            <a:picLocks noChangeAspect="1" noChangeArrowheads="1"/>
          </p:cNvPicPr>
          <p:nvPr/>
        </p:nvPicPr>
        <p:blipFill>
          <a:blip r:embed="rId7"/>
          <a:srcRect/>
          <a:stretch>
            <a:fillRect/>
          </a:stretch>
        </p:blipFill>
        <p:spPr bwMode="auto">
          <a:xfrm>
            <a:off x="1600200" y="1981200"/>
            <a:ext cx="6553200" cy="4357688"/>
          </a:xfrm>
          <a:prstGeom prst="rect">
            <a:avLst/>
          </a:prstGeom>
          <a:noFill/>
          <a:ln w="9525">
            <a:noFill/>
            <a:miter lim="800000"/>
            <a:headEnd/>
            <a:tailEnd/>
          </a:ln>
        </p:spPr>
      </p:pic>
      <p:pic>
        <p:nvPicPr>
          <p:cNvPr id="576522" name="Picture 10" descr="photo du 30-01-07 019"/>
          <p:cNvPicPr>
            <a:picLocks noChangeAspect="1" noChangeArrowheads="1"/>
          </p:cNvPicPr>
          <p:nvPr/>
        </p:nvPicPr>
        <p:blipFill>
          <a:blip r:embed="rId8"/>
          <a:srcRect t="3101" b="9302"/>
          <a:stretch>
            <a:fillRect/>
          </a:stretch>
        </p:blipFill>
        <p:spPr bwMode="auto">
          <a:xfrm>
            <a:off x="1600200" y="1981200"/>
            <a:ext cx="6629400" cy="4356100"/>
          </a:xfrm>
          <a:prstGeom prst="rect">
            <a:avLst/>
          </a:prstGeom>
          <a:noFill/>
          <a:ln w="9525">
            <a:noFill/>
            <a:miter lim="800000"/>
            <a:headEnd/>
            <a:tailEnd/>
          </a:ln>
        </p:spPr>
      </p:pic>
      <p:pic>
        <p:nvPicPr>
          <p:cNvPr id="576523" name="Picture 11" descr="photo du 30-01-07 030"/>
          <p:cNvPicPr>
            <a:picLocks noChangeAspect="1" noChangeArrowheads="1"/>
          </p:cNvPicPr>
          <p:nvPr/>
        </p:nvPicPr>
        <p:blipFill>
          <a:blip r:embed="rId9"/>
          <a:srcRect/>
          <a:stretch>
            <a:fillRect/>
          </a:stretch>
        </p:blipFill>
        <p:spPr bwMode="auto">
          <a:xfrm>
            <a:off x="1543050" y="1981200"/>
            <a:ext cx="3313113"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65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6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765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765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765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5765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5765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nodeType="clickEffect">
                                  <p:stCondLst>
                                    <p:cond delay="0"/>
                                  </p:stCondLst>
                                  <p:childTnLst>
                                    <p:set>
                                      <p:cBhvr>
                                        <p:cTn id="34" dur="1" fill="hold">
                                          <p:stCondLst>
                                            <p:cond delay="0"/>
                                          </p:stCondLst>
                                        </p:cTn>
                                        <p:tgtEl>
                                          <p:spTgt spid="576523"/>
                                        </p:tgtEl>
                                        <p:attrNameLst>
                                          <p:attrName>style.visibility</p:attrName>
                                        </p:attrNameLst>
                                      </p:cBhvr>
                                      <p:to>
                                        <p:strVal val="visible"/>
                                      </p:to>
                                    </p:set>
                                    <p:anim calcmode="lin" valueType="num">
                                      <p:cBhvr additive="base">
                                        <p:cTn id="35" dur="500" fill="hold"/>
                                        <p:tgtEl>
                                          <p:spTgt spid="576523"/>
                                        </p:tgtEl>
                                        <p:attrNameLst>
                                          <p:attrName>ppt_x</p:attrName>
                                        </p:attrNameLst>
                                      </p:cBhvr>
                                      <p:tavLst>
                                        <p:tav tm="0">
                                          <p:val>
                                            <p:strVal val="1+#ppt_w/2"/>
                                          </p:val>
                                        </p:tav>
                                        <p:tav tm="100000">
                                          <p:val>
                                            <p:strVal val="#ppt_x"/>
                                          </p:val>
                                        </p:tav>
                                      </p:tavLst>
                                    </p:anim>
                                    <p:anim calcmode="lin" valueType="num">
                                      <p:cBhvr additive="base">
                                        <p:cTn id="36" dur="500" fill="hold"/>
                                        <p:tgtEl>
                                          <p:spTgt spid="5765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Text Box 2"/>
          <p:cNvSpPr txBox="1">
            <a:spLocks noChangeArrowheads="1"/>
          </p:cNvSpPr>
          <p:nvPr/>
        </p:nvSpPr>
        <p:spPr bwMode="auto">
          <a:xfrm>
            <a:off x="323850" y="981075"/>
            <a:ext cx="8424863" cy="1006475"/>
          </a:xfrm>
          <a:prstGeom prst="rect">
            <a:avLst/>
          </a:prstGeom>
          <a:noFill/>
          <a:ln w="9525">
            <a:noFill/>
            <a:miter lim="800000"/>
            <a:headEnd/>
            <a:tailEnd/>
          </a:ln>
        </p:spPr>
        <p:txBody>
          <a:bodyPr>
            <a:spAutoFit/>
          </a:bodyPr>
          <a:lstStyle/>
          <a:p>
            <a:pPr>
              <a:spcBef>
                <a:spcPct val="50000"/>
              </a:spcBef>
            </a:pPr>
            <a:r>
              <a:rPr lang="fr-FR" altLang="fr-FR" sz="2000">
                <a:solidFill>
                  <a:schemeClr val="tx1"/>
                </a:solidFill>
                <a:latin typeface="Comic Sans MS" pitchFamily="66" charset="0"/>
              </a:rPr>
              <a:t>Envisagent la récupération et la réutilisation de l’eau (pour l’arrosage, le lavage des véhicules…) ; ou facilitent au moins son absorption par le sol afin :</a:t>
            </a:r>
          </a:p>
        </p:txBody>
      </p:sp>
      <p:sp>
        <p:nvSpPr>
          <p:cNvPr id="577539" name="Text Box 3"/>
          <p:cNvSpPr txBox="1">
            <a:spLocks noChangeArrowheads="1"/>
          </p:cNvSpPr>
          <p:nvPr/>
        </p:nvSpPr>
        <p:spPr bwMode="auto">
          <a:xfrm>
            <a:off x="0" y="304800"/>
            <a:ext cx="9144000" cy="549275"/>
          </a:xfrm>
          <a:prstGeom prst="rect">
            <a:avLst/>
          </a:prstGeom>
          <a:noFill/>
          <a:ln>
            <a:noFill/>
          </a:ln>
          <a:effectLst/>
        </p:spPr>
        <p:txBody>
          <a:bodyPr>
            <a:spAutoFit/>
          </a:bodyPr>
          <a:lstStyle/>
          <a:p>
            <a:pPr algn="ctr">
              <a:spcBef>
                <a:spcPct val="50000"/>
              </a:spcBef>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techniques de GESTION ALTERNATIVE</a:t>
            </a:r>
          </a:p>
        </p:txBody>
      </p:sp>
      <p:sp>
        <p:nvSpPr>
          <p:cNvPr id="606211" name="Text Box 4"/>
          <p:cNvSpPr txBox="1">
            <a:spLocks noChangeArrowheads="1"/>
          </p:cNvSpPr>
          <p:nvPr/>
        </p:nvSpPr>
        <p:spPr bwMode="auto">
          <a:xfrm>
            <a:off x="1219200" y="1905000"/>
            <a:ext cx="7696200" cy="1311275"/>
          </a:xfrm>
          <a:prstGeom prst="rect">
            <a:avLst/>
          </a:prstGeom>
          <a:noFill/>
          <a:ln w="9525">
            <a:noFill/>
            <a:miter lim="800000"/>
            <a:headEnd/>
            <a:tailEnd/>
          </a:ln>
        </p:spPr>
        <p:txBody>
          <a:bodyPr>
            <a:spAutoFit/>
          </a:bodyPr>
          <a:lstStyle/>
          <a:p>
            <a:pPr>
              <a:spcBef>
                <a:spcPct val="50000"/>
              </a:spcBef>
              <a:buFontTx/>
              <a:buChar char="-"/>
            </a:pPr>
            <a:r>
              <a:rPr lang="fr-FR" altLang="fr-FR" sz="2000">
                <a:solidFill>
                  <a:schemeClr val="tx1"/>
                </a:solidFill>
                <a:latin typeface="Comic Sans MS" pitchFamily="66" charset="0"/>
              </a:rPr>
              <a:t> d’éviter les nuisances (inondations, engorgements)</a:t>
            </a:r>
          </a:p>
          <a:p>
            <a:pPr>
              <a:spcBef>
                <a:spcPct val="50000"/>
              </a:spcBef>
              <a:buFontTx/>
              <a:buChar char="-"/>
            </a:pPr>
            <a:r>
              <a:rPr lang="fr-FR" altLang="fr-FR" sz="2000">
                <a:solidFill>
                  <a:schemeClr val="tx1"/>
                </a:solidFill>
                <a:latin typeface="Comic Sans MS" pitchFamily="66" charset="0"/>
              </a:rPr>
              <a:t> d’éviter un passage inutile par les stations d’épuration</a:t>
            </a:r>
          </a:p>
          <a:p>
            <a:pPr>
              <a:spcBef>
                <a:spcPct val="50000"/>
              </a:spcBef>
              <a:buFontTx/>
              <a:buChar char="-"/>
            </a:pPr>
            <a:r>
              <a:rPr lang="fr-FR" altLang="fr-FR" sz="2000">
                <a:solidFill>
                  <a:schemeClr val="tx1"/>
                </a:solidFill>
                <a:latin typeface="Comic Sans MS" pitchFamily="66" charset="0"/>
              </a:rPr>
              <a:t> de faciliter le cycle de l’eau </a:t>
            </a:r>
          </a:p>
        </p:txBody>
      </p:sp>
      <p:sp>
        <p:nvSpPr>
          <p:cNvPr id="606212" name="Text Box 5"/>
          <p:cNvSpPr txBox="1">
            <a:spLocks noChangeArrowheads="1"/>
          </p:cNvSpPr>
          <p:nvPr/>
        </p:nvSpPr>
        <p:spPr bwMode="auto">
          <a:xfrm>
            <a:off x="900113" y="3276600"/>
            <a:ext cx="7786687" cy="2224088"/>
          </a:xfrm>
          <a:prstGeom prst="rect">
            <a:avLst/>
          </a:prstGeom>
          <a:noFill/>
          <a:ln w="9525">
            <a:noFill/>
            <a:miter lim="800000"/>
            <a:headEnd/>
            <a:tailEnd/>
          </a:ln>
        </p:spPr>
        <p:txBody>
          <a:bodyPr>
            <a:spAutoFit/>
          </a:bodyPr>
          <a:lstStyle/>
          <a:p>
            <a:pPr algn="ctr">
              <a:spcBef>
                <a:spcPct val="50000"/>
              </a:spcBef>
            </a:pPr>
            <a:r>
              <a:rPr lang="fr-FR" altLang="fr-FR" sz="2400">
                <a:solidFill>
                  <a:srgbClr val="CC3300"/>
                </a:solidFill>
                <a:latin typeface="Comic Sans MS" pitchFamily="66" charset="0"/>
              </a:rPr>
              <a:t>Bien sûr, pensez à </a:t>
            </a:r>
            <a:r>
              <a:rPr lang="fr-FR" altLang="fr-FR" sz="2400">
                <a:solidFill>
                  <a:srgbClr val="009900"/>
                </a:solidFill>
                <a:latin typeface="Comic Sans MS" pitchFamily="66" charset="0"/>
              </a:rPr>
              <a:t>végétaliser</a:t>
            </a:r>
            <a:r>
              <a:rPr lang="fr-FR" altLang="fr-FR" sz="2400">
                <a:solidFill>
                  <a:srgbClr val="CC3300"/>
                </a:solidFill>
                <a:latin typeface="Comic Sans MS" pitchFamily="66" charset="0"/>
              </a:rPr>
              <a:t> noues et fossés :</a:t>
            </a:r>
          </a:p>
          <a:p>
            <a:pPr>
              <a:spcBef>
                <a:spcPct val="50000"/>
              </a:spcBef>
            </a:pPr>
            <a:r>
              <a:rPr lang="fr-FR" altLang="fr-FR" sz="2000">
                <a:solidFill>
                  <a:schemeClr val="tx1"/>
                </a:solidFill>
                <a:latin typeface="Comic Sans MS" pitchFamily="66" charset="0"/>
              </a:rPr>
              <a:t>Les plantes hélophytes (massettes, phragmites…) et les arbres (les saules en particulier) :</a:t>
            </a:r>
          </a:p>
          <a:p>
            <a:pPr>
              <a:spcBef>
                <a:spcPct val="50000"/>
              </a:spcBef>
            </a:pPr>
            <a:r>
              <a:rPr lang="fr-FR" altLang="fr-FR" sz="2000">
                <a:solidFill>
                  <a:srgbClr val="CC3300"/>
                </a:solidFill>
                <a:latin typeface="Comic Sans MS" pitchFamily="66" charset="0"/>
                <a:sym typeface="Wingdings" pitchFamily="2" charset="2"/>
              </a:rPr>
              <a:t></a:t>
            </a:r>
            <a:r>
              <a:rPr lang="fr-FR" altLang="fr-FR" sz="2000">
                <a:solidFill>
                  <a:srgbClr val="CC3300"/>
                </a:solidFill>
                <a:latin typeface="Comic Sans MS" pitchFamily="66" charset="0"/>
              </a:rPr>
              <a:t> favorisent le drainage de l’eau</a:t>
            </a:r>
          </a:p>
          <a:p>
            <a:pPr>
              <a:spcBef>
                <a:spcPct val="50000"/>
              </a:spcBef>
            </a:pPr>
            <a:r>
              <a:rPr lang="fr-FR" altLang="fr-FR" sz="2000">
                <a:solidFill>
                  <a:srgbClr val="CC3300"/>
                </a:solidFill>
                <a:latin typeface="Comic Sans MS" pitchFamily="66" charset="0"/>
                <a:sym typeface="Wingdings" pitchFamily="2" charset="2"/>
              </a:rPr>
              <a:t></a:t>
            </a:r>
            <a:r>
              <a:rPr lang="fr-FR" altLang="fr-FR" sz="2000">
                <a:solidFill>
                  <a:srgbClr val="CC3300"/>
                </a:solidFill>
                <a:latin typeface="Comic Sans MS" pitchFamily="66" charset="0"/>
              </a:rPr>
              <a:t> participent naturellement à l’épuration de l’eau (lagunage)</a:t>
            </a:r>
            <a:r>
              <a:rPr lang="fr-FR" altLang="fr-FR" sz="2400">
                <a:solidFill>
                  <a:srgbClr val="CC3300"/>
                </a:solidFill>
                <a:latin typeface="Comic Sans MS" pitchFamily="66"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Text Box 2"/>
          <p:cNvSpPr txBox="1">
            <a:spLocks noChangeArrowheads="1"/>
          </p:cNvSpPr>
          <p:nvPr/>
        </p:nvSpPr>
        <p:spPr bwMode="auto">
          <a:xfrm>
            <a:off x="1908175" y="981075"/>
            <a:ext cx="1676400" cy="366713"/>
          </a:xfrm>
          <a:prstGeom prst="rect">
            <a:avLst/>
          </a:prstGeom>
          <a:noFill/>
          <a:ln w="9525">
            <a:noFill/>
            <a:miter lim="800000"/>
            <a:headEnd/>
            <a:tailEnd/>
          </a:ln>
        </p:spPr>
        <p:txBody>
          <a:bodyPr>
            <a:spAutoFit/>
          </a:bodyPr>
          <a:lstStyle/>
          <a:p>
            <a:endParaRPr lang="fr-FR" altLang="fr-FR" sz="1800">
              <a:solidFill>
                <a:schemeClr val="tx1"/>
              </a:solidFill>
              <a:latin typeface="Arial" charset="0"/>
            </a:endParaRPr>
          </a:p>
        </p:txBody>
      </p:sp>
      <p:sp>
        <p:nvSpPr>
          <p:cNvPr id="607234" name="Text Box 3"/>
          <p:cNvSpPr txBox="1">
            <a:spLocks noGrp="1" noChangeArrowheads="1"/>
          </p:cNvSpPr>
          <p:nvPr>
            <p:ph type="body" sz="half" idx="1"/>
          </p:nvPr>
        </p:nvSpPr>
        <p:spPr bwMode="auto">
          <a:xfrm>
            <a:off x="179388" y="1312863"/>
            <a:ext cx="5194300" cy="5545137"/>
          </a:xfrm>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fr-FR" altLang="fr-FR" sz="2400" dirty="0">
                <a:solidFill>
                  <a:schemeClr val="accent2"/>
                </a:solidFill>
              </a:rPr>
              <a:t>	</a:t>
            </a:r>
            <a:r>
              <a:rPr lang="fr-FR" altLang="fr-FR" sz="1800" dirty="0"/>
              <a:t>Aujourd’hui, l’eau a besoin d’être traité après la dégradation de sa qualité par l’activité humaine. </a:t>
            </a:r>
          </a:p>
          <a:p>
            <a:pPr eaLnBrk="1" hangingPunct="1">
              <a:buFontTx/>
              <a:buNone/>
            </a:pPr>
            <a:r>
              <a:rPr lang="fr-FR" altLang="fr-FR" sz="1800" dirty="0"/>
              <a:t>	Ce traitement peut être naturel par la création de succession de bassins paysagers. </a:t>
            </a:r>
          </a:p>
          <a:p>
            <a:pPr eaLnBrk="1" hangingPunct="1">
              <a:buFontTx/>
              <a:buNone/>
            </a:pPr>
            <a:r>
              <a:rPr lang="fr-FR" altLang="fr-FR" sz="1800" dirty="0"/>
              <a:t>	Chaque retenue est plantée de végétaux sélectionnés suivant le degré de dépollution. Par étapes, les plantes filtrent, épurent et oxygènent l’eau. </a:t>
            </a:r>
          </a:p>
          <a:p>
            <a:pPr eaLnBrk="1" hangingPunct="1">
              <a:buFontTx/>
              <a:buNone/>
            </a:pPr>
            <a:r>
              <a:rPr lang="fr-FR" altLang="fr-FR" sz="1800" dirty="0"/>
              <a:t>	Ce procédé permet de retrouver une eau de qualité de baignade.</a:t>
            </a:r>
          </a:p>
          <a:p>
            <a:pPr eaLnBrk="1" hangingPunct="1">
              <a:buFontTx/>
              <a:buNone/>
            </a:pPr>
            <a:r>
              <a:rPr lang="fr-FR" altLang="fr-FR" sz="1800" dirty="0"/>
              <a:t>	Les jardins et les espaces verts doivent aussi davantage intégrer les milieux humides, source de biodiversité.</a:t>
            </a:r>
          </a:p>
          <a:p>
            <a:pPr eaLnBrk="1" hangingPunct="1">
              <a:buFontTx/>
              <a:buNone/>
            </a:pPr>
            <a:endParaRPr lang="fr-FR" altLang="fr-FR" sz="1800" dirty="0"/>
          </a:p>
        </p:txBody>
      </p:sp>
      <p:sp>
        <p:nvSpPr>
          <p:cNvPr id="580612" name="Text Box 4"/>
          <p:cNvSpPr txBox="1">
            <a:spLocks noChangeArrowheads="1"/>
          </p:cNvSpPr>
          <p:nvPr/>
        </p:nvSpPr>
        <p:spPr bwMode="auto">
          <a:xfrm>
            <a:off x="1547813" y="454025"/>
            <a:ext cx="6053137" cy="549275"/>
          </a:xfrm>
          <a:prstGeom prst="rect">
            <a:avLst/>
          </a:prstGeom>
          <a:noFill/>
          <a:ln>
            <a:noFill/>
          </a:ln>
          <a:effectLst/>
        </p:spPr>
        <p:txBody>
          <a:bodyPr wrap="none">
            <a:spAutoFit/>
          </a:bodyPr>
          <a:lstStyle/>
          <a:p>
            <a:pPr>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L’EAU ET LES ESPACES VERTS</a:t>
            </a:r>
          </a:p>
        </p:txBody>
      </p:sp>
      <p:pic>
        <p:nvPicPr>
          <p:cNvPr id="580613" name="Picture 5" descr="IMG_4267"/>
          <p:cNvPicPr>
            <a:picLocks noGrp="1" noChangeAspect="1" noChangeArrowheads="1"/>
          </p:cNvPicPr>
          <p:nvPr>
            <p:ph sz="half" idx="2"/>
          </p:nvPr>
        </p:nvPicPr>
        <p:blipFill>
          <a:blip r:embed="rId2"/>
          <a:srcRect/>
          <a:stretch>
            <a:fillRect/>
          </a:stretch>
        </p:blipFill>
        <p:spPr bwMode="auto">
          <a:xfrm>
            <a:off x="5748338" y="2332038"/>
            <a:ext cx="3395662" cy="4525962"/>
          </a:xfrm>
          <a:noFill/>
          <a:ln>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80613"/>
                                        </p:tgtEl>
                                        <p:attrNameLst>
                                          <p:attrName>style.visibility</p:attrName>
                                        </p:attrNameLst>
                                      </p:cBhvr>
                                      <p:to>
                                        <p:strVal val="visible"/>
                                      </p:to>
                                    </p:set>
                                    <p:anim calcmode="lin" valueType="num">
                                      <p:cBhvr additive="base">
                                        <p:cTn id="7" dur="500" fill="hold"/>
                                        <p:tgtEl>
                                          <p:spTgt spid="580613"/>
                                        </p:tgtEl>
                                        <p:attrNameLst>
                                          <p:attrName>ppt_x</p:attrName>
                                        </p:attrNameLst>
                                      </p:cBhvr>
                                      <p:tavLst>
                                        <p:tav tm="0">
                                          <p:val>
                                            <p:strVal val="0-#ppt_w/2"/>
                                          </p:val>
                                        </p:tav>
                                        <p:tav tm="100000">
                                          <p:val>
                                            <p:strVal val="#ppt_x"/>
                                          </p:val>
                                        </p:tav>
                                      </p:tavLst>
                                    </p:anim>
                                    <p:anim calcmode="lin" valueType="num">
                                      <p:cBhvr additive="base">
                                        <p:cTn id="8" dur="500" fill="hold"/>
                                        <p:tgtEl>
                                          <p:spTgt spid="580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22F97-D10F-986F-A893-BF96470D5ACC}"/>
              </a:ext>
            </a:extLst>
          </p:cNvPr>
          <p:cNvSpPr>
            <a:spLocks noGrp="1"/>
          </p:cNvSpPr>
          <p:nvPr>
            <p:ph type="title"/>
          </p:nvPr>
        </p:nvSpPr>
        <p:spPr>
          <a:xfrm>
            <a:off x="2819400" y="381000"/>
            <a:ext cx="4695825" cy="369332"/>
          </a:xfrm>
        </p:spPr>
        <p:txBody>
          <a:bodyPr>
            <a:normAutofit fontScale="90000"/>
          </a:bodyPr>
          <a:lstStyle/>
          <a:p>
            <a:r>
              <a:rPr lang="fr-FR" sz="2400" dirty="0">
                <a:latin typeface="Algerian" panose="04020705040A02060702" pitchFamily="82" charset="0"/>
              </a:rPr>
              <a:t>PARADOXE ET </a:t>
            </a:r>
            <a:r>
              <a:rPr lang="fr-FR" sz="2400" dirty="0">
                <a:solidFill>
                  <a:srgbClr val="00B050"/>
                </a:solidFill>
                <a:latin typeface="Algerian" panose="04020705040A02060702" pitchFamily="82" charset="0"/>
              </a:rPr>
              <a:t>EAU VERTE</a:t>
            </a:r>
          </a:p>
        </p:txBody>
      </p:sp>
      <p:sp>
        <p:nvSpPr>
          <p:cNvPr id="4" name="ZoneTexte 3">
            <a:extLst>
              <a:ext uri="{FF2B5EF4-FFF2-40B4-BE49-F238E27FC236}">
                <a16:creationId xmlns:a16="http://schemas.microsoft.com/office/drawing/2014/main" id="{80809E24-D851-D3A7-3FA8-C901E6DE962B}"/>
              </a:ext>
            </a:extLst>
          </p:cNvPr>
          <p:cNvSpPr txBox="1"/>
          <p:nvPr/>
        </p:nvSpPr>
        <p:spPr>
          <a:xfrm>
            <a:off x="298938" y="972234"/>
            <a:ext cx="8692662" cy="1015663"/>
          </a:xfrm>
          <a:prstGeom prst="rect">
            <a:avLst/>
          </a:prstGeom>
          <a:noFill/>
        </p:spPr>
        <p:txBody>
          <a:bodyPr wrap="square" rtlCol="0">
            <a:spAutoFit/>
          </a:bodyPr>
          <a:lstStyle/>
          <a:p>
            <a:r>
              <a:rPr lang="fr-FR" sz="2000" dirty="0"/>
              <a:t>Le paradoxe s’est de vouloir rafraichir la ville avec des plantes résistantes à la sècheresse et qui donc ne transpirent pas et qui ne réalise pas de photosynthèse l’été (pollution…).</a:t>
            </a:r>
          </a:p>
        </p:txBody>
      </p:sp>
      <p:sp>
        <p:nvSpPr>
          <p:cNvPr id="5" name="ZoneTexte 4">
            <a:extLst>
              <a:ext uri="{FF2B5EF4-FFF2-40B4-BE49-F238E27FC236}">
                <a16:creationId xmlns:a16="http://schemas.microsoft.com/office/drawing/2014/main" id="{16DE554F-E32F-7606-0AE4-17005A5FCCD0}"/>
              </a:ext>
            </a:extLst>
          </p:cNvPr>
          <p:cNvSpPr txBox="1"/>
          <p:nvPr/>
        </p:nvSpPr>
        <p:spPr>
          <a:xfrm>
            <a:off x="111369" y="2131434"/>
            <a:ext cx="9067800" cy="3477875"/>
          </a:xfrm>
          <a:prstGeom prst="rect">
            <a:avLst/>
          </a:prstGeom>
          <a:noFill/>
        </p:spPr>
        <p:txBody>
          <a:bodyPr wrap="square" rtlCol="0">
            <a:spAutoFit/>
          </a:bodyPr>
          <a:lstStyle/>
          <a:p>
            <a:r>
              <a:rPr lang="fr-FR" sz="2000" dirty="0">
                <a:solidFill>
                  <a:srgbClr val="00B050"/>
                </a:solidFill>
              </a:rPr>
              <a:t>L’eau verte </a:t>
            </a:r>
            <a:r>
              <a:rPr lang="fr-FR" sz="2000" dirty="0"/>
              <a:t>effectue 5 à 6 cycles d’évapotranspiration et de restitution à la plante avant de revenir vers les océans. </a:t>
            </a:r>
          </a:p>
          <a:p>
            <a:r>
              <a:rPr lang="fr-FR" sz="2000" dirty="0"/>
              <a:t>Or elle n’en effectue plus autant car l’homme a cassé ce processus. Par le démembrement agricole et la destruction de haies, de mares et des étangs naturels.</a:t>
            </a:r>
          </a:p>
          <a:p>
            <a:r>
              <a:rPr lang="fr-FR" sz="2000" dirty="0"/>
              <a:t>Par le tout tuyaux et l’imperméabilisation.</a:t>
            </a:r>
          </a:p>
          <a:p>
            <a:r>
              <a:rPr lang="fr-FR" sz="2000" dirty="0">
                <a:solidFill>
                  <a:srgbClr val="00B050"/>
                </a:solidFill>
              </a:rPr>
              <a:t>L’eau verte </a:t>
            </a:r>
            <a:r>
              <a:rPr lang="fr-FR" sz="2000" dirty="0"/>
              <a:t>génère les 2/3 des pluies et une meilleure répartition sur le territoire.</a:t>
            </a:r>
          </a:p>
          <a:p>
            <a:r>
              <a:rPr lang="fr-FR" sz="2000" dirty="0">
                <a:solidFill>
                  <a:srgbClr val="00B050"/>
                </a:solidFill>
              </a:rPr>
              <a:t>L’hydrologie régénératrice </a:t>
            </a:r>
            <a:r>
              <a:rPr lang="fr-FR" sz="2000" b="1" dirty="0"/>
              <a:t>doit ralentir, répartir, infiltrer et stocker</a:t>
            </a:r>
            <a:r>
              <a:rPr lang="fr-FR" sz="2000" dirty="0"/>
              <a:t>.</a:t>
            </a:r>
          </a:p>
          <a:p>
            <a:r>
              <a:rPr lang="fr-FR" sz="2000" dirty="0">
                <a:solidFill>
                  <a:srgbClr val="FF0000"/>
                </a:solidFill>
              </a:rPr>
              <a:t>Le végétal et l’arbre produit de l’eau </a:t>
            </a:r>
            <a:r>
              <a:rPr lang="fr-FR" sz="2000" dirty="0"/>
              <a:t>pour cela il faut diversifié les strates et les espèces (les massifs de résineux sont peu utile à la production d’eau verte).</a:t>
            </a:r>
          </a:p>
          <a:p>
            <a:endParaRPr lang="fr-FR" sz="2000" dirty="0"/>
          </a:p>
          <a:p>
            <a:r>
              <a:rPr lang="fr-FR" sz="2000" dirty="0"/>
              <a:t>Et si on pouvait cultiver l’eau? Samuel BONVOISIN</a:t>
            </a:r>
          </a:p>
        </p:txBody>
      </p:sp>
    </p:spTree>
    <p:extLst>
      <p:ext uri="{BB962C8B-B14F-4D97-AF65-F5344CB8AC3E}">
        <p14:creationId xmlns:p14="http://schemas.microsoft.com/office/powerpoint/2010/main" val="2807530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4F8A5-A33A-7E4A-708F-658E12D75F1B}"/>
              </a:ext>
            </a:extLst>
          </p:cNvPr>
          <p:cNvSpPr>
            <a:spLocks noGrp="1"/>
          </p:cNvSpPr>
          <p:nvPr>
            <p:ph type="title"/>
          </p:nvPr>
        </p:nvSpPr>
        <p:spPr/>
        <p:txBody>
          <a:bodyPr/>
          <a:lstStyle/>
          <a:p>
            <a:r>
              <a:rPr lang="fr-FR" dirty="0">
                <a:solidFill>
                  <a:schemeClr val="accent6">
                    <a:lumMod val="75000"/>
                  </a:schemeClr>
                </a:solidFill>
                <a:latin typeface="Algerian" panose="04020705040A02060702" pitchFamily="82" charset="0"/>
              </a:rPr>
              <a:t>EAU VERTE ou l’Hydrologie Régénératrice</a:t>
            </a:r>
          </a:p>
        </p:txBody>
      </p:sp>
      <p:sp>
        <p:nvSpPr>
          <p:cNvPr id="3" name="Espace réservé du texte 2">
            <a:extLst>
              <a:ext uri="{FF2B5EF4-FFF2-40B4-BE49-F238E27FC236}">
                <a16:creationId xmlns:a16="http://schemas.microsoft.com/office/drawing/2014/main" id="{CB48FEE9-6A09-EE5C-E805-CF1B936F6314}"/>
              </a:ext>
            </a:extLst>
          </p:cNvPr>
          <p:cNvSpPr>
            <a:spLocks noGrp="1"/>
          </p:cNvSpPr>
          <p:nvPr>
            <p:ph type="body" sz="half" idx="1"/>
          </p:nvPr>
        </p:nvSpPr>
        <p:spPr/>
        <p:txBody>
          <a:bodyPr/>
          <a:lstStyle/>
          <a:p>
            <a:r>
              <a:rPr lang="fr-FR" dirty="0">
                <a:hlinkClick r:id="rId2"/>
              </a:rPr>
              <a:t>Révolutionner la gestion de l'eau : Découverte de l'hydrologie régénérative avec @samuelbonvoisin</a:t>
            </a:r>
            <a:endParaRPr lang="fr-FR" dirty="0"/>
          </a:p>
          <a:p>
            <a:r>
              <a:rPr lang="fr-FR" dirty="0">
                <a:hlinkClick r:id="rId3"/>
              </a:rPr>
              <a:t>Comment régénérer le cycle de l'eau | Charlène </a:t>
            </a:r>
            <a:r>
              <a:rPr lang="fr-FR" dirty="0" err="1">
                <a:hlinkClick r:id="rId3"/>
              </a:rPr>
              <a:t>Descollonges</a:t>
            </a:r>
            <a:r>
              <a:rPr lang="fr-FR" dirty="0">
                <a:hlinkClick r:id="rId3"/>
              </a:rPr>
              <a:t> | </a:t>
            </a:r>
            <a:r>
              <a:rPr lang="fr-FR" dirty="0" err="1">
                <a:hlinkClick r:id="rId3"/>
              </a:rPr>
              <a:t>TEDxTours</a:t>
            </a:r>
            <a:endParaRPr lang="fr-FR" dirty="0"/>
          </a:p>
        </p:txBody>
      </p:sp>
      <p:sp>
        <p:nvSpPr>
          <p:cNvPr id="4" name="Espace réservé du contenu 3">
            <a:extLst>
              <a:ext uri="{FF2B5EF4-FFF2-40B4-BE49-F238E27FC236}">
                <a16:creationId xmlns:a16="http://schemas.microsoft.com/office/drawing/2014/main" id="{546EF8E3-F779-65CD-4324-F9599EA03178}"/>
              </a:ext>
            </a:extLst>
          </p:cNvPr>
          <p:cNvSpPr>
            <a:spLocks noGrp="1"/>
          </p:cNvSpPr>
          <p:nvPr>
            <p:ph sz="half" idx="2"/>
          </p:nvPr>
        </p:nvSpPr>
        <p:spPr/>
        <p:txBody>
          <a:bodyPr/>
          <a:lstStyle/>
          <a:p>
            <a:r>
              <a:rPr lang="fr-FR" dirty="0">
                <a:hlinkClick r:id="rId4"/>
              </a:rPr>
              <a:t>L'agriculture </a:t>
            </a:r>
            <a:r>
              <a:rPr lang="fr-FR" dirty="0" err="1">
                <a:hlinkClick r:id="rId4"/>
              </a:rPr>
              <a:t>syntropique</a:t>
            </a:r>
            <a:r>
              <a:rPr lang="fr-FR" dirty="0">
                <a:hlinkClick r:id="rId4"/>
              </a:rPr>
              <a:t>, un modèle agricole révolutionnaire</a:t>
            </a:r>
            <a:endParaRPr lang="fr-FR" dirty="0"/>
          </a:p>
        </p:txBody>
      </p:sp>
    </p:spTree>
    <p:extLst>
      <p:ext uri="{BB962C8B-B14F-4D97-AF65-F5344CB8AC3E}">
        <p14:creationId xmlns:p14="http://schemas.microsoft.com/office/powerpoint/2010/main" val="1547772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F8FFCE-828C-8FC6-66F1-3C64915D9D74}"/>
              </a:ext>
            </a:extLst>
          </p:cNvPr>
          <p:cNvPicPr>
            <a:picLocks noChangeAspect="1"/>
          </p:cNvPicPr>
          <p:nvPr/>
        </p:nvPicPr>
        <p:blipFill>
          <a:blip r:embed="rId2"/>
          <a:stretch>
            <a:fillRect/>
          </a:stretch>
        </p:blipFill>
        <p:spPr>
          <a:xfrm>
            <a:off x="1748830" y="87549"/>
            <a:ext cx="5646339" cy="6858000"/>
          </a:xfrm>
          <a:prstGeom prst="rect">
            <a:avLst/>
          </a:prstGeom>
        </p:spPr>
      </p:pic>
    </p:spTree>
    <p:extLst>
      <p:ext uri="{BB962C8B-B14F-4D97-AF65-F5344CB8AC3E}">
        <p14:creationId xmlns:p14="http://schemas.microsoft.com/office/powerpoint/2010/main" val="98010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CD4783-E750-CA45-781E-6F82CA18C5C5}"/>
              </a:ext>
            </a:extLst>
          </p:cNvPr>
          <p:cNvPicPr>
            <a:picLocks noChangeAspect="1"/>
          </p:cNvPicPr>
          <p:nvPr/>
        </p:nvPicPr>
        <p:blipFill>
          <a:blip r:embed="rId2"/>
          <a:stretch>
            <a:fillRect/>
          </a:stretch>
        </p:blipFill>
        <p:spPr>
          <a:xfrm>
            <a:off x="1593908" y="0"/>
            <a:ext cx="5956183" cy="6858000"/>
          </a:xfrm>
          <a:prstGeom prst="rect">
            <a:avLst/>
          </a:prstGeom>
        </p:spPr>
      </p:pic>
    </p:spTree>
    <p:extLst>
      <p:ext uri="{BB962C8B-B14F-4D97-AF65-F5344CB8AC3E}">
        <p14:creationId xmlns:p14="http://schemas.microsoft.com/office/powerpoint/2010/main" val="336094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ucune description alternative pour cette image">
            <a:extLst>
              <a:ext uri="{FF2B5EF4-FFF2-40B4-BE49-F238E27FC236}">
                <a16:creationId xmlns:a16="http://schemas.microsoft.com/office/drawing/2014/main" id="{6AD1F40F-2247-F7A3-D19E-D5F8E3690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59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7F5F60A-16CD-8B51-A7E5-27E377A56F4E}"/>
              </a:ext>
            </a:extLst>
          </p:cNvPr>
          <p:cNvSpPr txBox="1"/>
          <p:nvPr/>
        </p:nvSpPr>
        <p:spPr>
          <a:xfrm>
            <a:off x="303163" y="117693"/>
            <a:ext cx="8650714" cy="5355312"/>
          </a:xfrm>
          <a:prstGeom prst="rect">
            <a:avLst/>
          </a:prstGeom>
          <a:noFill/>
        </p:spPr>
        <p:txBody>
          <a:bodyPr wrap="square">
            <a:spAutoFit/>
          </a:bodyPr>
          <a:lstStyle/>
          <a:p>
            <a:r>
              <a:rPr lang="fr-FR" sz="1800" b="0" dirty="0">
                <a:solidFill>
                  <a:srgbClr val="3C4858"/>
                </a:solidFill>
                <a:effectLst/>
                <a:latin typeface="Arial" panose="020B0604020202020204" pitchFamily="34" charset="0"/>
              </a:rPr>
              <a:t>Parmi les </a:t>
            </a:r>
            <a:r>
              <a:rPr lang="fr-FR" sz="1800" b="1" dirty="0">
                <a:solidFill>
                  <a:srgbClr val="3C4858"/>
                </a:solidFill>
                <a:effectLst/>
                <a:latin typeface="Arial" panose="020B0604020202020204" pitchFamily="34" charset="0"/>
              </a:rPr>
              <a:t>solutions alternatives</a:t>
            </a:r>
            <a:r>
              <a:rPr lang="fr-FR" sz="1800" b="0" dirty="0">
                <a:solidFill>
                  <a:srgbClr val="3C4858"/>
                </a:solidFill>
                <a:effectLst/>
                <a:latin typeface="Arial" panose="020B0604020202020204" pitchFamily="34" charset="0"/>
              </a:rPr>
              <a:t> au « tout tuyau » existantes, la </a:t>
            </a:r>
            <a:r>
              <a:rPr lang="fr-FR" sz="1800" b="1" dirty="0">
                <a:solidFill>
                  <a:srgbClr val="3C4858"/>
                </a:solidFill>
                <a:effectLst/>
                <a:latin typeface="Arial" panose="020B0604020202020204" pitchFamily="34" charset="0"/>
              </a:rPr>
              <a:t>toiture végétalisée</a:t>
            </a:r>
            <a:r>
              <a:rPr lang="fr-FR" sz="1800" b="0" dirty="0">
                <a:solidFill>
                  <a:srgbClr val="3C4858"/>
                </a:solidFill>
                <a:effectLst/>
                <a:latin typeface="Arial" panose="020B0604020202020204" pitchFamily="34" charset="0"/>
              </a:rPr>
              <a:t> offre une réponse intéressante, utilisant </a:t>
            </a:r>
            <a:r>
              <a:rPr lang="fr-FR" sz="1800" b="1" dirty="0">
                <a:solidFill>
                  <a:srgbClr val="3C4858"/>
                </a:solidFill>
                <a:effectLst/>
                <a:latin typeface="Arial" panose="020B0604020202020204" pitchFamily="34" charset="0"/>
              </a:rPr>
              <a:t>l’eau comme une ressource et non comme un déchet</a:t>
            </a:r>
            <a:r>
              <a:rPr lang="fr-FR" sz="1800" b="0" dirty="0">
                <a:solidFill>
                  <a:srgbClr val="3C4858"/>
                </a:solidFill>
                <a:effectLst/>
                <a:latin typeface="Arial" panose="020B0604020202020204" pitchFamily="34" charset="0"/>
              </a:rPr>
              <a:t>. La végétalisation en toiture, grâce au substrat notamment, permet de temporiser le rejet des eaux pluviales et d’écrêter les pics de pluviométrie. Le substrat joue un rôle d’éponge qui va se gorger d’eau et, ainsi, décaler dans le temps le ruissellement de l’eau et en garder une partie, qui sera d’ailleurs consommée par les végétaux. Ceux-ci pourront ensuite </a:t>
            </a:r>
            <a:r>
              <a:rPr lang="fr-FR" sz="1800" b="0" dirty="0" err="1">
                <a:solidFill>
                  <a:srgbClr val="3C4858"/>
                </a:solidFill>
                <a:effectLst/>
                <a:latin typeface="Arial" panose="020B0604020202020204" pitchFamily="34" charset="0"/>
              </a:rPr>
              <a:t>évapotranspirer</a:t>
            </a:r>
            <a:r>
              <a:rPr lang="fr-FR" sz="1800" b="0" dirty="0">
                <a:solidFill>
                  <a:srgbClr val="3C4858"/>
                </a:solidFill>
                <a:effectLst/>
                <a:latin typeface="Arial" panose="020B0604020202020204" pitchFamily="34" charset="0"/>
              </a:rPr>
              <a:t>, apportant de la fraîcheur.</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r>
              <a:rPr lang="fr-FR" sz="1800" b="0" dirty="0">
                <a:solidFill>
                  <a:srgbClr val="3C4858"/>
                </a:solidFill>
                <a:effectLst/>
                <a:latin typeface="Arial" panose="020B0604020202020204" pitchFamily="34" charset="0"/>
              </a:rPr>
              <a:t>Aujourd’hui, de plus en plus exposées à cette problématique, </a:t>
            </a:r>
            <a:r>
              <a:rPr lang="fr-FR" sz="1800" b="1" dirty="0">
                <a:solidFill>
                  <a:srgbClr val="3C4858"/>
                </a:solidFill>
                <a:effectLst/>
                <a:latin typeface="Arial" panose="020B0604020202020204" pitchFamily="34" charset="0"/>
              </a:rPr>
              <a:t>les villes obligent parfois, dans le cadre de leur PLU ou PLUi, à un rejet d’eau à la parcelle dimensionné précisément</a:t>
            </a:r>
            <a:r>
              <a:rPr lang="fr-FR" sz="1800" b="0" dirty="0">
                <a:solidFill>
                  <a:srgbClr val="3C4858"/>
                </a:solidFill>
                <a:effectLst/>
                <a:latin typeface="Arial" panose="020B0604020202020204" pitchFamily="34" charset="0"/>
              </a:rPr>
              <a:t>. Charge au propriétaire du bâtiment de s’assurer qu’il répond à cette exigence.</a:t>
            </a:r>
          </a:p>
          <a:p>
            <a:endParaRPr lang="fr-FR" dirty="0">
              <a:solidFill>
                <a:srgbClr val="3C4858"/>
              </a:solidFill>
              <a:latin typeface="Arial" panose="020B0604020202020204" pitchFamily="34" charset="0"/>
            </a:endParaRPr>
          </a:p>
          <a:p>
            <a:r>
              <a:rPr lang="fr-FR" dirty="0" err="1">
                <a:hlinkClick r:id="rId3"/>
              </a:rPr>
              <a:t>Campnum</a:t>
            </a:r>
            <a:r>
              <a:rPr lang="fr-FR" dirty="0">
                <a:hlinkClick r:id="rId3"/>
              </a:rPr>
              <a:t> - Gestion intégrée des eaux de pluie</a:t>
            </a: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br>
              <a:rPr lang="fr-FR" sz="1800" b="0" dirty="0">
                <a:solidFill>
                  <a:srgbClr val="3C4858"/>
                </a:solidFill>
                <a:effectLst/>
                <a:latin typeface="Arial" panose="020B0604020202020204" pitchFamily="34" charset="0"/>
              </a:rPr>
            </a:br>
            <a:endParaRPr lang="fr-FR" dirty="0"/>
          </a:p>
        </p:txBody>
      </p:sp>
      <p:pic>
        <p:nvPicPr>
          <p:cNvPr id="3" name="Image 2">
            <a:extLst>
              <a:ext uri="{FF2B5EF4-FFF2-40B4-BE49-F238E27FC236}">
                <a16:creationId xmlns:a16="http://schemas.microsoft.com/office/drawing/2014/main" id="{F90B84D6-0D5B-B3D0-9543-33EB317B0059}"/>
              </a:ext>
            </a:extLst>
          </p:cNvPr>
          <p:cNvPicPr>
            <a:picLocks noChangeAspect="1"/>
          </p:cNvPicPr>
          <p:nvPr/>
        </p:nvPicPr>
        <p:blipFill>
          <a:blip r:embed="rId4"/>
          <a:stretch>
            <a:fillRect/>
          </a:stretch>
        </p:blipFill>
        <p:spPr>
          <a:xfrm>
            <a:off x="4824919" y="4339691"/>
            <a:ext cx="4128958" cy="2322539"/>
          </a:xfrm>
          <a:prstGeom prst="rect">
            <a:avLst/>
          </a:prstGeom>
        </p:spPr>
      </p:pic>
    </p:spTree>
    <p:extLst>
      <p:ext uri="{BB962C8B-B14F-4D97-AF65-F5344CB8AC3E}">
        <p14:creationId xmlns:p14="http://schemas.microsoft.com/office/powerpoint/2010/main" val="30422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3E667-47C2-798E-0B66-82217653B705}"/>
              </a:ext>
            </a:extLst>
          </p:cNvPr>
          <p:cNvPicPr>
            <a:picLocks noChangeAspect="1"/>
          </p:cNvPicPr>
          <p:nvPr/>
        </p:nvPicPr>
        <p:blipFill>
          <a:blip r:embed="rId3"/>
          <a:stretch>
            <a:fillRect/>
          </a:stretch>
        </p:blipFill>
        <p:spPr>
          <a:xfrm>
            <a:off x="0" y="223524"/>
            <a:ext cx="9144000" cy="6410951"/>
          </a:xfrm>
          <a:prstGeom prst="rect">
            <a:avLst/>
          </a:prstGeom>
        </p:spPr>
      </p:pic>
    </p:spTree>
    <p:extLst>
      <p:ext uri="{BB962C8B-B14F-4D97-AF65-F5344CB8AC3E}">
        <p14:creationId xmlns:p14="http://schemas.microsoft.com/office/powerpoint/2010/main" val="306879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817407" y="60586"/>
            <a:ext cx="8310623" cy="369332"/>
          </a:xfrm>
          <a:prstGeom prst="rect">
            <a:avLst/>
          </a:prstGeom>
          <a:noFill/>
        </p:spPr>
        <p:txBody>
          <a:bodyPr wrap="square" rtlCol="0">
            <a:spAutoFit/>
          </a:bodyPr>
          <a:lstStyle/>
          <a:p>
            <a:pPr algn="ctr"/>
            <a:r>
              <a:rPr lang="fr-FR" dirty="0">
                <a:solidFill>
                  <a:schemeClr val="accent1"/>
                </a:solidFill>
              </a:rPr>
              <a:t>SURTOUT ÊTRE PLUS BAS ET ÊTRE EN CONNEXION</a:t>
            </a:r>
          </a:p>
        </p:txBody>
      </p:sp>
      <p:pic>
        <p:nvPicPr>
          <p:cNvPr id="7" name="Image 6" descr="UJUP2667">
            <a:extLst>
              <a:ext uri="{FF2B5EF4-FFF2-40B4-BE49-F238E27FC236}">
                <a16:creationId xmlns:a16="http://schemas.microsoft.com/office/drawing/2014/main" id="{16D9FA3B-5C8B-28A1-7F69-540A1BB8903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1302151"/>
            <a:ext cx="2500132" cy="5555849"/>
          </a:xfrm>
          <a:prstGeom prst="rect">
            <a:avLst/>
          </a:prstGeom>
        </p:spPr>
      </p:pic>
      <p:pic>
        <p:nvPicPr>
          <p:cNvPr id="8" name="Image 7" descr="DSC04976 - Copie">
            <a:extLst>
              <a:ext uri="{FF2B5EF4-FFF2-40B4-BE49-F238E27FC236}">
                <a16:creationId xmlns:a16="http://schemas.microsoft.com/office/drawing/2014/main" id="{3536718E-E9C5-705B-26A6-5463E2A6F84C}"/>
              </a:ext>
            </a:extLst>
          </p:cNvPr>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2500132" y="2506281"/>
            <a:ext cx="6527579" cy="4351719"/>
          </a:xfrm>
          <a:prstGeom prst="rect">
            <a:avLst/>
          </a:prstGeom>
        </p:spPr>
      </p:pic>
      <p:pic>
        <p:nvPicPr>
          <p:cNvPr id="9" name="Image 8" descr="DSC05000 - Copie">
            <a:extLst>
              <a:ext uri="{FF2B5EF4-FFF2-40B4-BE49-F238E27FC236}">
                <a16:creationId xmlns:a16="http://schemas.microsoft.com/office/drawing/2014/main" id="{041FC111-2FFF-7D8C-3661-AD2B420C89CE}"/>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a:off x="4956094" y="0"/>
            <a:ext cx="4187906" cy="2791937"/>
          </a:xfrm>
          <a:prstGeom prst="rect">
            <a:avLst/>
          </a:prstGeom>
        </p:spPr>
      </p:pic>
    </p:spTree>
    <p:extLst>
      <p:ext uri="{BB962C8B-B14F-4D97-AF65-F5344CB8AC3E}">
        <p14:creationId xmlns:p14="http://schemas.microsoft.com/office/powerpoint/2010/main" val="345698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A1356F5-DCDE-4FAD-5DC7-91B25D027940}"/>
              </a:ext>
            </a:extLst>
          </p:cNvPr>
          <p:cNvSpPr txBox="1"/>
          <p:nvPr/>
        </p:nvSpPr>
        <p:spPr>
          <a:xfrm>
            <a:off x="1655179" y="153184"/>
            <a:ext cx="8310623" cy="369332"/>
          </a:xfrm>
          <a:prstGeom prst="rect">
            <a:avLst/>
          </a:prstGeom>
          <a:noFill/>
        </p:spPr>
        <p:txBody>
          <a:bodyPr wrap="square" rtlCol="0">
            <a:spAutoFit/>
          </a:bodyPr>
          <a:lstStyle/>
          <a:p>
            <a:pPr algn="ctr"/>
            <a:r>
              <a:rPr lang="fr-FR" dirty="0">
                <a:solidFill>
                  <a:schemeClr val="accent1"/>
                </a:solidFill>
              </a:rPr>
              <a:t>LES ARBRES DE PLUIES LYON</a:t>
            </a:r>
          </a:p>
        </p:txBody>
      </p:sp>
      <p:pic>
        <p:nvPicPr>
          <p:cNvPr id="3" name="Image 2">
            <a:extLst>
              <a:ext uri="{FF2B5EF4-FFF2-40B4-BE49-F238E27FC236}">
                <a16:creationId xmlns:a16="http://schemas.microsoft.com/office/drawing/2014/main" id="{5DA81F2F-E494-A9D3-EBBE-BE6E751DC3F1}"/>
              </a:ext>
            </a:extLst>
          </p:cNvPr>
          <p:cNvPicPr>
            <a:picLocks noChangeAspect="1"/>
          </p:cNvPicPr>
          <p:nvPr/>
        </p:nvPicPr>
        <p:blipFill>
          <a:blip r:embed="rId3"/>
          <a:stretch>
            <a:fillRect/>
          </a:stretch>
        </p:blipFill>
        <p:spPr>
          <a:xfrm>
            <a:off x="0" y="0"/>
            <a:ext cx="4262586" cy="3112532"/>
          </a:xfrm>
          <a:prstGeom prst="rect">
            <a:avLst/>
          </a:prstGeom>
        </p:spPr>
      </p:pic>
      <p:pic>
        <p:nvPicPr>
          <p:cNvPr id="5" name="Image 4">
            <a:extLst>
              <a:ext uri="{FF2B5EF4-FFF2-40B4-BE49-F238E27FC236}">
                <a16:creationId xmlns:a16="http://schemas.microsoft.com/office/drawing/2014/main" id="{4B38ED7A-7A64-8F0F-E983-14A5EB13CABC}"/>
              </a:ext>
            </a:extLst>
          </p:cNvPr>
          <p:cNvPicPr>
            <a:picLocks noChangeAspect="1"/>
          </p:cNvPicPr>
          <p:nvPr/>
        </p:nvPicPr>
        <p:blipFill>
          <a:blip r:embed="rId4"/>
          <a:stretch>
            <a:fillRect/>
          </a:stretch>
        </p:blipFill>
        <p:spPr>
          <a:xfrm>
            <a:off x="5019675" y="522516"/>
            <a:ext cx="4124325" cy="5000625"/>
          </a:xfrm>
          <a:prstGeom prst="rect">
            <a:avLst/>
          </a:prstGeom>
        </p:spPr>
      </p:pic>
      <p:pic>
        <p:nvPicPr>
          <p:cNvPr id="11" name="Image 10">
            <a:extLst>
              <a:ext uri="{FF2B5EF4-FFF2-40B4-BE49-F238E27FC236}">
                <a16:creationId xmlns:a16="http://schemas.microsoft.com/office/drawing/2014/main" id="{EDCF7C66-30B8-030F-9BF3-2CF66F46CB0D}"/>
              </a:ext>
            </a:extLst>
          </p:cNvPr>
          <p:cNvPicPr>
            <a:picLocks noChangeAspect="1"/>
          </p:cNvPicPr>
          <p:nvPr/>
        </p:nvPicPr>
        <p:blipFill>
          <a:blip r:embed="rId5"/>
          <a:stretch>
            <a:fillRect/>
          </a:stretch>
        </p:blipFill>
        <p:spPr>
          <a:xfrm>
            <a:off x="-84580" y="3112532"/>
            <a:ext cx="5104255" cy="3745467"/>
          </a:xfrm>
          <a:prstGeom prst="rect">
            <a:avLst/>
          </a:prstGeom>
        </p:spPr>
      </p:pic>
    </p:spTree>
    <p:extLst>
      <p:ext uri="{BB962C8B-B14F-4D97-AF65-F5344CB8AC3E}">
        <p14:creationId xmlns:p14="http://schemas.microsoft.com/office/powerpoint/2010/main" val="195314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47DE251-59E2-7125-D030-FEE809C8DB75}"/>
              </a:ext>
            </a:extLst>
          </p:cNvPr>
          <p:cNvSpPr txBox="1"/>
          <p:nvPr/>
        </p:nvSpPr>
        <p:spPr>
          <a:xfrm>
            <a:off x="1" y="1204083"/>
            <a:ext cx="9056310" cy="1097480"/>
          </a:xfrm>
          <a:prstGeom prst="rect">
            <a:avLst/>
          </a:prstGeom>
          <a:solidFill>
            <a:schemeClr val="bg1"/>
          </a:solidFill>
        </p:spPr>
        <p:txBody>
          <a:bodyPr wrap="square">
            <a:spAutoFit/>
          </a:bodyPr>
          <a:lstStyle/>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-&gt; mobiliser des ressources non conventionnelles : différents types d’eau, à </a:t>
            </a:r>
          </a:p>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    collecter, traiter spécifiquement, mettre en œuvre pour certains usages, </a:t>
            </a:r>
          </a:p>
          <a:p>
            <a:pPr defTabSz="311079">
              <a:defRPr/>
            </a:pPr>
            <a:r>
              <a:rPr lang="fr-FR" sz="1633" b="1" dirty="0">
                <a:solidFill>
                  <a:srgbClr val="0070C0"/>
                </a:solidFill>
                <a:latin typeface="Arial" panose="020B0604020202020204" pitchFamily="34" charset="0"/>
                <a:ea typeface="ＭＳ Ｐゴシック" pitchFamily="34" charset="-128"/>
                <a:cs typeface="Arial" panose="020B0604020202020204" pitchFamily="34" charset="0"/>
              </a:rPr>
              <a:t>    dans des cadres normatifs et réglementaires déterminés</a:t>
            </a:r>
          </a:p>
          <a:p>
            <a:pPr defTabSz="311079">
              <a:defRPr/>
            </a:pPr>
            <a:r>
              <a:rPr lang="fr-FR" sz="1633" b="1" i="1" dirty="0">
                <a:solidFill>
                  <a:srgbClr val="0070C0"/>
                </a:solidFill>
                <a:latin typeface="Arial" panose="020B0604020202020204" pitchFamily="34" charset="0"/>
                <a:ea typeface="ＭＳ Ｐゴシック" pitchFamily="34" charset="-128"/>
                <a:cs typeface="Arial" panose="020B0604020202020204" pitchFamily="34" charset="0"/>
              </a:rPr>
              <a:t>    </a:t>
            </a:r>
            <a:r>
              <a:rPr lang="fr-FR" sz="1225" b="1" i="1" dirty="0">
                <a:latin typeface="Arial" panose="020B0604020202020204" pitchFamily="34" charset="0"/>
                <a:ea typeface="ＭＳ Ｐゴシック" pitchFamily="34" charset="-128"/>
                <a:cs typeface="Arial" panose="020B0604020202020204" pitchFamily="34" charset="0"/>
              </a:rPr>
              <a:t>une trentaine de projets en cours</a:t>
            </a:r>
          </a:p>
        </p:txBody>
      </p:sp>
      <p:sp>
        <p:nvSpPr>
          <p:cNvPr id="12" name="ZoneTexte 11">
            <a:extLst>
              <a:ext uri="{FF2B5EF4-FFF2-40B4-BE49-F238E27FC236}">
                <a16:creationId xmlns:a16="http://schemas.microsoft.com/office/drawing/2014/main" id="{D7080288-5F55-D66F-D7CD-702F430C7AC3}"/>
              </a:ext>
            </a:extLst>
          </p:cNvPr>
          <p:cNvSpPr txBox="1"/>
          <p:nvPr/>
        </p:nvSpPr>
        <p:spPr>
          <a:xfrm>
            <a:off x="383927" y="867676"/>
            <a:ext cx="8495517" cy="301749"/>
          </a:xfrm>
          <a:prstGeom prst="rect">
            <a:avLst/>
          </a:prstGeom>
          <a:noFill/>
        </p:spPr>
        <p:txBody>
          <a:bodyPr wrap="square">
            <a:spAutoFit/>
          </a:bodyPr>
          <a:lstStyle/>
          <a:p>
            <a:pPr algn="just" defTabSz="311079">
              <a:defRPr/>
            </a:pPr>
            <a:r>
              <a:rPr lang="fr-FR" sz="1361" b="1" dirty="0">
                <a:solidFill>
                  <a:schemeClr val="bg1"/>
                </a:solidFill>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grpSp>
        <p:nvGrpSpPr>
          <p:cNvPr id="7" name="Groupe 6">
            <a:extLst>
              <a:ext uri="{FF2B5EF4-FFF2-40B4-BE49-F238E27FC236}">
                <a16:creationId xmlns:a16="http://schemas.microsoft.com/office/drawing/2014/main" id="{A07BA6BB-ECF0-212F-E3DB-161BBC7A5280}"/>
              </a:ext>
            </a:extLst>
          </p:cNvPr>
          <p:cNvGrpSpPr/>
          <p:nvPr/>
        </p:nvGrpSpPr>
        <p:grpSpPr>
          <a:xfrm>
            <a:off x="3071746" y="2456954"/>
            <a:ext cx="4796101" cy="2807269"/>
            <a:chOff x="8067456" y="3439083"/>
            <a:chExt cx="5801449" cy="3407662"/>
          </a:xfrm>
        </p:grpSpPr>
        <p:grpSp>
          <p:nvGrpSpPr>
            <p:cNvPr id="8" name="Groupe 7">
              <a:extLst>
                <a:ext uri="{FF2B5EF4-FFF2-40B4-BE49-F238E27FC236}">
                  <a16:creationId xmlns:a16="http://schemas.microsoft.com/office/drawing/2014/main" id="{D3487073-11EE-8F8F-2568-44101F1714DB}"/>
                </a:ext>
              </a:extLst>
            </p:cNvPr>
            <p:cNvGrpSpPr/>
            <p:nvPr/>
          </p:nvGrpSpPr>
          <p:grpSpPr>
            <a:xfrm>
              <a:off x="8067456" y="3439083"/>
              <a:ext cx="5194223" cy="3407662"/>
              <a:chOff x="6076742" y="453313"/>
              <a:chExt cx="5327863" cy="3089210"/>
            </a:xfrm>
          </p:grpSpPr>
          <p:sp>
            <p:nvSpPr>
              <p:cNvPr id="14" name="ZoneTexte 13">
                <a:extLst>
                  <a:ext uri="{FF2B5EF4-FFF2-40B4-BE49-F238E27FC236}">
                    <a16:creationId xmlns:a16="http://schemas.microsoft.com/office/drawing/2014/main" id="{871189EC-C7FF-63F1-38C3-12BB362FC4C2}"/>
                  </a:ext>
                </a:extLst>
              </p:cNvPr>
              <p:cNvSpPr txBox="1"/>
              <p:nvPr/>
            </p:nvSpPr>
            <p:spPr>
              <a:xfrm>
                <a:off x="6076742" y="1735981"/>
                <a:ext cx="1935482" cy="470493"/>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1089" b="1" kern="0" dirty="0">
                    <a:solidFill>
                      <a:prstClr val="black"/>
                    </a:solidFill>
                    <a:latin typeface="Source Sans Pro" panose="020B0503030403020204" pitchFamily="34" charset="0"/>
                    <a:ea typeface="Source Sans Pro" panose="020B0503030403020204" pitchFamily="34" charset="0"/>
                  </a:rPr>
                  <a:t>Eaux usées urbaines </a:t>
                </a:r>
              </a:p>
              <a:p>
                <a:pPr algn="ctr" defTabSz="622158">
                  <a:defRPr/>
                </a:pPr>
                <a:r>
                  <a:rPr lang="fr-FR" sz="1089" b="1" kern="0" dirty="0">
                    <a:solidFill>
                      <a:prstClr val="black"/>
                    </a:solidFill>
                    <a:latin typeface="Source Sans Pro" panose="020B0503030403020204" pitchFamily="34" charset="0"/>
                    <a:ea typeface="Source Sans Pro" panose="020B0503030403020204" pitchFamily="34" charset="0"/>
                  </a:rPr>
                  <a:t>t</a:t>
                </a:r>
                <a:r>
                  <a:rPr lang="fr-FR" sz="1089" b="1" kern="0" dirty="0" err="1">
                    <a:solidFill>
                      <a:prstClr val="black"/>
                    </a:solidFill>
                    <a:latin typeface="Source Sans Pro" panose="020B0503030403020204" pitchFamily="34" charset="0"/>
                    <a:ea typeface="Source Sans Pro" panose="020B0503030403020204" pitchFamily="34" charset="0"/>
                  </a:rPr>
                  <a:t>raitées</a:t>
                </a:r>
                <a:r>
                  <a:rPr lang="fr-FR" sz="1089" b="1" kern="0" dirty="0">
                    <a:solidFill>
                      <a:prstClr val="black"/>
                    </a:solidFill>
                    <a:latin typeface="Source Sans Pro" panose="020B0503030403020204" pitchFamily="34" charset="0"/>
                    <a:ea typeface="Source Sans Pro" panose="020B0503030403020204" pitchFamily="34" charset="0"/>
                  </a:rPr>
                  <a:t>  </a:t>
                </a:r>
                <a:r>
                  <a:rPr lang="fr-FR" sz="953" b="1" i="1" kern="0" dirty="0">
                    <a:solidFill>
                      <a:srgbClr val="FF0000"/>
                    </a:solidFill>
                    <a:latin typeface="Source Sans Pro" panose="020B0503030403020204" pitchFamily="34" charset="0"/>
                    <a:ea typeface="Source Sans Pro" panose="020B0503030403020204" pitchFamily="34" charset="0"/>
                  </a:rPr>
                  <a:t>(film) </a:t>
                </a:r>
              </a:p>
            </p:txBody>
          </p:sp>
          <p:grpSp>
            <p:nvGrpSpPr>
              <p:cNvPr id="15" name="Groupe 14">
                <a:extLst>
                  <a:ext uri="{FF2B5EF4-FFF2-40B4-BE49-F238E27FC236}">
                    <a16:creationId xmlns:a16="http://schemas.microsoft.com/office/drawing/2014/main" id="{27685EB8-485F-05D0-3A0D-F93917444449}"/>
                  </a:ext>
                </a:extLst>
              </p:cNvPr>
              <p:cNvGrpSpPr/>
              <p:nvPr/>
            </p:nvGrpSpPr>
            <p:grpSpPr>
              <a:xfrm>
                <a:off x="6564086" y="453313"/>
                <a:ext cx="4840519" cy="3089210"/>
                <a:chOff x="6564086" y="453313"/>
                <a:chExt cx="4840519" cy="3089210"/>
              </a:xfrm>
            </p:grpSpPr>
            <p:pic>
              <p:nvPicPr>
                <p:cNvPr id="16" name="Image 15">
                  <a:extLst>
                    <a:ext uri="{FF2B5EF4-FFF2-40B4-BE49-F238E27FC236}">
                      <a16:creationId xmlns:a16="http://schemas.microsoft.com/office/drawing/2014/main" id="{D1E64885-3744-FC27-6F88-4375DB5C3C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0" t="4091" r="11706"/>
                <a:stretch/>
              </p:blipFill>
              <p:spPr>
                <a:xfrm>
                  <a:off x="8173453" y="1037126"/>
                  <a:ext cx="1280901" cy="1855432"/>
                </a:xfrm>
                <a:prstGeom prst="rect">
                  <a:avLst/>
                </a:prstGeom>
              </p:spPr>
            </p:pic>
            <p:sp>
              <p:nvSpPr>
                <p:cNvPr id="17" name="ZoneTexte 16">
                  <a:extLst>
                    <a:ext uri="{FF2B5EF4-FFF2-40B4-BE49-F238E27FC236}">
                      <a16:creationId xmlns:a16="http://schemas.microsoft.com/office/drawing/2014/main" id="{61EEBE81-6768-0F6A-AF69-FEFF7B4055A1}"/>
                    </a:ext>
                  </a:extLst>
                </p:cNvPr>
                <p:cNvSpPr txBox="1"/>
                <p:nvPr/>
              </p:nvSpPr>
              <p:spPr>
                <a:xfrm>
                  <a:off x="9258353" y="2956805"/>
                  <a:ext cx="1305441" cy="58571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Eaux de process. Eaux de refroidissement</a:t>
                  </a:r>
                </a:p>
              </p:txBody>
            </p:sp>
            <p:sp>
              <p:nvSpPr>
                <p:cNvPr id="18" name="ZoneTexte 17">
                  <a:extLst>
                    <a:ext uri="{FF2B5EF4-FFF2-40B4-BE49-F238E27FC236}">
                      <a16:creationId xmlns:a16="http://schemas.microsoft.com/office/drawing/2014/main" id="{D8096235-9124-0D3D-1A9A-AC7F1DF8D30B}"/>
                    </a:ext>
                  </a:extLst>
                </p:cNvPr>
                <p:cNvSpPr txBox="1"/>
                <p:nvPr/>
              </p:nvSpPr>
              <p:spPr>
                <a:xfrm>
                  <a:off x="6564086" y="2412197"/>
                  <a:ext cx="1670298" cy="585718"/>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Eaux d’exhaure</a:t>
                  </a:r>
                </a:p>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rPr>
                    <a:t> exemptes de contaminants</a:t>
                  </a:r>
                </a:p>
              </p:txBody>
            </p:sp>
            <p:sp>
              <p:nvSpPr>
                <p:cNvPr id="19" name="ZoneTexte 18">
                  <a:extLst>
                    <a:ext uri="{FF2B5EF4-FFF2-40B4-BE49-F238E27FC236}">
                      <a16:creationId xmlns:a16="http://schemas.microsoft.com/office/drawing/2014/main" id="{B10E36E2-D303-7B07-3A81-D02169EF65F5}"/>
                    </a:ext>
                  </a:extLst>
                </p:cNvPr>
                <p:cNvSpPr txBox="1"/>
                <p:nvPr/>
              </p:nvSpPr>
              <p:spPr>
                <a:xfrm>
                  <a:off x="9605648" y="1305952"/>
                  <a:ext cx="933709" cy="424347"/>
                </a:xfrm>
                <a:prstGeom prst="rect">
                  <a:avLst/>
                </a:prstGeom>
                <a:noFill/>
              </p:spPr>
              <p:txBody>
                <a:bodyPr wrap="square">
                  <a:spAutoFit/>
                </a:bodyPr>
                <a:lstStyle/>
                <a:p>
                  <a:pPr algn="ctr" defTabSz="622158">
                    <a:defRPr/>
                  </a:pPr>
                  <a:r>
                    <a:rPr lang="fr-FR" sz="953" kern="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Eaux pluviales </a:t>
                  </a:r>
                </a:p>
              </p:txBody>
            </p:sp>
            <p:cxnSp>
              <p:nvCxnSpPr>
                <p:cNvPr id="20" name="Connecteur droit avec flèche 19">
                  <a:extLst>
                    <a:ext uri="{FF2B5EF4-FFF2-40B4-BE49-F238E27FC236}">
                      <a16:creationId xmlns:a16="http://schemas.microsoft.com/office/drawing/2014/main" id="{C85927E1-BBA8-D63F-3119-AF6197BCD8C3}"/>
                    </a:ext>
                  </a:extLst>
                </p:cNvPr>
                <p:cNvCxnSpPr>
                  <a:cxnSpLocks/>
                </p:cNvCxnSpPr>
                <p:nvPr/>
              </p:nvCxnSpPr>
              <p:spPr>
                <a:xfrm flipV="1">
                  <a:off x="9321684" y="1884722"/>
                  <a:ext cx="967534" cy="18788"/>
                </a:xfrm>
                <a:prstGeom prst="straightConnector1">
                  <a:avLst/>
                </a:prstGeom>
                <a:noFill/>
                <a:ln w="28575" cap="flat" cmpd="sng" algn="ctr">
                  <a:solidFill>
                    <a:srgbClr val="0F4881"/>
                  </a:solidFill>
                  <a:prstDash val="solid"/>
                  <a:miter lim="800000"/>
                  <a:tailEnd type="triangle"/>
                </a:ln>
                <a:effectLst/>
              </p:spPr>
            </p:cxnSp>
            <p:cxnSp>
              <p:nvCxnSpPr>
                <p:cNvPr id="21" name="Connecteur droit avec flèche 20">
                  <a:extLst>
                    <a:ext uri="{FF2B5EF4-FFF2-40B4-BE49-F238E27FC236}">
                      <a16:creationId xmlns:a16="http://schemas.microsoft.com/office/drawing/2014/main" id="{6AA687E2-3FF1-03AC-92BB-C8A62A71BF67}"/>
                    </a:ext>
                  </a:extLst>
                </p:cNvPr>
                <p:cNvCxnSpPr>
                  <a:cxnSpLocks/>
                </p:cNvCxnSpPr>
                <p:nvPr/>
              </p:nvCxnSpPr>
              <p:spPr>
                <a:xfrm flipH="1" flipV="1">
                  <a:off x="7505614" y="1980639"/>
                  <a:ext cx="926467" cy="104604"/>
                </a:xfrm>
                <a:prstGeom prst="straightConnector1">
                  <a:avLst/>
                </a:prstGeom>
                <a:noFill/>
                <a:ln w="28575" cap="flat" cmpd="sng" algn="ctr">
                  <a:solidFill>
                    <a:srgbClr val="0F4881"/>
                  </a:solidFill>
                  <a:prstDash val="solid"/>
                  <a:miter lim="800000"/>
                  <a:tailEnd type="triangle"/>
                </a:ln>
                <a:effectLst/>
              </p:spPr>
            </p:cxnSp>
            <p:cxnSp>
              <p:nvCxnSpPr>
                <p:cNvPr id="22" name="Connecteur droit avec flèche 21">
                  <a:extLst>
                    <a:ext uri="{FF2B5EF4-FFF2-40B4-BE49-F238E27FC236}">
                      <a16:creationId xmlns:a16="http://schemas.microsoft.com/office/drawing/2014/main" id="{EB092ACB-87A8-07F5-FA65-AFD8BDDEB465}"/>
                    </a:ext>
                  </a:extLst>
                </p:cNvPr>
                <p:cNvCxnSpPr>
                  <a:cxnSpLocks/>
                </p:cNvCxnSpPr>
                <p:nvPr/>
              </p:nvCxnSpPr>
              <p:spPr>
                <a:xfrm>
                  <a:off x="9000065" y="2732511"/>
                  <a:ext cx="454290" cy="500813"/>
                </a:xfrm>
                <a:prstGeom prst="straightConnector1">
                  <a:avLst/>
                </a:prstGeom>
                <a:noFill/>
                <a:ln w="28575" cap="flat" cmpd="sng" algn="ctr">
                  <a:solidFill>
                    <a:srgbClr val="0F4881"/>
                  </a:solidFill>
                  <a:prstDash val="solid"/>
                  <a:miter lim="800000"/>
                  <a:tailEnd type="triangle"/>
                </a:ln>
                <a:effectLst/>
              </p:spPr>
            </p:cxnSp>
            <p:cxnSp>
              <p:nvCxnSpPr>
                <p:cNvPr id="23" name="Connecteur droit avec flèche 22">
                  <a:extLst>
                    <a:ext uri="{FF2B5EF4-FFF2-40B4-BE49-F238E27FC236}">
                      <a16:creationId xmlns:a16="http://schemas.microsoft.com/office/drawing/2014/main" id="{67CC049F-4D35-DF53-2E38-80578BA2F6EE}"/>
                    </a:ext>
                  </a:extLst>
                </p:cNvPr>
                <p:cNvCxnSpPr>
                  <a:cxnSpLocks/>
                </p:cNvCxnSpPr>
                <p:nvPr/>
              </p:nvCxnSpPr>
              <p:spPr>
                <a:xfrm flipV="1">
                  <a:off x="8973371" y="453313"/>
                  <a:ext cx="2431234" cy="847595"/>
                </a:xfrm>
                <a:prstGeom prst="straightConnector1">
                  <a:avLst/>
                </a:prstGeom>
                <a:noFill/>
                <a:ln w="28575" cap="flat" cmpd="sng" algn="ctr">
                  <a:solidFill>
                    <a:srgbClr val="0F4881"/>
                  </a:solidFill>
                  <a:prstDash val="solid"/>
                  <a:miter lim="800000"/>
                  <a:tailEnd type="triangle"/>
                </a:ln>
                <a:effectLst/>
              </p:spPr>
            </p:cxnSp>
          </p:grpSp>
        </p:grpSp>
        <p:sp>
          <p:nvSpPr>
            <p:cNvPr id="10" name="ZoneTexte 9">
              <a:extLst>
                <a:ext uri="{FF2B5EF4-FFF2-40B4-BE49-F238E27FC236}">
                  <a16:creationId xmlns:a16="http://schemas.microsoft.com/office/drawing/2014/main" id="{5373A36D-EACD-FA6C-0EF1-155AAADC74C3}"/>
                </a:ext>
              </a:extLst>
            </p:cNvPr>
            <p:cNvSpPr txBox="1"/>
            <p:nvPr/>
          </p:nvSpPr>
          <p:spPr>
            <a:xfrm>
              <a:off x="13116907" y="5734149"/>
              <a:ext cx="751998" cy="1002107"/>
            </a:xfrm>
            <a:prstGeom prst="rect">
              <a:avLst/>
            </a:prstGeom>
            <a:noFill/>
          </p:spPr>
          <p:txBody>
            <a:bodyPr wrap="square">
              <a:spAutoFit/>
            </a:bodyPr>
            <a:lstStyle>
              <a:defPPr>
                <a:defRPr lang="fr-FR"/>
              </a:defPPr>
              <a:lvl1pPr lvl="0" algn="just">
                <a:defRPr sz="1400">
                  <a:effectLst/>
                  <a:latin typeface="Source Sans Pro Light" panose="020B0403030403020204" pitchFamily="34" charset="0"/>
                  <a:ea typeface="Calibri" panose="020F0502020204030204" pitchFamily="34" charset="0"/>
                  <a:cs typeface="Arial" panose="020B0604020202020204" pitchFamily="34" charset="0"/>
                </a:defRPr>
              </a:lvl1pPr>
            </a:lstStyle>
            <a:p>
              <a:pPr algn="ctr" defTabSz="622158">
                <a:defRPr/>
              </a:pPr>
              <a:r>
                <a:rPr lang="fr-FR" sz="953" b="1" kern="0" dirty="0">
                  <a:solidFill>
                    <a:prstClr val="black"/>
                  </a:solidFill>
                  <a:latin typeface="Source Sans Pro" panose="020B0503030403020204" pitchFamily="34" charset="0"/>
                  <a:ea typeface="Source Sans Pro" panose="020B0503030403020204" pitchFamily="34" charset="0"/>
                </a:rPr>
                <a:t>Eaux de </a:t>
              </a:r>
            </a:p>
            <a:p>
              <a:pPr algn="ctr" defTabSz="622158">
                <a:defRPr/>
              </a:pPr>
              <a:r>
                <a:rPr lang="fr-FR" sz="953" b="1" kern="0" dirty="0">
                  <a:solidFill>
                    <a:prstClr val="black"/>
                  </a:solidFill>
                  <a:latin typeface="Source Sans Pro" panose="020B0503030403020204" pitchFamily="34" charset="0"/>
                  <a:ea typeface="Source Sans Pro" panose="020B0503030403020204" pitchFamily="34" charset="0"/>
                </a:rPr>
                <a:t>Piscine ou de patinoire</a:t>
              </a:r>
            </a:p>
          </p:txBody>
        </p:sp>
        <p:cxnSp>
          <p:nvCxnSpPr>
            <p:cNvPr id="11" name="Connecteur droit avec flèche 10">
              <a:extLst>
                <a:ext uri="{FF2B5EF4-FFF2-40B4-BE49-F238E27FC236}">
                  <a16:creationId xmlns:a16="http://schemas.microsoft.com/office/drawing/2014/main" id="{61876889-9601-0515-1A0A-FBC998B1B413}"/>
                </a:ext>
              </a:extLst>
            </p:cNvPr>
            <p:cNvCxnSpPr>
              <a:cxnSpLocks/>
            </p:cNvCxnSpPr>
            <p:nvPr/>
          </p:nvCxnSpPr>
          <p:spPr>
            <a:xfrm>
              <a:off x="11200272" y="5767835"/>
              <a:ext cx="1947994" cy="137086"/>
            </a:xfrm>
            <a:prstGeom prst="straightConnector1">
              <a:avLst/>
            </a:prstGeom>
            <a:noFill/>
            <a:ln w="28575" cap="flat" cmpd="sng" algn="ctr">
              <a:solidFill>
                <a:srgbClr val="0F4881"/>
              </a:solidFill>
              <a:prstDash val="solid"/>
              <a:miter lim="800000"/>
              <a:tailEnd type="triangle"/>
            </a:ln>
            <a:effectLst/>
          </p:spPr>
        </p:cxnSp>
        <p:cxnSp>
          <p:nvCxnSpPr>
            <p:cNvPr id="13" name="Connecteur droit avec flèche 12">
              <a:extLst>
                <a:ext uri="{FF2B5EF4-FFF2-40B4-BE49-F238E27FC236}">
                  <a16:creationId xmlns:a16="http://schemas.microsoft.com/office/drawing/2014/main" id="{DA3CD892-7947-BA4E-811D-11860D691D7D}"/>
                </a:ext>
              </a:extLst>
            </p:cNvPr>
            <p:cNvCxnSpPr>
              <a:cxnSpLocks/>
            </p:cNvCxnSpPr>
            <p:nvPr/>
          </p:nvCxnSpPr>
          <p:spPr>
            <a:xfrm flipH="1">
              <a:off x="9882190" y="5707891"/>
              <a:ext cx="476605" cy="197030"/>
            </a:xfrm>
            <a:prstGeom prst="straightConnector1">
              <a:avLst/>
            </a:prstGeom>
            <a:noFill/>
            <a:ln w="28575" cap="flat" cmpd="sng" algn="ctr">
              <a:solidFill>
                <a:srgbClr val="0F4881"/>
              </a:solidFill>
              <a:prstDash val="solid"/>
              <a:miter lim="800000"/>
              <a:tailEnd type="triangle"/>
            </a:ln>
            <a:effectLst/>
          </p:spPr>
        </p:cxnSp>
      </p:grpSp>
      <p:pic>
        <p:nvPicPr>
          <p:cNvPr id="24" name="Image 23">
            <a:extLst>
              <a:ext uri="{FF2B5EF4-FFF2-40B4-BE49-F238E27FC236}">
                <a16:creationId xmlns:a16="http://schemas.microsoft.com/office/drawing/2014/main" id="{DAB48DEA-EDF4-13B6-DB94-DD2828D13E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80889" y="3844887"/>
            <a:ext cx="1276154" cy="1277163"/>
          </a:xfrm>
          <a:prstGeom prst="rect">
            <a:avLst/>
          </a:prstGeom>
        </p:spPr>
      </p:pic>
      <p:pic>
        <p:nvPicPr>
          <p:cNvPr id="25" name="Image 24">
            <a:extLst>
              <a:ext uri="{FF2B5EF4-FFF2-40B4-BE49-F238E27FC236}">
                <a16:creationId xmlns:a16="http://schemas.microsoft.com/office/drawing/2014/main" id="{D0A9B0A7-77D2-A449-F871-77B6E9598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75" y="2975988"/>
            <a:ext cx="3003514" cy="1832854"/>
          </a:xfrm>
          <a:prstGeom prst="rect">
            <a:avLst/>
          </a:prstGeom>
        </p:spPr>
      </p:pic>
      <p:pic>
        <p:nvPicPr>
          <p:cNvPr id="26" name="Picture 2" descr="Gestion durable des eaux pluviales : le plan d'action">
            <a:extLst>
              <a:ext uri="{FF2B5EF4-FFF2-40B4-BE49-F238E27FC236}">
                <a16:creationId xmlns:a16="http://schemas.microsoft.com/office/drawing/2014/main" id="{B810A941-58D4-B07E-50F5-3E0FDFE0005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5712" y="3165508"/>
            <a:ext cx="970589" cy="966274"/>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5D43DAD-69A5-422E-9058-AE768DA46793}"/>
              </a:ext>
            </a:extLst>
          </p:cNvPr>
          <p:cNvSpPr txBox="1"/>
          <p:nvPr/>
        </p:nvSpPr>
        <p:spPr>
          <a:xfrm>
            <a:off x="6111637" y="2320570"/>
            <a:ext cx="451567" cy="532262"/>
          </a:xfrm>
          <a:prstGeom prst="rect">
            <a:avLst/>
          </a:prstGeom>
          <a:noFill/>
        </p:spPr>
        <p:txBody>
          <a:bodyPr wrap="square" rtlCol="0">
            <a:spAutoFit/>
          </a:bodyPr>
          <a:lstStyle/>
          <a:p>
            <a:r>
              <a:rPr lang="fr-FR" sz="953" dirty="0">
                <a:solidFill>
                  <a:prstClr val="black"/>
                </a:solidFill>
                <a:latin typeface="Source Sans Pro" panose="020B0503030403020204" pitchFamily="34" charset="0"/>
              </a:rPr>
              <a:t>Eaux grises</a:t>
            </a:r>
          </a:p>
        </p:txBody>
      </p:sp>
      <p:pic>
        <p:nvPicPr>
          <p:cNvPr id="33" name="Picture 8" descr="http://ts1.mm.bing.net/th?id=I.4841330868814640&amp;pid=1.9">
            <a:extLst>
              <a:ext uri="{FF2B5EF4-FFF2-40B4-BE49-F238E27FC236}">
                <a16:creationId xmlns:a16="http://schemas.microsoft.com/office/drawing/2014/main" id="{52FA1704-3B58-D42D-4D29-37B62A8BB96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
          <a:stretch/>
        </p:blipFill>
        <p:spPr bwMode="auto">
          <a:xfrm>
            <a:off x="7458052" y="1961694"/>
            <a:ext cx="978365" cy="9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52FD284D-B2C2-9B03-E247-642DD3969D46}"/>
              </a:ext>
            </a:extLst>
          </p:cNvPr>
          <p:cNvSpPr/>
          <p:nvPr/>
        </p:nvSpPr>
        <p:spPr>
          <a:xfrm>
            <a:off x="76515" y="4968358"/>
            <a:ext cx="5418958" cy="1014124"/>
          </a:xfrm>
          <a:prstGeom prst="rect">
            <a:avLst/>
          </a:prstGeom>
        </p:spPr>
        <p:txBody>
          <a:bodyPr wrap="square">
            <a:spAutoFit/>
          </a:bodyPr>
          <a:lstStyle/>
          <a:p>
            <a:pPr defTabSz="311079" eaLnBrk="0" fontAlgn="base" hangingPunct="0">
              <a:lnSpc>
                <a:spcPct val="107000"/>
              </a:lnSpc>
              <a:spcBef>
                <a:spcPct val="0"/>
              </a:spcBef>
            </a:pPr>
            <a:r>
              <a:rPr lang="fr-FR" sz="1361" b="1" dirty="0">
                <a:solidFill>
                  <a:srgbClr val="0070C0"/>
                </a:solidFill>
                <a:ea typeface="Calibri" panose="020F0502020204030204" pitchFamily="34" charset="0"/>
                <a:cs typeface="Times New Roman" panose="02020603050405020304" pitchFamily="18" charset="0"/>
              </a:rPr>
              <a:t>Recyclage des eaux usées traitées à des fins d’irrigation</a:t>
            </a:r>
            <a:endParaRPr lang="fr-FR" sz="1361" b="1" dirty="0">
              <a:solidFill>
                <a:prstClr val="black"/>
              </a:solidFill>
              <a:ea typeface="Calibri" panose="020F0502020204030204" pitchFamily="34" charset="0"/>
              <a:cs typeface="Times New Roman" panose="02020603050405020304" pitchFamily="18" charset="0"/>
            </a:endParaRPr>
          </a:p>
          <a:p>
            <a:pPr defTabSz="311079" eaLnBrk="0" fontAlgn="base" hangingPunct="0">
              <a:spcBef>
                <a:spcPct val="0"/>
              </a:spcBef>
            </a:pPr>
            <a:r>
              <a:rPr lang="fr-FR" sz="1089" b="1" i="1" dirty="0">
                <a:solidFill>
                  <a:prstClr val="black"/>
                </a:solidFill>
                <a:ea typeface="Calibri" panose="020F0502020204030204" pitchFamily="34" charset="0"/>
                <a:cs typeface="Times New Roman" panose="02020603050405020304" pitchFamily="18" charset="0"/>
              </a:rPr>
              <a:t>ISO 20419 - Adaptation des systèmes et pratiques d’irrigation aux eaux usées traitée </a:t>
            </a:r>
            <a:r>
              <a:rPr lang="fr-FR" sz="1089" i="1" dirty="0">
                <a:solidFill>
                  <a:prstClr val="black"/>
                </a:solidFill>
                <a:ea typeface="Calibri" panose="020F0502020204030204" pitchFamily="34" charset="0"/>
                <a:cs typeface="Times New Roman" panose="02020603050405020304" pitchFamily="18" charset="0"/>
              </a:rPr>
              <a:t>(2018)</a:t>
            </a:r>
          </a:p>
          <a:p>
            <a:pPr defTabSz="311079" eaLnBrk="0" fontAlgn="base" hangingPunct="0">
              <a:lnSpc>
                <a:spcPct val="107000"/>
              </a:lnSpc>
              <a:spcBef>
                <a:spcPct val="0"/>
              </a:spcBef>
            </a:pPr>
            <a:r>
              <a:rPr lang="fr-FR" sz="1089" b="1" i="1" dirty="0">
                <a:solidFill>
                  <a:prstClr val="black"/>
                </a:solidFill>
                <a:ea typeface="Calibri" panose="020F0502020204030204" pitchFamily="34" charset="0"/>
                <a:cs typeface="Times New Roman" panose="02020603050405020304" pitchFamily="18" charset="0"/>
              </a:rPr>
              <a:t>ISO 16075 </a:t>
            </a:r>
            <a:r>
              <a:rPr lang="fr-FR" sz="1089" i="1" dirty="0">
                <a:solidFill>
                  <a:prstClr val="black"/>
                </a:solidFill>
                <a:ea typeface="Calibri" panose="020F0502020204030204" pitchFamily="34" charset="0"/>
                <a:cs typeface="Times New Roman" panose="02020603050405020304" pitchFamily="18" charset="0"/>
              </a:rPr>
              <a:t>- </a:t>
            </a:r>
            <a:r>
              <a:rPr lang="fr-FR" sz="1089" b="1" i="1" dirty="0">
                <a:solidFill>
                  <a:prstClr val="black"/>
                </a:solidFill>
                <a:ea typeface="Calibri" panose="020F0502020204030204" pitchFamily="34" charset="0"/>
                <a:cs typeface="Times New Roman" panose="02020603050405020304" pitchFamily="18" charset="0"/>
              </a:rPr>
              <a:t>Lignes directrices pour utilisation d’eaux usées traitées dans projets d'irrigation, </a:t>
            </a:r>
          </a:p>
          <a:p>
            <a:pPr defTabSz="311079" eaLnBrk="0" fontAlgn="base" hangingPunct="0">
              <a:lnSpc>
                <a:spcPct val="107000"/>
              </a:lnSpc>
              <a:spcBef>
                <a:spcPct val="0"/>
              </a:spcBef>
            </a:pPr>
            <a:r>
              <a:rPr lang="fr-FR" sz="1089" b="1" i="1" dirty="0">
                <a:solidFill>
                  <a:prstClr val="black"/>
                </a:solidFill>
                <a:ea typeface="Calibri" panose="020F0502020204030204" pitchFamily="34" charset="0"/>
                <a:cs typeface="Times New Roman" panose="02020603050405020304" pitchFamily="18" charset="0"/>
              </a:rPr>
              <a:t>en 5 parties </a:t>
            </a:r>
            <a:r>
              <a:rPr lang="fr-FR" sz="1089" i="1" dirty="0">
                <a:solidFill>
                  <a:prstClr val="black"/>
                </a:solidFill>
                <a:ea typeface="Calibri" panose="020F0502020204030204" pitchFamily="34" charset="0"/>
                <a:cs typeface="Times New Roman" panose="02020603050405020304" pitchFamily="18" charset="0"/>
              </a:rPr>
              <a:t>(2020/2021)</a:t>
            </a:r>
          </a:p>
        </p:txBody>
      </p:sp>
      <p:sp>
        <p:nvSpPr>
          <p:cNvPr id="38" name="ZoneTexte 37">
            <a:extLst>
              <a:ext uri="{FF2B5EF4-FFF2-40B4-BE49-F238E27FC236}">
                <a16:creationId xmlns:a16="http://schemas.microsoft.com/office/drawing/2014/main" id="{F615A74F-731F-7373-0520-8871D27FFCF9}"/>
              </a:ext>
            </a:extLst>
          </p:cNvPr>
          <p:cNvSpPr txBox="1"/>
          <p:nvPr/>
        </p:nvSpPr>
        <p:spPr>
          <a:xfrm>
            <a:off x="6975155" y="5083320"/>
            <a:ext cx="2217233" cy="762773"/>
          </a:xfrm>
          <a:prstGeom prst="rect">
            <a:avLst/>
          </a:prstGeom>
          <a:solidFill>
            <a:schemeClr val="bg1"/>
          </a:solidFill>
        </p:spPr>
        <p:txBody>
          <a:bodyPr wrap="square" rtlCol="0">
            <a:spAutoFit/>
          </a:bodyPr>
          <a:lstStyle/>
          <a:p>
            <a:pPr algn="ctr"/>
            <a:r>
              <a:rPr lang="fr-FR" sz="1089" dirty="0"/>
              <a:t>Eaux de contre lavage de filtre</a:t>
            </a:r>
          </a:p>
          <a:p>
            <a:pPr algn="ctr"/>
            <a:r>
              <a:rPr lang="fr-FR" sz="1089" dirty="0"/>
              <a:t>Eaux de vidange de bassin</a:t>
            </a:r>
          </a:p>
          <a:p>
            <a:pPr algn="ctr"/>
            <a:r>
              <a:rPr lang="fr-FR" sz="1089" dirty="0"/>
              <a:t>Eaux de renouvellement</a:t>
            </a:r>
          </a:p>
          <a:p>
            <a:pPr algn="ctr"/>
            <a:r>
              <a:rPr lang="fr-FR" sz="1089" dirty="0"/>
              <a:t>suivant compétitivité économique</a:t>
            </a:r>
          </a:p>
        </p:txBody>
      </p:sp>
      <p:pic>
        <p:nvPicPr>
          <p:cNvPr id="31" name="Image 30">
            <a:extLst>
              <a:ext uri="{FF2B5EF4-FFF2-40B4-BE49-F238E27FC236}">
                <a16:creationId xmlns:a16="http://schemas.microsoft.com/office/drawing/2014/main" id="{1DA0AEC0-90F0-D860-99F9-4ACE9ECC10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21601" y="2046885"/>
            <a:ext cx="839128" cy="397863"/>
          </a:xfrm>
          <a:prstGeom prst="rect">
            <a:avLst/>
          </a:prstGeom>
        </p:spPr>
      </p:pic>
      <p:pic>
        <p:nvPicPr>
          <p:cNvPr id="32" name="Image 31">
            <a:extLst>
              <a:ext uri="{FF2B5EF4-FFF2-40B4-BE49-F238E27FC236}">
                <a16:creationId xmlns:a16="http://schemas.microsoft.com/office/drawing/2014/main" id="{66F75590-FF2B-1EEF-3F4A-D0B152E55D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69464" y="2098536"/>
            <a:ext cx="676997" cy="644104"/>
          </a:xfrm>
          <a:prstGeom prst="rect">
            <a:avLst/>
          </a:prstGeom>
        </p:spPr>
      </p:pic>
      <p:pic>
        <p:nvPicPr>
          <p:cNvPr id="34" name="Picture 3">
            <a:extLst>
              <a:ext uri="{FF2B5EF4-FFF2-40B4-BE49-F238E27FC236}">
                <a16:creationId xmlns:a16="http://schemas.microsoft.com/office/drawing/2014/main" id="{23E1B620-E7EA-6C8F-34D7-3535CD8D8B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8358" y="2154302"/>
            <a:ext cx="453386" cy="21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Image 34">
            <a:extLst>
              <a:ext uri="{FF2B5EF4-FFF2-40B4-BE49-F238E27FC236}">
                <a16:creationId xmlns:a16="http://schemas.microsoft.com/office/drawing/2014/main" id="{6DB3ADF3-DCA4-4667-E08E-1BFBD888413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4638664" y="2118378"/>
            <a:ext cx="315811" cy="346305"/>
          </a:xfrm>
          <a:prstGeom prst="rect">
            <a:avLst/>
          </a:prstGeom>
        </p:spPr>
      </p:pic>
      <p:pic>
        <p:nvPicPr>
          <p:cNvPr id="36" name="Image 35">
            <a:extLst>
              <a:ext uri="{FF2B5EF4-FFF2-40B4-BE49-F238E27FC236}">
                <a16:creationId xmlns:a16="http://schemas.microsoft.com/office/drawing/2014/main" id="{BB9EF735-A10D-0BCE-13AD-0EB4E2FF2872}"/>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5020083" y="2449082"/>
            <a:ext cx="220384" cy="243622"/>
          </a:xfrm>
          <a:prstGeom prst="rect">
            <a:avLst/>
          </a:prstGeom>
        </p:spPr>
      </p:pic>
      <p:pic>
        <p:nvPicPr>
          <p:cNvPr id="39" name="Image 38" descr="C:\Users\sourzac\AppData\Local\Microsoft\Windows\Temporary Internet Files\Content.Word\logo_na_vertical_QUADRI_2019.jpg">
            <a:extLst>
              <a:ext uri="{FF2B5EF4-FFF2-40B4-BE49-F238E27FC236}">
                <a16:creationId xmlns:a16="http://schemas.microsoft.com/office/drawing/2014/main" id="{51F6663C-C751-F709-3E10-4A8805FD86D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9859" y="2443808"/>
            <a:ext cx="315811" cy="327353"/>
          </a:xfrm>
          <a:prstGeom prst="rect">
            <a:avLst/>
          </a:prstGeom>
          <a:noFill/>
          <a:ln>
            <a:noFill/>
          </a:ln>
        </p:spPr>
      </p:pic>
    </p:spTree>
    <p:extLst>
      <p:ext uri="{BB962C8B-B14F-4D97-AF65-F5344CB8AC3E}">
        <p14:creationId xmlns:p14="http://schemas.microsoft.com/office/powerpoint/2010/main" val="2958677751"/>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118</TotalTime>
  <Words>2572</Words>
  <Application>Microsoft Office PowerPoint</Application>
  <PresentationFormat>Affichage à l'écran (4:3)</PresentationFormat>
  <Paragraphs>153</Paragraphs>
  <Slides>19</Slides>
  <Notes>11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19</vt:i4>
      </vt:variant>
    </vt:vector>
  </HeadingPairs>
  <TitlesOfParts>
    <vt:vector size="32" baseType="lpstr">
      <vt:lpstr>Algerian</vt:lpstr>
      <vt:lpstr>-apple-system</vt:lpstr>
      <vt:lpstr>Arial</vt:lpstr>
      <vt:lpstr>Calibri</vt:lpstr>
      <vt:lpstr>Calibri Light</vt:lpstr>
      <vt:lpstr>Comic Sans MS</vt:lpstr>
      <vt:lpstr>Georgia</vt:lpstr>
      <vt:lpstr>Lucida Handwriting</vt:lpstr>
      <vt:lpstr>Open Sans</vt:lpstr>
      <vt:lpstr>Source Sans Pro</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pratiques de GESTION ALTERNATIVE Ont pour objectif de retenir et/ou de ralentir le ruissellement :</vt:lpstr>
      <vt:lpstr>Présentation PowerPoint</vt:lpstr>
      <vt:lpstr>Présentation PowerPoint</vt:lpstr>
      <vt:lpstr>PARADOXE ET EAU VERTE</vt:lpstr>
      <vt:lpstr>EAU VERTE ou l’Hydrologie Régénératrice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18</cp:revision>
  <dcterms:created xsi:type="dcterms:W3CDTF">2023-06-15T14:49:42Z</dcterms:created>
  <dcterms:modified xsi:type="dcterms:W3CDTF">2026-05-05T09:47:03Z</dcterms:modified>
</cp:coreProperties>
</file>