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7" r:id="rId1"/>
  </p:sldMasterIdLst>
  <p:notesMasterIdLst>
    <p:notesMasterId r:id="rId52"/>
  </p:notesMasterIdLst>
  <p:sldIdLst>
    <p:sldId id="543" r:id="rId2"/>
    <p:sldId id="596" r:id="rId3"/>
    <p:sldId id="597" r:id="rId4"/>
    <p:sldId id="598" r:id="rId5"/>
    <p:sldId id="599" r:id="rId6"/>
    <p:sldId id="600" r:id="rId7"/>
    <p:sldId id="601" r:id="rId8"/>
    <p:sldId id="420" r:id="rId9"/>
    <p:sldId id="530" r:id="rId10"/>
    <p:sldId id="514" r:id="rId11"/>
    <p:sldId id="591" r:id="rId12"/>
    <p:sldId id="486" r:id="rId13"/>
    <p:sldId id="260" r:id="rId14"/>
    <p:sldId id="594" r:id="rId15"/>
    <p:sldId id="257" r:id="rId16"/>
    <p:sldId id="559" r:id="rId17"/>
    <p:sldId id="545" r:id="rId18"/>
    <p:sldId id="380" r:id="rId19"/>
    <p:sldId id="533" r:id="rId20"/>
    <p:sldId id="592" r:id="rId21"/>
    <p:sldId id="501" r:id="rId22"/>
    <p:sldId id="537" r:id="rId23"/>
    <p:sldId id="538" r:id="rId24"/>
    <p:sldId id="539" r:id="rId25"/>
    <p:sldId id="577" r:id="rId26"/>
    <p:sldId id="580" r:id="rId27"/>
    <p:sldId id="581" r:id="rId28"/>
    <p:sldId id="582" r:id="rId29"/>
    <p:sldId id="583" r:id="rId30"/>
    <p:sldId id="584" r:id="rId31"/>
    <p:sldId id="585" r:id="rId32"/>
    <p:sldId id="586" r:id="rId33"/>
    <p:sldId id="587" r:id="rId34"/>
    <p:sldId id="588" r:id="rId35"/>
    <p:sldId id="589" r:id="rId36"/>
    <p:sldId id="593" r:id="rId37"/>
    <p:sldId id="550" r:id="rId38"/>
    <p:sldId id="344" r:id="rId39"/>
    <p:sldId id="325" r:id="rId40"/>
    <p:sldId id="339" r:id="rId41"/>
    <p:sldId id="546" r:id="rId42"/>
    <p:sldId id="553" r:id="rId43"/>
    <p:sldId id="551" r:id="rId44"/>
    <p:sldId id="561" r:id="rId45"/>
    <p:sldId id="564" r:id="rId46"/>
    <p:sldId id="595" r:id="rId47"/>
    <p:sldId id="565" r:id="rId48"/>
    <p:sldId id="566" r:id="rId49"/>
    <p:sldId id="567" r:id="rId50"/>
    <p:sldId id="56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387" autoAdjust="0"/>
  </p:normalViewPr>
  <p:slideViewPr>
    <p:cSldViewPr snapToGrid="0">
      <p:cViewPr varScale="1">
        <p:scale>
          <a:sx n="64" d="100"/>
          <a:sy n="64" d="100"/>
        </p:scale>
        <p:origin x="2030" y="53"/>
      </p:cViewPr>
      <p:guideLst/>
    </p:cSldViewPr>
  </p:slideViewPr>
  <p:notesTextViewPr>
    <p:cViewPr>
      <p:scale>
        <a:sx n="1" d="1"/>
        <a:sy n="1" d="1"/>
      </p:scale>
      <p:origin x="0" y="0"/>
    </p:cViewPr>
  </p:notesTextViewPr>
  <p:sorterViewPr>
    <p:cViewPr varScale="1">
      <p:scale>
        <a:sx n="100" d="100"/>
        <a:sy n="100" d="100"/>
      </p:scale>
      <p:origin x="0" y="-10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2CE33-FB5D-4628-A68D-13A78DBB16F6}"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90A63-A761-4982-AEE3-D25CC3321A18}" type="slidenum">
              <a:rPr lang="fr-FR" smtClean="0"/>
              <a:t>‹N°›</a:t>
            </a:fld>
            <a:endParaRPr lang="fr-FR"/>
          </a:p>
        </p:txBody>
      </p:sp>
    </p:spTree>
    <p:extLst>
      <p:ext uri="{BB962C8B-B14F-4D97-AF65-F5344CB8AC3E}">
        <p14:creationId xmlns:p14="http://schemas.microsoft.com/office/powerpoint/2010/main" val="3186818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mis-des-fleurs.com/plantes-sobres-eau.html" TargetMode="External"/><Relationship Id="rId7" Type="http://schemas.openxmlformats.org/officeDocument/2006/relationships/hyperlink" Target="https://www.generali.fr/actu/arbres-secheress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journaldesfemmes.fr/jardin/conseils-jardinage/2841075-quels-sont-les-arbres-resistants-a-la-secheresse/" TargetMode="External"/><Relationship Id="rId5" Type="http://schemas.openxmlformats.org/officeDocument/2006/relationships/hyperlink" Target="https://www.promessedefleurs.com/conseil-plantes-jardin/ficheconseil/7-arbres-resistants-froid-secheresse/" TargetMode="External"/><Relationship Id="rId4" Type="http://schemas.openxmlformats.org/officeDocument/2006/relationships/hyperlink" Target="https://france3-regions.francetvinfo.fr/grand-est/moselle/metz/jardinage-faut-il-vraiment-cultiver-des-plantes-sobres-en-eau-on-vous-explique-2718422.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mis-des-fleurs.com/plantes-sobres-eau.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bing.com/search?q=quelles+sont+les+v%C3%A9g%C3%A9taux+sobres+en+ea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Faux</a:t>
            </a:r>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1</a:t>
            </a:fld>
            <a:endParaRPr lang="fr-FR"/>
          </a:p>
        </p:txBody>
      </p:sp>
    </p:spTree>
    <p:extLst>
      <p:ext uri="{BB962C8B-B14F-4D97-AF65-F5344CB8AC3E}">
        <p14:creationId xmlns:p14="http://schemas.microsoft.com/office/powerpoint/2010/main" val="3254654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38213" y="750888"/>
            <a:ext cx="5013325" cy="3759200"/>
          </a:xfrm>
        </p:spPr>
      </p:sp>
      <p:sp>
        <p:nvSpPr>
          <p:cNvPr id="3" name="Espace réservé des commentaires 2"/>
          <p:cNvSpPr>
            <a:spLocks noGrp="1"/>
          </p:cNvSpPr>
          <p:nvPr>
            <p:ph type="body" idx="1"/>
          </p:nvPr>
        </p:nvSpPr>
        <p:spPr/>
        <p:txBody>
          <a:bodyPr/>
          <a:lstStyle/>
          <a:p>
            <a:pPr marL="0" indent="0" defTabSz="1100258">
              <a:buFont typeface="Arial" pitchFamily="34" charset="0"/>
              <a:buNone/>
              <a:defRPr/>
            </a:pPr>
            <a:endParaRPr lang="fr-FR" b="1" dirty="0"/>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10</a:t>
            </a:fld>
            <a:endParaRPr lang="fr-FR" dirty="0"/>
          </a:p>
        </p:txBody>
      </p:sp>
    </p:spTree>
    <p:extLst>
      <p:ext uri="{BB962C8B-B14F-4D97-AF65-F5344CB8AC3E}">
        <p14:creationId xmlns:p14="http://schemas.microsoft.com/office/powerpoint/2010/main" val="345908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0ED3-746F-F416-8AE4-1B2DEDAE18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C97F64-5834-A209-6D45-4DE1E6A2F12A}"/>
              </a:ext>
            </a:extLst>
          </p:cNvPr>
          <p:cNvSpPr>
            <a:spLocks noGrp="1" noRot="1" noChangeAspect="1"/>
          </p:cNvSpPr>
          <p:nvPr>
            <p:ph type="sldImg"/>
          </p:nvPr>
        </p:nvSpPr>
        <p:spPr>
          <a:xfrm>
            <a:off x="938213" y="750888"/>
            <a:ext cx="5013325" cy="3759200"/>
          </a:xfrm>
        </p:spPr>
      </p:sp>
      <p:sp>
        <p:nvSpPr>
          <p:cNvPr id="3" name="Espace réservé des commentaires 2">
            <a:extLst>
              <a:ext uri="{FF2B5EF4-FFF2-40B4-BE49-F238E27FC236}">
                <a16:creationId xmlns:a16="http://schemas.microsoft.com/office/drawing/2014/main" id="{2B41E2BB-391D-5034-BF1B-D796DA787505}"/>
              </a:ext>
            </a:extLst>
          </p:cNvPr>
          <p:cNvSpPr>
            <a:spLocks noGrp="1"/>
          </p:cNvSpPr>
          <p:nvPr>
            <p:ph type="body" idx="1"/>
          </p:nvPr>
        </p:nvSpPr>
        <p:spPr/>
        <p:txBody>
          <a:bodyPr/>
          <a:lstStyle/>
          <a:p>
            <a:pPr marL="288836" indent="-288836" defTabSz="1100258">
              <a:buFont typeface="Arial" pitchFamily="34" charset="0"/>
              <a:buChar char="•"/>
              <a:defRPr/>
            </a:pPr>
            <a:endParaRPr lang="fr-FR" b="1" dirty="0"/>
          </a:p>
        </p:txBody>
      </p:sp>
      <p:sp>
        <p:nvSpPr>
          <p:cNvPr id="4" name="Espace réservé du numéro de diapositive 3">
            <a:extLst>
              <a:ext uri="{FF2B5EF4-FFF2-40B4-BE49-F238E27FC236}">
                <a16:creationId xmlns:a16="http://schemas.microsoft.com/office/drawing/2014/main" id="{9065C4E8-5AFF-BC15-1CA4-6D3C57FF1088}"/>
              </a:ext>
            </a:extLst>
          </p:cNvPr>
          <p:cNvSpPr>
            <a:spLocks noGrp="1"/>
          </p:cNvSpPr>
          <p:nvPr>
            <p:ph type="sldNum" sz="quarter" idx="10"/>
          </p:nvPr>
        </p:nvSpPr>
        <p:spPr/>
        <p:txBody>
          <a:bodyPr/>
          <a:lstStyle/>
          <a:p>
            <a:fld id="{CF7128FD-A903-4C3A-A707-5C38CCF82400}" type="slidenum">
              <a:rPr lang="fr-FR" smtClean="0"/>
              <a:t>11</a:t>
            </a:fld>
            <a:endParaRPr lang="fr-FR" dirty="0"/>
          </a:p>
        </p:txBody>
      </p:sp>
    </p:spTree>
    <p:extLst>
      <p:ext uri="{BB962C8B-B14F-4D97-AF65-F5344CB8AC3E}">
        <p14:creationId xmlns:p14="http://schemas.microsoft.com/office/powerpoint/2010/main" val="101070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Jardin de M Olivier FILIPI pépiniériste spécialisé des plantes méditerranéennes à Mèze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12</a:t>
            </a:fld>
            <a:endParaRPr lang="fr-FR"/>
          </a:p>
        </p:txBody>
      </p:sp>
    </p:spTree>
    <p:extLst>
      <p:ext uri="{BB962C8B-B14F-4D97-AF65-F5344CB8AC3E}">
        <p14:creationId xmlns:p14="http://schemas.microsoft.com/office/powerpoint/2010/main" val="2709652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Expérimentation de le méthode Filippi / Narbonne</a:t>
            </a:r>
          </a:p>
          <a:p>
            <a:endParaRPr lang="fr-FR" dirty="0"/>
          </a:p>
          <a:p>
            <a:pPr>
              <a:spcBef>
                <a:spcPct val="50000"/>
              </a:spcBef>
            </a:pPr>
            <a:r>
              <a:rPr lang="fr-FR" altLang="fr-FR" sz="1200" dirty="0">
                <a:cs typeface="Times New Roman" panose="02020603050405020304" pitchFamily="18" charset="0"/>
              </a:rPr>
              <a:t>On comprend que la base de l’aménagement d’un espace vert méditerranéen est la suppression des gazons tondus, engraissés et arrosés.</a:t>
            </a:r>
          </a:p>
          <a:p>
            <a:pPr>
              <a:spcBef>
                <a:spcPct val="50000"/>
              </a:spcBef>
            </a:pPr>
            <a:r>
              <a:rPr lang="fr-FR" altLang="fr-FR" sz="1200" dirty="0">
                <a:cs typeface="Times New Roman" panose="02020603050405020304" pitchFamily="18" charset="0"/>
              </a:rPr>
              <a:t>Par contre attention à la recherche de couleurs avec le paillage  et un effet patchwork artificiel. Les éléments de décorations sont importants (mur en pierres sèches, </a:t>
            </a:r>
            <a:r>
              <a:rPr lang="fr-FR" altLang="fr-FR" sz="1200" dirty="0" err="1">
                <a:cs typeface="Times New Roman" panose="02020603050405020304" pitchFamily="18" charset="0"/>
              </a:rPr>
              <a:t>capitelle</a:t>
            </a:r>
            <a:r>
              <a:rPr lang="fr-FR" altLang="fr-FR" sz="1200" dirty="0">
                <a:cs typeface="Times New Roman" panose="02020603050405020304" pitchFamily="18" charset="0"/>
              </a:rPr>
              <a:t>…) pour marquer l’identité de la commune ou du paysage.</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13</a:t>
            </a:fld>
            <a:endParaRPr lang="fr-FR"/>
          </a:p>
        </p:txBody>
      </p:sp>
    </p:spTree>
    <p:extLst>
      <p:ext uri="{BB962C8B-B14F-4D97-AF65-F5344CB8AC3E}">
        <p14:creationId xmlns:p14="http://schemas.microsoft.com/office/powerpoint/2010/main" val="3196975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L’été peu de couleurs car les plantes sont en repos végétatif.</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15</a:t>
            </a:fld>
            <a:endParaRPr lang="fr-FR"/>
          </a:p>
        </p:txBody>
      </p:sp>
    </p:spTree>
    <p:extLst>
      <p:ext uri="{BB962C8B-B14F-4D97-AF65-F5344CB8AC3E}">
        <p14:creationId xmlns:p14="http://schemas.microsoft.com/office/powerpoint/2010/main" val="252075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ne faut pas croire qu’un jardin sec ne demande aucun entretien surtout si le sol de plantation est pollué par des mauvaises herbes type chiendent, liseron, oxalis ou autres.</a:t>
            </a:r>
          </a:p>
          <a:p>
            <a:r>
              <a:rPr lang="fr-FR" dirty="0"/>
              <a:t>Ce n’est pas parce qu’il n’y a aucun arrosage et que les sols sont pauvres que la flore spontanée ne pousse pas. Regardez nos trottoirs et cette herbe si verte en pleine canicule.</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16</a:t>
            </a:fld>
            <a:endParaRPr lang="fr-FR"/>
          </a:p>
        </p:txBody>
      </p:sp>
    </p:spTree>
    <p:extLst>
      <p:ext uri="{BB962C8B-B14F-4D97-AF65-F5344CB8AC3E}">
        <p14:creationId xmlns:p14="http://schemas.microsoft.com/office/powerpoint/2010/main" val="6485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cactées et leurs épines ne doivent pas être accessible aux enfants.</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17</a:t>
            </a:fld>
            <a:endParaRPr lang="fr-FR"/>
          </a:p>
        </p:txBody>
      </p:sp>
    </p:spTree>
    <p:extLst>
      <p:ext uri="{BB962C8B-B14F-4D97-AF65-F5344CB8AC3E}">
        <p14:creationId xmlns:p14="http://schemas.microsoft.com/office/powerpoint/2010/main" val="112364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Chez Olivier FILIPPI</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18</a:t>
            </a:fld>
            <a:endParaRPr lang="fr-FR"/>
          </a:p>
        </p:txBody>
      </p:sp>
    </p:spTree>
    <p:extLst>
      <p:ext uri="{BB962C8B-B14F-4D97-AF65-F5344CB8AC3E}">
        <p14:creationId xmlns:p14="http://schemas.microsoft.com/office/powerpoint/2010/main" val="1745472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Un autre paysagiste.  1. Utiliser des plantes qui poussent en s'étalant : Certaines plantes comme l’</a:t>
            </a:r>
            <a:r>
              <a:rPr lang="fr-FR" sz="1200" b="0" i="0" kern="1200" dirty="0" err="1">
                <a:solidFill>
                  <a:schemeClr val="tx1"/>
                </a:solidFill>
                <a:effectLst/>
                <a:latin typeface="+mn-lt"/>
                <a:ea typeface="+mn-ea"/>
                <a:cs typeface="+mn-cs"/>
              </a:rPr>
              <a:t>Hélychrisum</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italicum</a:t>
            </a:r>
            <a:r>
              <a:rPr lang="fr-FR" sz="1200" b="0" i="0" kern="1200" dirty="0">
                <a:solidFill>
                  <a:schemeClr val="tx1"/>
                </a:solidFill>
                <a:effectLst/>
                <a:latin typeface="+mn-lt"/>
                <a:ea typeface="+mn-ea"/>
                <a:cs typeface="+mn-cs"/>
              </a:rPr>
              <a:t>, les Convolvulus, les Lantanas ou même les </a:t>
            </a:r>
            <a:r>
              <a:rPr lang="fr-FR" sz="1200" b="0" i="0" kern="1200" dirty="0" err="1">
                <a:solidFill>
                  <a:schemeClr val="tx1"/>
                </a:solidFill>
                <a:effectLst/>
                <a:latin typeface="+mn-lt"/>
                <a:ea typeface="+mn-ea"/>
                <a:cs typeface="+mn-cs"/>
              </a:rPr>
              <a:t>Echiums</a:t>
            </a:r>
            <a:r>
              <a:rPr lang="fr-FR" sz="1200" b="0" i="0" kern="1200" dirty="0">
                <a:solidFill>
                  <a:schemeClr val="tx1"/>
                </a:solidFill>
                <a:effectLst/>
                <a:latin typeface="+mn-lt"/>
                <a:ea typeface="+mn-ea"/>
                <a:cs typeface="+mn-cs"/>
              </a:rPr>
              <a:t> vont pousser en s'étalant un maximum sur les côtés et moins en hauteur. Cela a pour but de limiter la concurrence avec les mauvaises herbes, et pour nous le désherbage!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En plus de leur port avantageux, ces plantes nécessitent une taille minimale, généralement une seule coupe après floraison. </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2. Plantes </a:t>
            </a:r>
            <a:r>
              <a:rPr lang="fr-FR" sz="1200" b="0" i="0" kern="1200" dirty="0" err="1">
                <a:solidFill>
                  <a:schemeClr val="tx1"/>
                </a:solidFill>
                <a:effectLst/>
                <a:latin typeface="+mn-lt"/>
                <a:ea typeface="+mn-ea"/>
                <a:cs typeface="+mn-cs"/>
              </a:rPr>
              <a:t>allélopathiques</a:t>
            </a:r>
            <a:r>
              <a:rPr lang="fr-FR" sz="1200" b="0" i="0" kern="1200" dirty="0">
                <a:solidFill>
                  <a:schemeClr val="tx1"/>
                </a:solidFill>
                <a:effectLst/>
                <a:latin typeface="+mn-lt"/>
                <a:ea typeface="+mn-ea"/>
                <a:cs typeface="+mn-cs"/>
              </a:rPr>
              <a:t> pour éliminer les mauvaises herbes : Certaines plantes, comme le </a:t>
            </a:r>
            <a:r>
              <a:rPr lang="fr-FR" sz="1200" b="0" i="0" kern="1200" dirty="0" err="1">
                <a:solidFill>
                  <a:schemeClr val="tx1"/>
                </a:solidFill>
                <a:effectLst/>
                <a:latin typeface="+mn-lt"/>
                <a:ea typeface="+mn-ea"/>
                <a:cs typeface="+mn-cs"/>
              </a:rPr>
              <a:t>Myrtus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communis</a:t>
            </a:r>
            <a:r>
              <a:rPr lang="fr-FR" sz="1200" b="0" i="0" kern="1200" dirty="0">
                <a:solidFill>
                  <a:schemeClr val="tx1"/>
                </a:solidFill>
                <a:effectLst/>
                <a:latin typeface="+mn-lt"/>
                <a:ea typeface="+mn-ea"/>
                <a:cs typeface="+mn-cs"/>
              </a:rPr>
              <a:t>, le Pistachier lentisque ou le Ciste, libèrent des substances chimiques dans le sol qui inhibent la croissance des mauvaises herbes.</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3. Éviter les pelouses traditionnelles : Un gazon demande beaucoup d'entretien, au moins une tonte par semaine l'été pour un gazon nickel. Remplacez la pelouse par des massifs de plantes issues des deux points précédents. Si vous tenez absolument à avoir une pelouse, optez pour des semences tropicales, comme le Kikuyu, le </a:t>
            </a:r>
            <a:r>
              <a:rPr lang="fr-FR" sz="1200" b="0" i="0" kern="1200" dirty="0" err="1">
                <a:solidFill>
                  <a:schemeClr val="tx1"/>
                </a:solidFill>
                <a:effectLst/>
                <a:latin typeface="+mn-lt"/>
                <a:ea typeface="+mn-ea"/>
                <a:cs typeface="+mn-cs"/>
              </a:rPr>
              <a:t>Cynodon</a:t>
            </a:r>
            <a:r>
              <a:rPr lang="fr-FR" sz="1200" b="0" i="0" kern="1200" dirty="0">
                <a:solidFill>
                  <a:schemeClr val="tx1"/>
                </a:solidFill>
                <a:effectLst/>
                <a:latin typeface="+mn-lt"/>
                <a:ea typeface="+mn-ea"/>
                <a:cs typeface="+mn-cs"/>
              </a:rPr>
              <a:t> ou le </a:t>
            </a:r>
            <a:r>
              <a:rPr lang="fr-FR" sz="1200" b="0" i="0" kern="1200" dirty="0" err="1">
                <a:solidFill>
                  <a:schemeClr val="tx1"/>
                </a:solidFill>
                <a:effectLst/>
                <a:latin typeface="+mn-lt"/>
                <a:ea typeface="+mn-ea"/>
                <a:cs typeface="+mn-cs"/>
              </a:rPr>
              <a:t>Zoysia</a:t>
            </a:r>
            <a:r>
              <a:rPr lang="fr-FR" sz="1200" b="0" i="0" kern="1200" dirty="0">
                <a:solidFill>
                  <a:schemeClr val="tx1"/>
                </a:solidFill>
                <a:effectLst/>
                <a:latin typeface="+mn-lt"/>
                <a:ea typeface="+mn-ea"/>
                <a:cs typeface="+mn-cs"/>
              </a:rPr>
              <a:t>, qui poussent lentement et nécessitent moins d'eau et d'entretien.</a:t>
            </a:r>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20</a:t>
            </a:fld>
            <a:endParaRPr lang="fr-FR"/>
          </a:p>
        </p:txBody>
      </p:sp>
    </p:spTree>
    <p:extLst>
      <p:ext uri="{BB962C8B-B14F-4D97-AF65-F5344CB8AC3E}">
        <p14:creationId xmlns:p14="http://schemas.microsoft.com/office/powerpoint/2010/main" val="3367465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Entrée Ouest planté de plantes méditerranéens avec bâche biodégradable, arrosage au goutte à goutte et une densité à 50 cm.</a:t>
            </a:r>
          </a:p>
          <a:p>
            <a:r>
              <a:rPr lang="fr-FR" dirty="0"/>
              <a:t>Comment le justifier? Très grand linéaire planté en tapis de couleurs différentes, pas de MO prévue pour l’entretien, budget voirie.</a:t>
            </a:r>
          </a:p>
          <a:p>
            <a:r>
              <a:rPr lang="fr-FR" dirty="0"/>
              <a:t>Arès coup: utilisation d’une ligne en vague d’arbustes méditerranéen pour une plantation moins dense à 150 cm et écartement plus important en bordure de voirie.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21</a:t>
            </a:fld>
            <a:endParaRPr lang="fr-FR"/>
          </a:p>
        </p:txBody>
      </p:sp>
    </p:spTree>
    <p:extLst>
      <p:ext uri="{BB962C8B-B14F-4D97-AF65-F5344CB8AC3E}">
        <p14:creationId xmlns:p14="http://schemas.microsoft.com/office/powerpoint/2010/main" val="210886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0" i="0" dirty="0">
                <a:solidFill>
                  <a:srgbClr val="111111"/>
                </a:solidFill>
                <a:effectLst/>
                <a:latin typeface="-apple-system"/>
                <a:hlinkClick r:id="rId3"/>
              </a:rPr>
              <a:t>Les plantes sobres en eau sont celles qui ont développé des stratégies pour optimiser le peu d’eau qu’elles reçoivent, comme les plantes méditerranéennes ou de milieux rocailleux</a:t>
            </a:r>
            <a:r>
              <a:rPr lang="fr-FR" b="0" i="0" baseline="30000" dirty="0">
                <a:solidFill>
                  <a:srgbClr val="111111"/>
                </a:solidFill>
                <a:effectLst/>
                <a:latin typeface="-apple-system"/>
                <a:hlinkClick r:id="rId3"/>
              </a:rPr>
              <a:t>1</a:t>
            </a:r>
            <a:r>
              <a:rPr lang="fr-FR" b="0" i="0" baseline="30000" dirty="0">
                <a:solidFill>
                  <a:srgbClr val="111111"/>
                </a:solidFill>
                <a:effectLst/>
                <a:latin typeface="-apple-system"/>
                <a:hlinkClick r:id="rId4"/>
              </a:rPr>
              <a:t>2</a:t>
            </a:r>
            <a:r>
              <a:rPr lang="fr-FR" b="0" i="0" dirty="0">
                <a:solidFill>
                  <a:srgbClr val="111111"/>
                </a:solidFill>
                <a:effectLst/>
                <a:latin typeface="-apple-system"/>
              </a:rPr>
              <a:t>.</a:t>
            </a:r>
          </a:p>
          <a:p>
            <a:pPr algn="l">
              <a:buFont typeface="Arial" panose="020B0604020202020204" pitchFamily="34" charset="0"/>
              <a:buChar char="•"/>
            </a:pPr>
            <a:r>
              <a:rPr lang="fr-FR" b="0" i="0" dirty="0">
                <a:solidFill>
                  <a:srgbClr val="111111"/>
                </a:solidFill>
                <a:effectLst/>
                <a:latin typeface="-apple-system"/>
                <a:hlinkClick r:id="rId5"/>
              </a:rPr>
              <a:t>Parmi les </a:t>
            </a:r>
            <a:r>
              <a:rPr lang="fr-FR" b="1" i="0" dirty="0">
                <a:solidFill>
                  <a:srgbClr val="111111"/>
                </a:solidFill>
                <a:effectLst/>
                <a:latin typeface="-apple-system"/>
                <a:hlinkClick r:id="rId5"/>
              </a:rPr>
              <a:t>érables</a:t>
            </a:r>
            <a:r>
              <a:rPr lang="fr-FR" b="0" i="0" dirty="0">
                <a:solidFill>
                  <a:srgbClr val="111111"/>
                </a:solidFill>
                <a:effectLst/>
                <a:latin typeface="-apple-system"/>
                <a:hlinkClick r:id="rId5"/>
              </a:rPr>
              <a:t>, certaines espèces sont très adaptées aux sols secs, comme l’</a:t>
            </a:r>
            <a:r>
              <a:rPr lang="fr-FR" b="1" i="0" dirty="0">
                <a:solidFill>
                  <a:srgbClr val="111111"/>
                </a:solidFill>
                <a:effectLst/>
                <a:latin typeface="-apple-system"/>
                <a:hlinkClick r:id="rId5"/>
              </a:rPr>
              <a:t>érable plane</a:t>
            </a:r>
            <a:r>
              <a:rPr lang="fr-FR" b="0" i="0" dirty="0">
                <a:solidFill>
                  <a:srgbClr val="111111"/>
                </a:solidFill>
                <a:effectLst/>
                <a:latin typeface="-apple-system"/>
                <a:hlinkClick r:id="rId5"/>
              </a:rPr>
              <a:t>, l’</a:t>
            </a:r>
            <a:r>
              <a:rPr lang="fr-FR" b="1" i="0" dirty="0">
                <a:solidFill>
                  <a:srgbClr val="111111"/>
                </a:solidFill>
                <a:effectLst/>
                <a:latin typeface="-apple-system"/>
                <a:hlinkClick r:id="rId5"/>
              </a:rPr>
              <a:t>érable champêtre</a:t>
            </a:r>
            <a:r>
              <a:rPr lang="fr-FR" b="0" i="0" dirty="0">
                <a:solidFill>
                  <a:srgbClr val="111111"/>
                </a:solidFill>
                <a:effectLst/>
                <a:latin typeface="-apple-system"/>
                <a:hlinkClick r:id="rId5"/>
              </a:rPr>
              <a:t> ou l’</a:t>
            </a:r>
            <a:r>
              <a:rPr lang="fr-FR" b="1" i="0" dirty="0">
                <a:solidFill>
                  <a:srgbClr val="111111"/>
                </a:solidFill>
                <a:effectLst/>
                <a:latin typeface="-apple-system"/>
                <a:hlinkClick r:id="rId5"/>
              </a:rPr>
              <a:t>érable de Montpellier</a:t>
            </a:r>
            <a:r>
              <a:rPr lang="fr-FR" b="0" i="0" baseline="30000" dirty="0">
                <a:solidFill>
                  <a:srgbClr val="111111"/>
                </a:solidFill>
                <a:effectLst/>
                <a:latin typeface="-apple-system"/>
                <a:hlinkClick r:id="rId5"/>
              </a:rPr>
              <a:t>1</a:t>
            </a:r>
            <a:r>
              <a:rPr lang="fr-FR" b="0" i="0" baseline="30000" dirty="0">
                <a:solidFill>
                  <a:srgbClr val="111111"/>
                </a:solidFill>
                <a:effectLst/>
                <a:latin typeface="-apple-system"/>
                <a:hlinkClick r:id="rId6"/>
              </a:rPr>
              <a:t>2</a:t>
            </a:r>
            <a:r>
              <a:rPr lang="fr-FR" b="0" i="0" dirty="0">
                <a:solidFill>
                  <a:srgbClr val="111111"/>
                </a:solidFill>
                <a:effectLst/>
                <a:latin typeface="-apple-system"/>
              </a:rPr>
              <a:t>. Ces arbres ont un feuillage coloré et une bonne rusticité.</a:t>
            </a:r>
          </a:p>
          <a:p>
            <a:pPr algn="l">
              <a:buFont typeface="Arial" panose="020B0604020202020204" pitchFamily="34" charset="0"/>
              <a:buChar char="•"/>
            </a:pPr>
            <a:r>
              <a:rPr lang="fr-FR" b="0" i="0" dirty="0">
                <a:solidFill>
                  <a:srgbClr val="111111"/>
                </a:solidFill>
                <a:effectLst/>
                <a:latin typeface="-apple-system"/>
                <a:hlinkClick r:id="rId6"/>
              </a:rPr>
              <a:t>Le </a:t>
            </a:r>
            <a:r>
              <a:rPr lang="fr-FR" b="1" i="0" dirty="0">
                <a:solidFill>
                  <a:srgbClr val="111111"/>
                </a:solidFill>
                <a:effectLst/>
                <a:latin typeface="-apple-system"/>
                <a:hlinkClick r:id="rId6"/>
              </a:rPr>
              <a:t>chêne vert</a:t>
            </a:r>
            <a:r>
              <a:rPr lang="fr-FR" b="0" i="0" dirty="0">
                <a:solidFill>
                  <a:srgbClr val="111111"/>
                </a:solidFill>
                <a:effectLst/>
                <a:latin typeface="-apple-system"/>
                <a:hlinkClick r:id="rId6"/>
              </a:rPr>
              <a:t> est un arbre typique du climat méditerranéen, qui supporte très bien la chaleur et le manque d’eau</a:t>
            </a:r>
            <a:r>
              <a:rPr lang="fr-FR" b="0" i="0" baseline="30000" dirty="0">
                <a:solidFill>
                  <a:srgbClr val="111111"/>
                </a:solidFill>
                <a:effectLst/>
                <a:latin typeface="-apple-system"/>
                <a:hlinkClick r:id="rId6"/>
              </a:rPr>
              <a:t>2</a:t>
            </a:r>
            <a:r>
              <a:rPr lang="fr-FR" b="0" i="0" dirty="0">
                <a:solidFill>
                  <a:srgbClr val="111111"/>
                </a:solidFill>
                <a:effectLst/>
                <a:latin typeface="-apple-system"/>
              </a:rPr>
              <a:t>. Il a un port élégant et un feuillage dense, qui offre une ombre agréable en été.</a:t>
            </a:r>
          </a:p>
          <a:p>
            <a:pPr algn="l">
              <a:buFont typeface="Arial" panose="020B0604020202020204" pitchFamily="34" charset="0"/>
              <a:buChar char="•"/>
            </a:pPr>
            <a:r>
              <a:rPr lang="fr-FR" b="0" i="0" dirty="0">
                <a:solidFill>
                  <a:srgbClr val="111111"/>
                </a:solidFill>
                <a:effectLst/>
                <a:latin typeface="-apple-system"/>
                <a:hlinkClick r:id="rId6"/>
              </a:rPr>
              <a:t>Certains </a:t>
            </a:r>
            <a:r>
              <a:rPr lang="fr-FR" b="1" i="0" dirty="0">
                <a:solidFill>
                  <a:srgbClr val="111111"/>
                </a:solidFill>
                <a:effectLst/>
                <a:latin typeface="-apple-system"/>
                <a:hlinkClick r:id="rId6"/>
              </a:rPr>
              <a:t>arbres fruitiers</a:t>
            </a:r>
            <a:r>
              <a:rPr lang="fr-FR" b="0" i="0" dirty="0">
                <a:solidFill>
                  <a:srgbClr val="111111"/>
                </a:solidFill>
                <a:effectLst/>
                <a:latin typeface="-apple-system"/>
                <a:hlinkClick r:id="rId6"/>
              </a:rPr>
              <a:t> sont également sobres en eau, comme l’</a:t>
            </a:r>
            <a:r>
              <a:rPr lang="fr-FR" b="1" i="0" dirty="0">
                <a:solidFill>
                  <a:srgbClr val="111111"/>
                </a:solidFill>
                <a:effectLst/>
                <a:latin typeface="-apple-system"/>
                <a:hlinkClick r:id="rId6"/>
              </a:rPr>
              <a:t>abricotier</a:t>
            </a:r>
            <a:r>
              <a:rPr lang="fr-FR" b="0" i="0" dirty="0">
                <a:solidFill>
                  <a:srgbClr val="111111"/>
                </a:solidFill>
                <a:effectLst/>
                <a:latin typeface="-apple-system"/>
                <a:hlinkClick r:id="rId6"/>
              </a:rPr>
              <a:t>, le </a:t>
            </a:r>
            <a:r>
              <a:rPr lang="fr-FR" b="1" i="0" dirty="0">
                <a:solidFill>
                  <a:srgbClr val="111111"/>
                </a:solidFill>
                <a:effectLst/>
                <a:latin typeface="-apple-system"/>
                <a:hlinkClick r:id="rId6"/>
              </a:rPr>
              <a:t>figuier</a:t>
            </a:r>
            <a:r>
              <a:rPr lang="fr-FR" b="0" i="0" dirty="0">
                <a:solidFill>
                  <a:srgbClr val="111111"/>
                </a:solidFill>
                <a:effectLst/>
                <a:latin typeface="-apple-system"/>
                <a:hlinkClick r:id="rId6"/>
              </a:rPr>
              <a:t>, l’</a:t>
            </a:r>
            <a:r>
              <a:rPr lang="fr-FR" b="1" i="0" dirty="0">
                <a:solidFill>
                  <a:srgbClr val="111111"/>
                </a:solidFill>
                <a:effectLst/>
                <a:latin typeface="-apple-system"/>
                <a:hlinkClick r:id="rId6"/>
              </a:rPr>
              <a:t>olivier</a:t>
            </a:r>
            <a:r>
              <a:rPr lang="fr-FR" b="0" i="0" dirty="0">
                <a:solidFill>
                  <a:srgbClr val="111111"/>
                </a:solidFill>
                <a:effectLst/>
                <a:latin typeface="-apple-system"/>
                <a:hlinkClick r:id="rId6"/>
              </a:rPr>
              <a:t>, le </a:t>
            </a:r>
            <a:r>
              <a:rPr lang="fr-FR" b="1" i="0" dirty="0">
                <a:solidFill>
                  <a:srgbClr val="111111"/>
                </a:solidFill>
                <a:effectLst/>
                <a:latin typeface="-apple-system"/>
                <a:hlinkClick r:id="rId6"/>
              </a:rPr>
              <a:t>grenadier</a:t>
            </a:r>
            <a:r>
              <a:rPr lang="fr-FR" b="0" i="0" dirty="0">
                <a:solidFill>
                  <a:srgbClr val="111111"/>
                </a:solidFill>
                <a:effectLst/>
                <a:latin typeface="-apple-system"/>
                <a:hlinkClick r:id="rId6"/>
              </a:rPr>
              <a:t>, l’</a:t>
            </a:r>
            <a:r>
              <a:rPr lang="fr-FR" b="1" i="0" dirty="0">
                <a:solidFill>
                  <a:srgbClr val="111111"/>
                </a:solidFill>
                <a:effectLst/>
                <a:latin typeface="-apple-system"/>
                <a:hlinkClick r:id="rId6"/>
              </a:rPr>
              <a:t>amandier</a:t>
            </a:r>
            <a:r>
              <a:rPr lang="fr-FR" b="0" i="0" dirty="0">
                <a:solidFill>
                  <a:srgbClr val="111111"/>
                </a:solidFill>
                <a:effectLst/>
                <a:latin typeface="-apple-system"/>
                <a:hlinkClick r:id="rId6"/>
              </a:rPr>
              <a:t>, le </a:t>
            </a:r>
            <a:r>
              <a:rPr lang="fr-FR" b="1" i="0" dirty="0">
                <a:solidFill>
                  <a:srgbClr val="111111"/>
                </a:solidFill>
                <a:effectLst/>
                <a:latin typeface="-apple-system"/>
                <a:hlinkClick r:id="rId6"/>
              </a:rPr>
              <a:t>noyer</a:t>
            </a:r>
            <a:r>
              <a:rPr lang="fr-FR" b="0" i="0" dirty="0">
                <a:solidFill>
                  <a:srgbClr val="111111"/>
                </a:solidFill>
                <a:effectLst/>
                <a:latin typeface="-apple-system"/>
                <a:hlinkClick r:id="rId6"/>
              </a:rPr>
              <a:t>, le </a:t>
            </a:r>
            <a:r>
              <a:rPr lang="fr-FR" b="1" i="0" dirty="0">
                <a:solidFill>
                  <a:srgbClr val="111111"/>
                </a:solidFill>
                <a:effectLst/>
                <a:latin typeface="-apple-system"/>
                <a:hlinkClick r:id="rId6"/>
              </a:rPr>
              <a:t>pommier</a:t>
            </a:r>
            <a:r>
              <a:rPr lang="fr-FR" b="0" i="0" dirty="0">
                <a:solidFill>
                  <a:srgbClr val="111111"/>
                </a:solidFill>
                <a:effectLst/>
                <a:latin typeface="-apple-system"/>
                <a:hlinkClick r:id="rId6"/>
              </a:rPr>
              <a:t>, le </a:t>
            </a:r>
            <a:r>
              <a:rPr lang="fr-FR" b="1" i="0" dirty="0">
                <a:solidFill>
                  <a:srgbClr val="111111"/>
                </a:solidFill>
                <a:effectLst/>
                <a:latin typeface="-apple-system"/>
                <a:hlinkClick r:id="rId6"/>
              </a:rPr>
              <a:t>poirier</a:t>
            </a:r>
            <a:r>
              <a:rPr lang="fr-FR" b="0" i="0" dirty="0">
                <a:solidFill>
                  <a:srgbClr val="111111"/>
                </a:solidFill>
                <a:effectLst/>
                <a:latin typeface="-apple-system"/>
                <a:hlinkClick r:id="rId6"/>
              </a:rPr>
              <a:t> et le </a:t>
            </a:r>
            <a:r>
              <a:rPr lang="fr-FR" b="1" i="0" dirty="0">
                <a:solidFill>
                  <a:srgbClr val="111111"/>
                </a:solidFill>
                <a:effectLst/>
                <a:latin typeface="-apple-system"/>
                <a:hlinkClick r:id="rId6"/>
              </a:rPr>
              <a:t>prunier</a:t>
            </a:r>
            <a:r>
              <a:rPr lang="fr-FR" b="0" i="0" baseline="30000" dirty="0">
                <a:solidFill>
                  <a:srgbClr val="111111"/>
                </a:solidFill>
                <a:effectLst/>
                <a:latin typeface="-apple-system"/>
                <a:hlinkClick r:id="rId6"/>
              </a:rPr>
              <a:t>2</a:t>
            </a:r>
            <a:r>
              <a:rPr lang="fr-FR" b="0" i="0" baseline="30000" dirty="0">
                <a:solidFill>
                  <a:srgbClr val="111111"/>
                </a:solidFill>
                <a:effectLst/>
                <a:latin typeface="-apple-system"/>
                <a:hlinkClick r:id="rId7"/>
              </a:rPr>
              <a:t>3</a:t>
            </a:r>
            <a:r>
              <a:rPr lang="fr-FR" b="0" i="0" dirty="0">
                <a:solidFill>
                  <a:srgbClr val="111111"/>
                </a:solidFill>
                <a:effectLst/>
                <a:latin typeface="-apple-system"/>
              </a:rPr>
              <a:t>. Ces arbres produisent des fruits savoureux et sont peu sensibles aux maladies.</a:t>
            </a:r>
          </a:p>
          <a:p>
            <a:pPr algn="l">
              <a:buFont typeface="Arial" panose="020B0604020202020204" pitchFamily="34" charset="0"/>
              <a:buChar char="•"/>
            </a:pPr>
            <a:r>
              <a:rPr lang="fr-FR" b="0" i="0" dirty="0">
                <a:solidFill>
                  <a:srgbClr val="111111"/>
                </a:solidFill>
                <a:effectLst/>
                <a:latin typeface="-apple-system"/>
                <a:hlinkClick r:id="rId7"/>
              </a:rPr>
              <a:t>Le </a:t>
            </a:r>
            <a:r>
              <a:rPr lang="fr-FR" b="1" i="0" dirty="0">
                <a:solidFill>
                  <a:srgbClr val="111111"/>
                </a:solidFill>
                <a:effectLst/>
                <a:latin typeface="-apple-system"/>
                <a:hlinkClick r:id="rId7"/>
              </a:rPr>
              <a:t>pin sylvestre</a:t>
            </a:r>
            <a:r>
              <a:rPr lang="fr-FR" b="0" i="0" dirty="0">
                <a:solidFill>
                  <a:srgbClr val="111111"/>
                </a:solidFill>
                <a:effectLst/>
                <a:latin typeface="-apple-system"/>
                <a:hlinkClick r:id="rId7"/>
              </a:rPr>
              <a:t> ou </a:t>
            </a:r>
            <a:r>
              <a:rPr lang="fr-FR" b="1" i="0" dirty="0">
                <a:solidFill>
                  <a:srgbClr val="111111"/>
                </a:solidFill>
                <a:effectLst/>
                <a:latin typeface="-apple-system"/>
                <a:hlinkClick r:id="rId7"/>
              </a:rPr>
              <a:t>maritime</a:t>
            </a:r>
            <a:r>
              <a:rPr lang="fr-FR" b="0" i="0" dirty="0">
                <a:solidFill>
                  <a:srgbClr val="111111"/>
                </a:solidFill>
                <a:effectLst/>
                <a:latin typeface="-apple-system"/>
                <a:hlinkClick r:id="rId7"/>
              </a:rPr>
              <a:t>, le </a:t>
            </a:r>
            <a:r>
              <a:rPr lang="fr-FR" b="1" i="0" dirty="0">
                <a:solidFill>
                  <a:srgbClr val="111111"/>
                </a:solidFill>
                <a:effectLst/>
                <a:latin typeface="-apple-system"/>
                <a:hlinkClick r:id="rId7"/>
              </a:rPr>
              <a:t>cyprès de Florence</a:t>
            </a:r>
            <a:r>
              <a:rPr lang="fr-FR" b="0" i="0" dirty="0">
                <a:solidFill>
                  <a:srgbClr val="111111"/>
                </a:solidFill>
                <a:effectLst/>
                <a:latin typeface="-apple-system"/>
                <a:hlinkClick r:id="rId7"/>
              </a:rPr>
              <a:t>, le </a:t>
            </a:r>
            <a:r>
              <a:rPr lang="fr-FR" b="1" i="0" dirty="0">
                <a:solidFill>
                  <a:srgbClr val="111111"/>
                </a:solidFill>
                <a:effectLst/>
                <a:latin typeface="-apple-system"/>
                <a:hlinkClick r:id="rId7"/>
              </a:rPr>
              <a:t>genévrier</a:t>
            </a:r>
            <a:r>
              <a:rPr lang="fr-FR" b="0" i="0" dirty="0">
                <a:solidFill>
                  <a:srgbClr val="111111"/>
                </a:solidFill>
                <a:effectLst/>
                <a:latin typeface="-apple-system"/>
                <a:hlinkClick r:id="rId7"/>
              </a:rPr>
              <a:t> sont des </a:t>
            </a:r>
            <a:r>
              <a:rPr lang="fr-FR" b="1" i="0" dirty="0">
                <a:solidFill>
                  <a:srgbClr val="111111"/>
                </a:solidFill>
                <a:effectLst/>
                <a:latin typeface="-apple-system"/>
                <a:hlinkClick r:id="rId7"/>
              </a:rPr>
              <a:t>conifères</a:t>
            </a:r>
            <a:r>
              <a:rPr lang="fr-FR" b="0" i="0" dirty="0">
                <a:solidFill>
                  <a:srgbClr val="111111"/>
                </a:solidFill>
                <a:effectLst/>
                <a:latin typeface="-apple-system"/>
                <a:hlinkClick r:id="rId7"/>
              </a:rPr>
              <a:t> qui poussent dans des sols arides tout en offrant une large variété de couleurs et de formes</a:t>
            </a:r>
            <a:r>
              <a:rPr lang="fr-FR" b="0" i="0" baseline="30000" dirty="0">
                <a:solidFill>
                  <a:srgbClr val="111111"/>
                </a:solidFill>
                <a:effectLst/>
                <a:latin typeface="-apple-system"/>
                <a:hlinkClick r:id="rId7"/>
              </a:rPr>
              <a:t>3</a:t>
            </a:r>
            <a:r>
              <a:rPr lang="fr-FR" b="0" i="0" dirty="0">
                <a:solidFill>
                  <a:srgbClr val="111111"/>
                </a:solidFill>
                <a:effectLst/>
                <a:latin typeface="-apple-system"/>
              </a:rPr>
              <a:t>. Ces arbres sont également très résistants au froid et aux parasites.</a:t>
            </a:r>
          </a:p>
          <a:p>
            <a:pPr algn="l">
              <a:buFont typeface="Arial" panose="020B0604020202020204" pitchFamily="34" charset="0"/>
              <a:buChar char="•"/>
            </a:pPr>
            <a:r>
              <a:rPr lang="fr-FR" b="0" i="0" dirty="0">
                <a:solidFill>
                  <a:srgbClr val="111111"/>
                </a:solidFill>
                <a:effectLst/>
                <a:latin typeface="-apple-system"/>
                <a:hlinkClick r:id="rId5"/>
              </a:rPr>
              <a:t>Le </a:t>
            </a:r>
            <a:r>
              <a:rPr lang="fr-FR" b="1" i="0" dirty="0">
                <a:solidFill>
                  <a:srgbClr val="111111"/>
                </a:solidFill>
                <a:effectLst/>
                <a:latin typeface="-apple-system"/>
                <a:hlinkClick r:id="rId5"/>
              </a:rPr>
              <a:t>platane boule</a:t>
            </a:r>
            <a:r>
              <a:rPr lang="fr-FR" b="0" i="0" dirty="0">
                <a:solidFill>
                  <a:srgbClr val="111111"/>
                </a:solidFill>
                <a:effectLst/>
                <a:latin typeface="-apple-system"/>
                <a:hlinkClick r:id="rId5"/>
              </a:rPr>
              <a:t> est un arbre qui peut atteindre une grande taille et qui a un feuillage vert foncé et brillant</a:t>
            </a:r>
            <a:r>
              <a:rPr lang="fr-FR" b="0" i="0" baseline="30000" dirty="0">
                <a:solidFill>
                  <a:srgbClr val="111111"/>
                </a:solidFill>
                <a:effectLst/>
                <a:latin typeface="-apple-system"/>
                <a:hlinkClick r:id="rId5"/>
              </a:rPr>
              <a:t>1</a:t>
            </a:r>
            <a:r>
              <a:rPr lang="fr-FR" b="0" i="0" dirty="0">
                <a:solidFill>
                  <a:srgbClr val="111111"/>
                </a:solidFill>
                <a:effectLst/>
                <a:latin typeface="-apple-system"/>
              </a:rPr>
              <a:t>. Il supporte bien la sécheresse et les sols calcaires, mais il craint les gelées tardives.</a:t>
            </a:r>
          </a:p>
          <a:p>
            <a:pPr algn="l"/>
            <a:r>
              <a:rPr lang="fr-FR" b="0" i="0" dirty="0">
                <a:solidFill>
                  <a:srgbClr val="111111"/>
                </a:solidFill>
                <a:effectLst/>
                <a:latin typeface="-apple-system"/>
              </a:rPr>
              <a:t>J’espère que ces informations vous ont été utiles. Si vous avez d’autres questions, n’hésitez pas à me les poser. 😊</a:t>
            </a:r>
          </a:p>
          <a:p>
            <a:pPr algn="l">
              <a:buFont typeface="Arial" panose="020B0604020202020204" pitchFamily="34" charset="0"/>
              <a:buChar char="•"/>
            </a:pPr>
            <a:endParaRPr lang="fr-FR" b="0" i="0" dirty="0">
              <a:solidFill>
                <a:srgbClr val="111111"/>
              </a:solidFill>
              <a:effectLst/>
              <a:latin typeface="-apple-system"/>
            </a:endParaRPr>
          </a:p>
          <a:p>
            <a:pPr algn="l">
              <a:buFont typeface="Arial" panose="020B0604020202020204" pitchFamily="34" charset="0"/>
              <a:buChar char="•"/>
            </a:pPr>
            <a:r>
              <a:rPr lang="fr-FR" b="0" i="0" dirty="0">
                <a:solidFill>
                  <a:srgbClr val="111111"/>
                </a:solidFill>
                <a:effectLst/>
                <a:latin typeface="-apple-system"/>
              </a:rPr>
              <a:t> Erable de </a:t>
            </a:r>
            <a:r>
              <a:rPr lang="fr-FR" b="0" i="0" dirty="0" err="1">
                <a:solidFill>
                  <a:srgbClr val="111111"/>
                </a:solidFill>
                <a:effectLst/>
                <a:latin typeface="-apple-system"/>
              </a:rPr>
              <a:t>montpellier</a:t>
            </a:r>
            <a:r>
              <a:rPr lang="fr-FR" b="0" i="0" dirty="0">
                <a:solidFill>
                  <a:srgbClr val="111111"/>
                </a:solidFill>
                <a:effectLst/>
                <a:latin typeface="-apple-system"/>
              </a:rPr>
              <a:t>+, Attention aux marronniers (mineuse, chancre bactérien), </a:t>
            </a:r>
            <a:r>
              <a:rPr lang="fr-FR" b="0" i="0" dirty="0" err="1">
                <a:solidFill>
                  <a:srgbClr val="111111"/>
                </a:solidFill>
                <a:effectLst/>
                <a:latin typeface="-apple-system"/>
              </a:rPr>
              <a:t>laburnum</a:t>
            </a:r>
            <a:r>
              <a:rPr lang="fr-FR" b="0" i="0" dirty="0">
                <a:solidFill>
                  <a:srgbClr val="111111"/>
                </a:solidFill>
                <a:effectLst/>
                <a:latin typeface="-apple-system"/>
              </a:rPr>
              <a:t> toxique et chêne des marais pour zone humide.</a:t>
            </a:r>
          </a:p>
          <a:p>
            <a:endParaRPr lang="fr-FR" dirty="0"/>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2</a:t>
            </a:fld>
            <a:endParaRPr lang="fr-FR"/>
          </a:p>
        </p:txBody>
      </p:sp>
    </p:spTree>
    <p:extLst>
      <p:ext uri="{BB962C8B-B14F-4D97-AF65-F5344CB8AC3E}">
        <p14:creationId xmlns:p14="http://schemas.microsoft.com/office/powerpoint/2010/main" val="198765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22</a:t>
            </a:fld>
            <a:endParaRPr lang="fr-FR"/>
          </a:p>
        </p:txBody>
      </p:sp>
    </p:spTree>
    <p:extLst>
      <p:ext uri="{BB962C8B-B14F-4D97-AF65-F5344CB8AC3E}">
        <p14:creationId xmlns:p14="http://schemas.microsoft.com/office/powerpoint/2010/main" val="112036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23</a:t>
            </a:fld>
            <a:endParaRPr lang="fr-FR"/>
          </a:p>
        </p:txBody>
      </p:sp>
    </p:spTree>
    <p:extLst>
      <p:ext uri="{BB962C8B-B14F-4D97-AF65-F5344CB8AC3E}">
        <p14:creationId xmlns:p14="http://schemas.microsoft.com/office/powerpoint/2010/main" val="3775444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24</a:t>
            </a:fld>
            <a:endParaRPr lang="fr-FR"/>
          </a:p>
        </p:txBody>
      </p:sp>
    </p:spTree>
    <p:extLst>
      <p:ext uri="{BB962C8B-B14F-4D97-AF65-F5344CB8AC3E}">
        <p14:creationId xmlns:p14="http://schemas.microsoft.com/office/powerpoint/2010/main" val="3777139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gn="l" fontAlgn="base"/>
            <a:r>
              <a:rPr lang="fr-FR" b="0" i="0" dirty="0">
                <a:solidFill>
                  <a:srgbClr val="FFFFFF"/>
                </a:solidFill>
                <a:effectLst/>
                <a:latin typeface="Montserrat" panose="00000500000000000000" pitchFamily="2" charset="0"/>
              </a:rPr>
              <a:t>Un jardin de cactées et de succulentes est un espace aménagé spécialement pour accueillir des cactus et des plantes succulentes. Il doit être protégé pour que les enfants ou personnes ne se blessent.</a:t>
            </a:r>
          </a:p>
          <a:p>
            <a:pPr algn="l" fontAlgn="base"/>
            <a:r>
              <a:rPr lang="fr-FR" b="0" i="0" dirty="0">
                <a:solidFill>
                  <a:srgbClr val="FFFFFF"/>
                </a:solidFill>
                <a:effectLst/>
                <a:latin typeface="Montserrat" panose="00000500000000000000" pitchFamily="2" charset="0"/>
              </a:rPr>
              <a:t>Ce type de jardin est généralement conçu pour imiter les conditions naturelles dans lesquelles ces plantes poussent, en fournissant un sol bien drainé et en exposant les plantes à une quantité adéquate de lumière du soleil.</a:t>
            </a:r>
          </a:p>
          <a:p>
            <a:pPr algn="l" fontAlgn="base"/>
            <a:r>
              <a:rPr lang="fr-FR" b="0" i="0" dirty="0">
                <a:solidFill>
                  <a:srgbClr val="FFFFFF"/>
                </a:solidFill>
                <a:effectLst/>
                <a:latin typeface="Montserrat" panose="00000500000000000000" pitchFamily="2" charset="0"/>
              </a:rPr>
              <a:t>Les jardins de cactées peuvent varier en taille, du simple pot de cactus sur un balcon à de vastes jardins extérieurs comprenant une grande variété de cactus et de plantes succulentes.</a:t>
            </a:r>
          </a:p>
          <a:p>
            <a:pPr algn="l" fontAlgn="base"/>
            <a:r>
              <a:rPr lang="fr-FR" b="0" i="0" dirty="0">
                <a:solidFill>
                  <a:srgbClr val="FFFFFF"/>
                </a:solidFill>
                <a:effectLst/>
                <a:latin typeface="Montserrat" panose="00000500000000000000" pitchFamily="2" charset="0"/>
              </a:rPr>
              <a:t>Ces jardins sont souvent appréciés pour leur faible entretien, car les cactus et les plantes succulentes sont généralement résistants à la sécheresse et peuvent survivre avec peu d'eau. Ils offrent également une esthétique unique et exotique avec leurs formes, leurs couleurs variées et pourquoi pas leur floraison unique.</a:t>
            </a:r>
          </a:p>
          <a:p>
            <a:pPr lvl="1">
              <a:buFont typeface="Wingdings" panose="05000000000000000000" pitchFamily="2" charset="2"/>
              <a:buChar char="Ø"/>
            </a:pPr>
            <a:endParaRPr lang="fr-FR" altLang="fr-FR" sz="1200" dirty="0">
              <a:solidFill>
                <a:schemeClr val="accent2"/>
              </a:solidFill>
              <a:latin typeface="Cocon-Light" pitchFamily="34" charset="0"/>
            </a:endParaRP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37</a:t>
            </a:fld>
            <a:endParaRPr lang="fr-FR"/>
          </a:p>
        </p:txBody>
      </p:sp>
    </p:spTree>
    <p:extLst>
      <p:ext uri="{BB962C8B-B14F-4D97-AF65-F5344CB8AC3E}">
        <p14:creationId xmlns:p14="http://schemas.microsoft.com/office/powerpoint/2010/main" val="252962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Jardin de Lanzarote Canaries</a:t>
            </a:r>
          </a:p>
          <a:p>
            <a:r>
              <a:rPr lang="fr-FR" dirty="0"/>
              <a:t>Les plantes succulentes, plantes aux feuilles charnues, avec du suc contenu dans leurs cellules. Elles résistent à la sècheresse et ne craignent pas le froid. Elles sont appréciées des insectes. Bien installées, elle se passe de la main du jardinier.</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38</a:t>
            </a:fld>
            <a:endParaRPr lang="fr-FR"/>
          </a:p>
        </p:txBody>
      </p:sp>
    </p:spTree>
    <p:extLst>
      <p:ext uri="{BB962C8B-B14F-4D97-AF65-F5344CB8AC3E}">
        <p14:creationId xmlns:p14="http://schemas.microsoft.com/office/powerpoint/2010/main" val="1064987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feuillage des succulentes ont de belles couleurs et un fleurissement discrets d’avril à la fin de l’été, selon les espèces. Elles appartiennent à la famille des </a:t>
            </a:r>
            <a:r>
              <a:rPr lang="fr-FR" dirty="0" err="1"/>
              <a:t>Crassulaceae</a:t>
            </a:r>
            <a:r>
              <a:rPr lang="fr-FR" dirty="0"/>
              <a:t>. Deux genres plus connus les Sempervivum (</a:t>
            </a:r>
            <a:r>
              <a:rPr lang="fr-FR" dirty="0" err="1"/>
              <a:t>Joubardes</a:t>
            </a:r>
            <a:r>
              <a:rPr lang="fr-FR" dirty="0"/>
              <a:t>) et le Sedum (Orpins)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39</a:t>
            </a:fld>
            <a:endParaRPr lang="fr-FR"/>
          </a:p>
        </p:txBody>
      </p:sp>
    </p:spTree>
    <p:extLst>
      <p:ext uri="{BB962C8B-B14F-4D97-AF65-F5344CB8AC3E}">
        <p14:creationId xmlns:p14="http://schemas.microsoft.com/office/powerpoint/2010/main" val="177125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EUPHOBE MILII qui décore les giratoire des canaries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40</a:t>
            </a:fld>
            <a:endParaRPr lang="fr-FR"/>
          </a:p>
        </p:txBody>
      </p:sp>
    </p:spTree>
    <p:extLst>
      <p:ext uri="{BB962C8B-B14F-4D97-AF65-F5344CB8AC3E}">
        <p14:creationId xmlns:p14="http://schemas.microsoft.com/office/powerpoint/2010/main" val="237655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mj-lt"/>
              <a:buAutoNum type="arabicPeriod"/>
            </a:pPr>
            <a:r>
              <a:rPr lang="fr-FR" b="0" i="0" dirty="0">
                <a:solidFill>
                  <a:srgbClr val="FFFFFF"/>
                </a:solidFill>
                <a:effectLst/>
                <a:latin typeface="inherit"/>
              </a:rPr>
              <a:t>Echeveria</a:t>
            </a:r>
          </a:p>
          <a:p>
            <a:pPr algn="l" fontAlgn="base">
              <a:buFont typeface="+mj-lt"/>
              <a:buAutoNum type="arabicPeriod"/>
            </a:pPr>
            <a:r>
              <a:rPr lang="fr-FR" b="0" i="0" dirty="0">
                <a:solidFill>
                  <a:srgbClr val="FFFFFF"/>
                </a:solidFill>
                <a:effectLst/>
                <a:latin typeface="inherit"/>
              </a:rPr>
              <a:t>Aloe </a:t>
            </a:r>
            <a:r>
              <a:rPr lang="fr-FR" b="0" i="0" dirty="0" err="1">
                <a:solidFill>
                  <a:srgbClr val="FFFFFF"/>
                </a:solidFill>
                <a:effectLst/>
                <a:latin typeface="inherit"/>
              </a:rPr>
              <a:t>vera</a:t>
            </a:r>
            <a:endParaRPr lang="fr-FR" b="0" i="0" dirty="0">
              <a:solidFill>
                <a:srgbClr val="FFFFFF"/>
              </a:solidFill>
              <a:effectLst/>
              <a:latin typeface="inherit"/>
            </a:endParaRPr>
          </a:p>
          <a:p>
            <a:pPr algn="l" fontAlgn="base">
              <a:buFont typeface="+mj-lt"/>
              <a:buAutoNum type="arabicPeriod"/>
            </a:pPr>
            <a:r>
              <a:rPr lang="fr-FR" b="0" i="0" dirty="0" err="1">
                <a:solidFill>
                  <a:srgbClr val="FFFFFF"/>
                </a:solidFill>
                <a:effectLst/>
                <a:latin typeface="inherit"/>
              </a:rPr>
              <a:t>Haworthia</a:t>
            </a:r>
            <a:endParaRPr lang="fr-FR" b="0" i="0" dirty="0">
              <a:solidFill>
                <a:srgbClr val="FFFFFF"/>
              </a:solidFill>
              <a:effectLst/>
              <a:latin typeface="inherit"/>
            </a:endParaRPr>
          </a:p>
          <a:p>
            <a:pPr algn="l" fontAlgn="base">
              <a:buFont typeface="+mj-lt"/>
              <a:buAutoNum type="arabicPeriod"/>
            </a:pPr>
            <a:r>
              <a:rPr lang="fr-FR" b="0" i="0" dirty="0">
                <a:solidFill>
                  <a:srgbClr val="FFFFFF"/>
                </a:solidFill>
                <a:effectLst/>
                <a:latin typeface="inherit"/>
              </a:rPr>
              <a:t>Sedum</a:t>
            </a:r>
          </a:p>
          <a:p>
            <a:pPr algn="l" fontAlgn="base">
              <a:buFont typeface="+mj-lt"/>
              <a:buAutoNum type="arabicPeriod"/>
            </a:pPr>
            <a:r>
              <a:rPr lang="fr-FR" b="0" i="0" dirty="0">
                <a:solidFill>
                  <a:srgbClr val="FFFFFF"/>
                </a:solidFill>
                <a:effectLst/>
                <a:latin typeface="inherit"/>
              </a:rPr>
              <a:t>Crassula </a:t>
            </a:r>
            <a:r>
              <a:rPr lang="fr-FR" b="0" i="0" dirty="0" err="1">
                <a:solidFill>
                  <a:srgbClr val="FFFFFF"/>
                </a:solidFill>
                <a:effectLst/>
                <a:latin typeface="inherit"/>
              </a:rPr>
              <a:t>ovata</a:t>
            </a:r>
            <a:r>
              <a:rPr lang="fr-FR" b="0" i="0" dirty="0">
                <a:solidFill>
                  <a:srgbClr val="FFFFFF"/>
                </a:solidFill>
                <a:effectLst/>
                <a:latin typeface="inherit"/>
              </a:rPr>
              <a:t> (plante Jade)</a:t>
            </a:r>
          </a:p>
          <a:p>
            <a:pPr algn="l" fontAlgn="base">
              <a:buFont typeface="+mj-lt"/>
              <a:buAutoNum type="arabicPeriod"/>
            </a:pPr>
            <a:r>
              <a:rPr lang="fr-FR" b="0" i="0" dirty="0">
                <a:solidFill>
                  <a:srgbClr val="FFFFFF"/>
                </a:solidFill>
                <a:effectLst/>
                <a:latin typeface="inherit"/>
              </a:rPr>
              <a:t>Agave</a:t>
            </a:r>
          </a:p>
          <a:p>
            <a:pPr algn="l" fontAlgn="base">
              <a:buFont typeface="+mj-lt"/>
              <a:buAutoNum type="arabicPeriod"/>
            </a:pPr>
            <a:r>
              <a:rPr lang="fr-FR" b="0" i="0" dirty="0" err="1">
                <a:solidFill>
                  <a:srgbClr val="FFFFFF"/>
                </a:solidFill>
                <a:effectLst/>
                <a:latin typeface="inherit"/>
              </a:rPr>
              <a:t>Pachyphytum</a:t>
            </a:r>
            <a:endParaRPr lang="fr-FR" b="0" i="0" dirty="0">
              <a:solidFill>
                <a:srgbClr val="FFFFFF"/>
              </a:solidFill>
              <a:effectLst/>
              <a:latin typeface="inherit"/>
            </a:endParaRPr>
          </a:p>
          <a:p>
            <a:pPr algn="l" fontAlgn="base">
              <a:buFont typeface="+mj-lt"/>
              <a:buAutoNum type="arabicPeriod"/>
            </a:pPr>
            <a:r>
              <a:rPr lang="fr-FR" b="0" i="0" dirty="0" err="1">
                <a:solidFill>
                  <a:srgbClr val="FFFFFF"/>
                </a:solidFill>
                <a:effectLst/>
                <a:latin typeface="inherit"/>
              </a:rPr>
              <a:t>Stapelia</a:t>
            </a:r>
            <a:endParaRPr lang="fr-FR" b="0" i="0" dirty="0">
              <a:solidFill>
                <a:srgbClr val="FFFFFF"/>
              </a:solidFill>
              <a:effectLst/>
              <a:latin typeface="inherit"/>
            </a:endParaRPr>
          </a:p>
          <a:p>
            <a:pPr algn="l" fontAlgn="base">
              <a:buFont typeface="+mj-lt"/>
              <a:buAutoNum type="arabicPeriod"/>
            </a:pPr>
            <a:r>
              <a:rPr lang="fr-FR" b="0" i="0" dirty="0">
                <a:solidFill>
                  <a:srgbClr val="FFFFFF"/>
                </a:solidFill>
                <a:effectLst/>
                <a:latin typeface="inherit"/>
              </a:rPr>
              <a:t>Opuntia (figuier de Barbarie)</a:t>
            </a:r>
          </a:p>
          <a:p>
            <a:pPr algn="l" fontAlgn="base">
              <a:buFont typeface="+mj-lt"/>
              <a:buAutoNum type="arabicPeriod"/>
            </a:pPr>
            <a:r>
              <a:rPr lang="fr-FR" b="0" i="0" dirty="0" err="1">
                <a:solidFill>
                  <a:srgbClr val="FFFFFF"/>
                </a:solidFill>
                <a:effectLst/>
                <a:latin typeface="inherit"/>
              </a:rPr>
              <a:t>Kalanchoe</a:t>
            </a:r>
            <a:endParaRPr lang="fr-FR" b="0" i="0" dirty="0">
              <a:solidFill>
                <a:srgbClr val="FFFFFF"/>
              </a:solidFill>
              <a:effectLst/>
              <a:latin typeface="inherit"/>
            </a:endParaRPr>
          </a:p>
          <a:p>
            <a:pPr algn="l" fontAlgn="base">
              <a:buFont typeface="+mj-lt"/>
              <a:buAutoNum type="arabicPeriod"/>
            </a:pPr>
            <a:r>
              <a:rPr lang="fr-FR" b="0" i="0" dirty="0" err="1">
                <a:solidFill>
                  <a:srgbClr val="FFFFFF"/>
                </a:solidFill>
                <a:effectLst/>
                <a:latin typeface="inherit"/>
              </a:rPr>
              <a:t>Lithops</a:t>
            </a:r>
            <a:r>
              <a:rPr lang="fr-FR" b="0" i="0" dirty="0">
                <a:solidFill>
                  <a:srgbClr val="FFFFFF"/>
                </a:solidFill>
                <a:effectLst/>
                <a:latin typeface="inherit"/>
              </a:rPr>
              <a:t> (plantes-pierres)</a:t>
            </a:r>
          </a:p>
          <a:p>
            <a:pPr algn="l" fontAlgn="base">
              <a:buFont typeface="+mj-lt"/>
              <a:buAutoNum type="arabicPeriod"/>
            </a:pPr>
            <a:r>
              <a:rPr lang="fr-FR" b="0" i="0" dirty="0" err="1">
                <a:solidFill>
                  <a:srgbClr val="FFFFFF"/>
                </a:solidFill>
                <a:effectLst/>
                <a:latin typeface="inherit"/>
              </a:rPr>
              <a:t>Ceropegia</a:t>
            </a:r>
            <a:r>
              <a:rPr lang="fr-FR" b="0" i="0" dirty="0">
                <a:solidFill>
                  <a:srgbClr val="FFFFFF"/>
                </a:solidFill>
                <a:effectLst/>
                <a:latin typeface="inherit"/>
              </a:rPr>
              <a:t> </a:t>
            </a:r>
            <a:r>
              <a:rPr lang="fr-FR" b="0" i="0" dirty="0" err="1">
                <a:solidFill>
                  <a:srgbClr val="FFFFFF"/>
                </a:solidFill>
                <a:effectLst/>
                <a:latin typeface="inherit"/>
              </a:rPr>
              <a:t>woodii</a:t>
            </a:r>
            <a:r>
              <a:rPr lang="fr-FR" b="0" i="0" dirty="0">
                <a:solidFill>
                  <a:srgbClr val="FFFFFF"/>
                </a:solidFill>
                <a:effectLst/>
                <a:latin typeface="inherit"/>
              </a:rPr>
              <a:t> (chaîne des cœurs)</a:t>
            </a:r>
          </a:p>
          <a:p>
            <a:pPr algn="l" fontAlgn="base">
              <a:buFont typeface="+mj-lt"/>
              <a:buAutoNum type="arabicPeriod"/>
            </a:pPr>
            <a:r>
              <a:rPr lang="fr-FR" b="0" i="0" dirty="0" err="1">
                <a:solidFill>
                  <a:srgbClr val="FFFFFF"/>
                </a:solidFill>
                <a:effectLst/>
                <a:latin typeface="inherit"/>
              </a:rPr>
              <a:t>Gasteria</a:t>
            </a:r>
            <a:endParaRPr lang="fr-FR" b="0" i="0" dirty="0">
              <a:solidFill>
                <a:srgbClr val="FFFFFF"/>
              </a:solidFill>
              <a:effectLst/>
              <a:latin typeface="inherit"/>
            </a:endParaRPr>
          </a:p>
          <a:p>
            <a:pPr algn="l" fontAlgn="base">
              <a:buFont typeface="+mj-lt"/>
              <a:buAutoNum type="arabicPeriod"/>
            </a:pPr>
            <a:r>
              <a:rPr lang="fr-FR" b="0" i="0" dirty="0" err="1">
                <a:solidFill>
                  <a:srgbClr val="FFFFFF"/>
                </a:solidFill>
                <a:effectLst/>
                <a:latin typeface="inherit"/>
              </a:rPr>
              <a:t>Euphorbia</a:t>
            </a:r>
            <a:r>
              <a:rPr lang="fr-FR" b="0" i="0" dirty="0">
                <a:solidFill>
                  <a:srgbClr val="FFFFFF"/>
                </a:solidFill>
                <a:effectLst/>
                <a:latin typeface="inherit"/>
              </a:rPr>
              <a:t> </a:t>
            </a:r>
            <a:r>
              <a:rPr lang="fr-FR" b="0" i="0" dirty="0" err="1">
                <a:solidFill>
                  <a:srgbClr val="FFFFFF"/>
                </a:solidFill>
                <a:effectLst/>
                <a:latin typeface="inherit"/>
              </a:rPr>
              <a:t>lactea</a:t>
            </a:r>
            <a:r>
              <a:rPr lang="fr-FR" b="0" i="0" dirty="0">
                <a:solidFill>
                  <a:srgbClr val="FFFFFF"/>
                </a:solidFill>
                <a:effectLst/>
                <a:latin typeface="inherit"/>
              </a:rPr>
              <a:t> (cactus cornichon)</a:t>
            </a:r>
          </a:p>
          <a:p>
            <a:pPr algn="l" fontAlgn="base">
              <a:buFont typeface="+mj-lt"/>
              <a:buAutoNum type="arabicPeriod"/>
            </a:pPr>
            <a:r>
              <a:rPr lang="fr-FR" b="0" i="0" dirty="0" err="1">
                <a:solidFill>
                  <a:srgbClr val="FFFFFF"/>
                </a:solidFill>
                <a:effectLst/>
                <a:latin typeface="inherit"/>
              </a:rPr>
              <a:t>Adromischus</a:t>
            </a:r>
            <a:endParaRPr lang="fr-FR" b="0" i="0" dirty="0">
              <a:solidFill>
                <a:srgbClr val="FFFFFF"/>
              </a:solidFill>
              <a:effectLst/>
              <a:latin typeface="inherit"/>
            </a:endParaRPr>
          </a:p>
          <a:p>
            <a:pPr algn="l" fontAlgn="base">
              <a:buFont typeface="+mj-lt"/>
              <a:buAutoNum type="arabicPeriod"/>
            </a:pPr>
            <a:r>
              <a:rPr lang="fr-FR" b="0" i="0" dirty="0" err="1">
                <a:solidFill>
                  <a:srgbClr val="FFFFFF"/>
                </a:solidFill>
                <a:effectLst/>
                <a:latin typeface="inherit"/>
              </a:rPr>
              <a:t>Senecio</a:t>
            </a:r>
            <a:r>
              <a:rPr lang="fr-FR" b="0" i="0" dirty="0">
                <a:solidFill>
                  <a:srgbClr val="FFFFFF"/>
                </a:solidFill>
                <a:effectLst/>
                <a:latin typeface="inherit"/>
              </a:rPr>
              <a:t> </a:t>
            </a:r>
            <a:r>
              <a:rPr lang="fr-FR" b="0" i="0" dirty="0" err="1">
                <a:solidFill>
                  <a:srgbClr val="FFFFFF"/>
                </a:solidFill>
                <a:effectLst/>
                <a:latin typeface="inherit"/>
              </a:rPr>
              <a:t>rowleyanus</a:t>
            </a:r>
            <a:r>
              <a:rPr lang="fr-FR" b="0" i="0" dirty="0">
                <a:solidFill>
                  <a:srgbClr val="FFFFFF"/>
                </a:solidFill>
                <a:effectLst/>
                <a:latin typeface="inherit"/>
              </a:rPr>
              <a:t> (plante à perles)</a:t>
            </a:r>
          </a:p>
          <a:p>
            <a:pPr algn="l" fontAlgn="base">
              <a:buFont typeface="+mj-lt"/>
              <a:buAutoNum type="arabicPeriod"/>
            </a:pPr>
            <a:r>
              <a:rPr lang="fr-FR" b="0" i="0" dirty="0" err="1">
                <a:solidFill>
                  <a:srgbClr val="FFFFFF"/>
                </a:solidFill>
                <a:effectLst/>
                <a:latin typeface="inherit"/>
              </a:rPr>
              <a:t>Cotyledon</a:t>
            </a:r>
            <a:r>
              <a:rPr lang="fr-FR" b="0" i="0" dirty="0">
                <a:solidFill>
                  <a:srgbClr val="FFFFFF"/>
                </a:solidFill>
                <a:effectLst/>
                <a:latin typeface="inherit"/>
              </a:rPr>
              <a:t> </a:t>
            </a:r>
            <a:r>
              <a:rPr lang="fr-FR" b="0" i="0" dirty="0" err="1">
                <a:solidFill>
                  <a:srgbClr val="FFFFFF"/>
                </a:solidFill>
                <a:effectLst/>
                <a:latin typeface="inherit"/>
              </a:rPr>
              <a:t>tomentosa</a:t>
            </a:r>
            <a:r>
              <a:rPr lang="fr-FR" b="0" i="0" dirty="0">
                <a:solidFill>
                  <a:srgbClr val="FFFFFF"/>
                </a:solidFill>
                <a:effectLst/>
                <a:latin typeface="inherit"/>
              </a:rPr>
              <a:t> (oreille d'ours)</a:t>
            </a:r>
          </a:p>
          <a:p>
            <a:pPr algn="l" fontAlgn="base">
              <a:buFont typeface="+mj-lt"/>
              <a:buAutoNum type="arabicPeriod"/>
            </a:pPr>
            <a:r>
              <a:rPr lang="fr-FR" b="0" i="0" dirty="0" err="1">
                <a:solidFill>
                  <a:srgbClr val="FFFFFF"/>
                </a:solidFill>
                <a:effectLst/>
                <a:latin typeface="inherit"/>
              </a:rPr>
              <a:t>Gymnocalycium</a:t>
            </a:r>
            <a:endParaRPr lang="fr-FR" b="0" i="0" dirty="0">
              <a:solidFill>
                <a:srgbClr val="FFFFFF"/>
              </a:solidFill>
              <a:effectLst/>
              <a:latin typeface="inherit"/>
            </a:endParaRPr>
          </a:p>
          <a:p>
            <a:pPr algn="l" fontAlgn="base">
              <a:buFont typeface="+mj-lt"/>
              <a:buAutoNum type="arabicPeriod"/>
            </a:pPr>
            <a:r>
              <a:rPr lang="fr-FR" b="0" i="0" dirty="0">
                <a:solidFill>
                  <a:srgbClr val="FFFFFF"/>
                </a:solidFill>
                <a:effectLst/>
                <a:latin typeface="inherit"/>
              </a:rPr>
              <a:t>Sempervivum (joubarbe)</a:t>
            </a:r>
          </a:p>
          <a:p>
            <a:pPr algn="l" fontAlgn="base">
              <a:buFont typeface="+mj-lt"/>
              <a:buAutoNum type="arabicPeriod"/>
            </a:pPr>
            <a:r>
              <a:rPr lang="fr-FR" b="0" i="0" dirty="0">
                <a:solidFill>
                  <a:srgbClr val="FFFFFF"/>
                </a:solidFill>
                <a:effectLst/>
                <a:latin typeface="inherit"/>
              </a:rPr>
              <a:t>Mammillaria</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41</a:t>
            </a:fld>
            <a:endParaRPr lang="fr-FR"/>
          </a:p>
        </p:txBody>
      </p:sp>
    </p:spTree>
    <p:extLst>
      <p:ext uri="{BB962C8B-B14F-4D97-AF65-F5344CB8AC3E}">
        <p14:creationId xmlns:p14="http://schemas.microsoft.com/office/powerpoint/2010/main" val="1514059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42</a:t>
            </a:fld>
            <a:endParaRPr lang="fr-FR"/>
          </a:p>
        </p:txBody>
      </p:sp>
    </p:spTree>
    <p:extLst>
      <p:ext uri="{BB962C8B-B14F-4D97-AF65-F5344CB8AC3E}">
        <p14:creationId xmlns:p14="http://schemas.microsoft.com/office/powerpoint/2010/main" val="157934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43</a:t>
            </a:fld>
            <a:endParaRPr lang="fr-FR"/>
          </a:p>
        </p:txBody>
      </p:sp>
    </p:spTree>
    <p:extLst>
      <p:ext uri="{BB962C8B-B14F-4D97-AF65-F5344CB8AC3E}">
        <p14:creationId xmlns:p14="http://schemas.microsoft.com/office/powerpoint/2010/main" val="228250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paulownia pub mais comme catalpa grande feuille et vent. Pas de bouleau ni d’</a:t>
            </a:r>
            <a:r>
              <a:rPr lang="fr-FR" dirty="0" err="1"/>
              <a:t>accacia</a:t>
            </a:r>
            <a:endParaRPr lang="fr-FR" dirty="0"/>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3</a:t>
            </a:fld>
            <a:endParaRPr lang="fr-FR"/>
          </a:p>
        </p:txBody>
      </p:sp>
    </p:spTree>
    <p:extLst>
      <p:ext uri="{BB962C8B-B14F-4D97-AF65-F5344CB8AC3E}">
        <p14:creationId xmlns:p14="http://schemas.microsoft.com/office/powerpoint/2010/main" val="187823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Ces plantes permettent de remplacer le paillage si la couverture est dense: limite les adventices, diminution du rayonnement solaire sur le sol, limite l’évaporation du sol et conserve la fraîcheur et échange de nutriments dans le sol grâce au chevelu racinaire. Certaines plantes sont </a:t>
            </a:r>
            <a:r>
              <a:rPr lang="fr-FR" dirty="0" err="1"/>
              <a:t>allélopathiques</a:t>
            </a:r>
            <a:r>
              <a:rPr lang="fr-FR" dirty="0"/>
              <a:t> (inhibition de la germination des graines). Réduction de l’entretien et résilience climatique.</a:t>
            </a:r>
          </a:p>
          <a:p>
            <a:r>
              <a:rPr lang="fr-FR" dirty="0"/>
              <a:t>Santoline grise ou verte, </a:t>
            </a:r>
            <a:r>
              <a:rPr lang="fr-FR" dirty="0" err="1"/>
              <a:t>tanacetum</a:t>
            </a:r>
            <a:r>
              <a:rPr lang="fr-FR" dirty="0"/>
              <a:t> </a:t>
            </a:r>
            <a:r>
              <a:rPr lang="fr-FR" dirty="0" err="1"/>
              <a:t>haradjanii</a:t>
            </a:r>
            <a:r>
              <a:rPr lang="fr-FR" dirty="0"/>
              <a:t>, </a:t>
            </a:r>
            <a:r>
              <a:rPr lang="fr-FR" dirty="0" err="1"/>
              <a:t>satureja</a:t>
            </a:r>
            <a:r>
              <a:rPr lang="fr-FR" dirty="0"/>
              <a:t> </a:t>
            </a:r>
            <a:r>
              <a:rPr lang="fr-FR" dirty="0" err="1"/>
              <a:t>spicigera</a:t>
            </a:r>
            <a:r>
              <a:rPr lang="fr-FR" dirty="0"/>
              <a:t>, </a:t>
            </a:r>
            <a:r>
              <a:rPr lang="fr-FR" dirty="0" err="1"/>
              <a:t>salvia</a:t>
            </a:r>
            <a:r>
              <a:rPr lang="fr-FR" dirty="0"/>
              <a:t> </a:t>
            </a:r>
            <a:r>
              <a:rPr lang="fr-FR" dirty="0" err="1"/>
              <a:t>microphylla</a:t>
            </a:r>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44</a:t>
            </a:fld>
            <a:endParaRPr lang="fr-FR"/>
          </a:p>
        </p:txBody>
      </p:sp>
    </p:spTree>
    <p:extLst>
      <p:ext uri="{BB962C8B-B14F-4D97-AF65-F5344CB8AC3E}">
        <p14:creationId xmlns:p14="http://schemas.microsoft.com/office/powerpoint/2010/main" val="2799435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Plantation a privilégier en Automne.</a:t>
            </a:r>
          </a:p>
          <a:p>
            <a:r>
              <a:rPr lang="fr-FR" dirty="0"/>
              <a:t>Ce sont principalement des Méditerranéennes qui ont besoin d’un sol pauvre et drainant (butte) avec une résistance aux écarts de T° </a:t>
            </a:r>
          </a:p>
          <a:p>
            <a:r>
              <a:rPr lang="fr-FR" dirty="0"/>
              <a:t>Elles ont une grande utilité pour végétaliser les pieds d’arbres;</a:t>
            </a:r>
          </a:p>
          <a:p>
            <a:r>
              <a:rPr lang="fr-FR" dirty="0" err="1"/>
              <a:t>Achilléa</a:t>
            </a:r>
            <a:r>
              <a:rPr lang="fr-FR" dirty="0"/>
              <a:t> </a:t>
            </a:r>
            <a:r>
              <a:rPr lang="fr-FR" dirty="0" err="1"/>
              <a:t>crithomifolia</a:t>
            </a:r>
            <a:r>
              <a:rPr lang="fr-FR" dirty="0"/>
              <a:t>, </a:t>
            </a:r>
            <a:r>
              <a:rPr lang="fr-FR" dirty="0" err="1"/>
              <a:t>centeauréa</a:t>
            </a:r>
            <a:r>
              <a:rPr lang="fr-FR" dirty="0"/>
              <a:t> </a:t>
            </a:r>
            <a:r>
              <a:rPr lang="fr-FR" dirty="0" err="1"/>
              <a:t>bella</a:t>
            </a:r>
            <a:r>
              <a:rPr lang="fr-FR" dirty="0"/>
              <a:t> , népétas, </a:t>
            </a:r>
            <a:r>
              <a:rPr lang="fr-FR" dirty="0" err="1"/>
              <a:t>erigéron</a:t>
            </a:r>
            <a:r>
              <a:rPr lang="fr-FR" dirty="0"/>
              <a:t> </a:t>
            </a:r>
            <a:r>
              <a:rPr lang="fr-FR" dirty="0" err="1"/>
              <a:t>karvinskianus</a:t>
            </a:r>
            <a:r>
              <a:rPr lang="fr-FR" dirty="0"/>
              <a:t>, santoline, </a:t>
            </a:r>
            <a:r>
              <a:rPr lang="fr-FR" dirty="0" err="1"/>
              <a:t>tanacetum</a:t>
            </a:r>
            <a:r>
              <a:rPr lang="fr-FR" dirty="0"/>
              <a:t> </a:t>
            </a:r>
            <a:r>
              <a:rPr lang="fr-FR" dirty="0" err="1"/>
              <a:t>haradjanii</a:t>
            </a:r>
            <a:r>
              <a:rPr lang="fr-FR" dirty="0"/>
              <a:t>, </a:t>
            </a:r>
            <a:r>
              <a:rPr lang="fr-FR" dirty="0" err="1"/>
              <a:t>satureja</a:t>
            </a:r>
            <a:r>
              <a:rPr lang="fr-FR" dirty="0"/>
              <a:t> </a:t>
            </a:r>
            <a:r>
              <a:rPr lang="fr-FR" dirty="0" err="1"/>
              <a:t>spicigera</a:t>
            </a:r>
            <a:endParaRPr lang="fr-FR" dirty="0"/>
          </a:p>
          <a:p>
            <a:r>
              <a:rPr lang="fr-FR" dirty="0"/>
              <a:t>Plantation a privilégier en Automne.</a:t>
            </a:r>
          </a:p>
          <a:p>
            <a:r>
              <a:rPr lang="fr-FR" dirty="0"/>
              <a:t>Garder le collet au sec surtout l’hiver</a:t>
            </a:r>
          </a:p>
          <a:p>
            <a:r>
              <a:rPr lang="fr-FR" dirty="0"/>
              <a:t>Le paillage minéral le plus adéquat, organique décomposition inutile avec apport de MO, toile qui permet un lit de germination.</a:t>
            </a:r>
          </a:p>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45</a:t>
            </a:fld>
            <a:endParaRPr lang="fr-FR"/>
          </a:p>
        </p:txBody>
      </p:sp>
    </p:spTree>
    <p:extLst>
      <p:ext uri="{BB962C8B-B14F-4D97-AF65-F5344CB8AC3E}">
        <p14:creationId xmlns:p14="http://schemas.microsoft.com/office/powerpoint/2010/main" val="1534173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Plantation a privilégier en Automne.</a:t>
            </a:r>
          </a:p>
          <a:p>
            <a:r>
              <a:rPr lang="fr-FR" dirty="0"/>
              <a:t>Ce sont principalement des Méditerranéennes qui ont besoin d’un sol pauvre et drainant (butte) avec une résistance aux écarts de T° </a:t>
            </a:r>
          </a:p>
          <a:p>
            <a:r>
              <a:rPr lang="fr-FR" dirty="0"/>
              <a:t>Elles ont une grande utilité pour végétaliser les pieds d’arbres;</a:t>
            </a:r>
          </a:p>
          <a:p>
            <a:r>
              <a:rPr lang="fr-FR" dirty="0" err="1"/>
              <a:t>Achilléa</a:t>
            </a:r>
            <a:r>
              <a:rPr lang="fr-FR" dirty="0"/>
              <a:t> </a:t>
            </a:r>
            <a:r>
              <a:rPr lang="fr-FR" dirty="0" err="1"/>
              <a:t>crithomifolia</a:t>
            </a:r>
            <a:r>
              <a:rPr lang="fr-FR" dirty="0"/>
              <a:t>, </a:t>
            </a:r>
            <a:r>
              <a:rPr lang="fr-FR" dirty="0" err="1"/>
              <a:t>centeauréa</a:t>
            </a:r>
            <a:r>
              <a:rPr lang="fr-FR" dirty="0"/>
              <a:t> </a:t>
            </a:r>
            <a:r>
              <a:rPr lang="fr-FR" dirty="0" err="1"/>
              <a:t>bella</a:t>
            </a:r>
            <a:r>
              <a:rPr lang="fr-FR" dirty="0"/>
              <a:t> , népétas, </a:t>
            </a:r>
            <a:r>
              <a:rPr lang="fr-FR" dirty="0" err="1"/>
              <a:t>erigéron</a:t>
            </a:r>
            <a:r>
              <a:rPr lang="fr-FR" dirty="0"/>
              <a:t> </a:t>
            </a:r>
            <a:r>
              <a:rPr lang="fr-FR" dirty="0" err="1"/>
              <a:t>karvinskianus</a:t>
            </a:r>
            <a:r>
              <a:rPr lang="fr-FR" dirty="0"/>
              <a:t>, santoline, </a:t>
            </a:r>
            <a:r>
              <a:rPr lang="fr-FR" dirty="0" err="1"/>
              <a:t>tanacetum</a:t>
            </a:r>
            <a:r>
              <a:rPr lang="fr-FR" dirty="0"/>
              <a:t> </a:t>
            </a:r>
            <a:r>
              <a:rPr lang="fr-FR" dirty="0" err="1"/>
              <a:t>haradjanii</a:t>
            </a:r>
            <a:r>
              <a:rPr lang="fr-FR" dirty="0"/>
              <a:t>, </a:t>
            </a:r>
            <a:r>
              <a:rPr lang="fr-FR" dirty="0" err="1"/>
              <a:t>satureja</a:t>
            </a:r>
            <a:r>
              <a:rPr lang="fr-FR" dirty="0"/>
              <a:t> </a:t>
            </a:r>
            <a:r>
              <a:rPr lang="fr-FR" dirty="0" err="1"/>
              <a:t>spicigera</a:t>
            </a:r>
            <a:endParaRPr lang="fr-FR" dirty="0"/>
          </a:p>
          <a:p>
            <a:r>
              <a:rPr lang="fr-FR" dirty="0"/>
              <a:t>Plantation a privilégier en Automne.</a:t>
            </a:r>
          </a:p>
          <a:p>
            <a:r>
              <a:rPr lang="fr-FR" dirty="0"/>
              <a:t>Garder le collet au sec surtout l’hiver</a:t>
            </a:r>
          </a:p>
          <a:p>
            <a:r>
              <a:rPr lang="fr-FR" dirty="0"/>
              <a:t>Le paillage minéral le plus adéquat, organique décomposition inutile avec apport de MO, toile qui permet un lit de germination.</a:t>
            </a:r>
          </a:p>
          <a:p>
            <a:endParaRPr lang="fr-FR"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46</a:t>
            </a:fld>
            <a:endParaRPr lang="fr-FR"/>
          </a:p>
        </p:txBody>
      </p:sp>
    </p:spTree>
    <p:extLst>
      <p:ext uri="{BB962C8B-B14F-4D97-AF65-F5344CB8AC3E}">
        <p14:creationId xmlns:p14="http://schemas.microsoft.com/office/powerpoint/2010/main" val="2040728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ZOZIA qui jaunit l’hiver</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47</a:t>
            </a:fld>
            <a:endParaRPr lang="fr-FR"/>
          </a:p>
        </p:txBody>
      </p:sp>
    </p:spTree>
    <p:extLst>
      <p:ext uri="{BB962C8B-B14F-4D97-AF65-F5344CB8AC3E}">
        <p14:creationId xmlns:p14="http://schemas.microsoft.com/office/powerpoint/2010/main" val="565866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THYM SERPOLETTE</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48</a:t>
            </a:fld>
            <a:endParaRPr lang="fr-FR"/>
          </a:p>
        </p:txBody>
      </p:sp>
    </p:spTree>
    <p:extLst>
      <p:ext uri="{BB962C8B-B14F-4D97-AF65-F5344CB8AC3E}">
        <p14:creationId xmlns:p14="http://schemas.microsoft.com/office/powerpoint/2010/main" val="820705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err="1"/>
              <a:t>Phyla</a:t>
            </a:r>
            <a:r>
              <a:rPr lang="fr-FR" altLang="fr-FR" sz="1200" dirty="0"/>
              <a:t> </a:t>
            </a:r>
            <a:r>
              <a:rPr lang="fr-FR" altLang="fr-FR" sz="1200" dirty="0" err="1"/>
              <a:t>nodiflora</a:t>
            </a:r>
            <a:r>
              <a:rPr lang="fr-FR" altLang="fr-FR" sz="1200" dirty="0"/>
              <a:t> et achillée, </a:t>
            </a: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49</a:t>
            </a:fld>
            <a:endParaRPr lang="fr-FR"/>
          </a:p>
        </p:txBody>
      </p:sp>
    </p:spTree>
    <p:extLst>
      <p:ext uri="{BB962C8B-B14F-4D97-AF65-F5344CB8AC3E}">
        <p14:creationId xmlns:p14="http://schemas.microsoft.com/office/powerpoint/2010/main" val="4161501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a:lnSpc>
                <a:spcPct val="80000"/>
              </a:lnSpc>
              <a:buFontTx/>
              <a:buNone/>
            </a:pPr>
            <a:r>
              <a:rPr lang="fr-FR" altLang="fr-FR" sz="1200" dirty="0"/>
              <a:t>matricaire rampante, </a:t>
            </a:r>
            <a:r>
              <a:rPr lang="fr-FR" altLang="fr-FR" sz="1200" dirty="0" err="1"/>
              <a:t>frankénia</a:t>
            </a:r>
            <a:r>
              <a:rPr lang="fr-FR" altLang="fr-FR" sz="1200" dirty="0"/>
              <a:t>, </a:t>
            </a:r>
            <a:r>
              <a:rPr lang="fr-FR" altLang="fr-FR" sz="1200" dirty="0" err="1"/>
              <a:t>dichondra</a:t>
            </a:r>
            <a:r>
              <a:rPr lang="fr-FR" altLang="fr-FR" sz="1200" dirty="0"/>
              <a:t> repens, </a:t>
            </a:r>
            <a:r>
              <a:rPr lang="fr-FR" altLang="fr-FR" sz="1200" dirty="0" err="1"/>
              <a:t>pachysandra</a:t>
            </a:r>
            <a:r>
              <a:rPr lang="fr-FR" altLang="fr-FR" sz="1200" dirty="0"/>
              <a:t> </a:t>
            </a:r>
            <a:r>
              <a:rPr lang="fr-FR" altLang="fr-FR" sz="1200" dirty="0" err="1"/>
              <a:t>terminalis</a:t>
            </a:r>
            <a:endParaRPr lang="fr-FR" altLang="fr-FR" sz="1200" dirty="0"/>
          </a:p>
          <a:p>
            <a:pPr>
              <a:lnSpc>
                <a:spcPct val="80000"/>
              </a:lnSpc>
              <a:buFontTx/>
              <a:buNone/>
            </a:pPr>
            <a:r>
              <a:rPr lang="fr-FR" altLang="fr-FR" sz="1200" dirty="0" err="1"/>
              <a:t>Menthas</a:t>
            </a:r>
            <a:r>
              <a:rPr lang="fr-FR" altLang="fr-FR" sz="1200" dirty="0"/>
              <a:t> </a:t>
            </a:r>
            <a:r>
              <a:rPr lang="fr-FR" altLang="fr-FR" sz="1200" dirty="0" err="1"/>
              <a:t>requinii</a:t>
            </a:r>
            <a:r>
              <a:rPr lang="fr-FR" altLang="fr-FR" sz="1200" dirty="0"/>
              <a:t>, </a:t>
            </a:r>
            <a:r>
              <a:rPr lang="fr-FR" altLang="fr-FR" sz="1200" dirty="0" err="1"/>
              <a:t>ophiophogon</a:t>
            </a:r>
            <a:r>
              <a:rPr lang="fr-FR" altLang="fr-FR" sz="1200" dirty="0"/>
              <a:t> </a:t>
            </a:r>
            <a:r>
              <a:rPr lang="fr-FR" altLang="fr-FR" sz="1200" dirty="0" err="1"/>
              <a:t>japonicus</a:t>
            </a:r>
            <a:r>
              <a:rPr lang="fr-FR" altLang="fr-FR" sz="1200" dirty="0"/>
              <a:t> « minor »,, </a:t>
            </a:r>
            <a:r>
              <a:rPr lang="fr-FR" altLang="fr-FR" sz="1200" dirty="0" err="1"/>
              <a:t>ellisiophyllum</a:t>
            </a:r>
            <a:r>
              <a:rPr lang="fr-FR" altLang="fr-FR" sz="1200" dirty="0"/>
              <a:t> </a:t>
            </a:r>
            <a:r>
              <a:rPr lang="fr-FR" altLang="fr-FR" sz="1200" dirty="0" err="1"/>
              <a:t>pinnatum</a:t>
            </a:r>
            <a:r>
              <a:rPr lang="fr-FR" altLang="fr-FR" sz="1200" dirty="0"/>
              <a:t>, </a:t>
            </a:r>
            <a:r>
              <a:rPr lang="fr-FR" altLang="fr-FR" sz="1200" dirty="0" err="1"/>
              <a:t>azarum</a:t>
            </a:r>
            <a:r>
              <a:rPr lang="fr-FR" altLang="fr-FR" sz="1200" dirty="0"/>
              <a:t> </a:t>
            </a:r>
            <a:r>
              <a:rPr lang="fr-FR" altLang="fr-FR" sz="1200" dirty="0" err="1"/>
              <a:t>européum</a:t>
            </a:r>
            <a:r>
              <a:rPr lang="fr-FR" altLang="fr-FR" sz="1200" dirty="0"/>
              <a:t> pour l’ombre</a:t>
            </a:r>
          </a:p>
          <a:p>
            <a:pPr>
              <a:lnSpc>
                <a:spcPct val="80000"/>
              </a:lnSpc>
              <a:buFontTx/>
              <a:buNone/>
            </a:pPr>
            <a:endParaRPr lang="fr-FR" altLang="fr-FR" sz="1200" dirty="0"/>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50</a:t>
            </a:fld>
            <a:endParaRPr lang="fr-FR"/>
          </a:p>
        </p:txBody>
      </p:sp>
    </p:spTree>
    <p:extLst>
      <p:ext uri="{BB962C8B-B14F-4D97-AF65-F5344CB8AC3E}">
        <p14:creationId xmlns:p14="http://schemas.microsoft.com/office/powerpoint/2010/main" val="346162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Cotonéaster feu bactérien</a:t>
            </a:r>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4</a:t>
            </a:fld>
            <a:endParaRPr lang="fr-FR"/>
          </a:p>
        </p:txBody>
      </p:sp>
    </p:spTree>
    <p:extLst>
      <p:ext uri="{BB962C8B-B14F-4D97-AF65-F5344CB8AC3E}">
        <p14:creationId xmlns:p14="http://schemas.microsoft.com/office/powerpoint/2010/main" val="27274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pins, </a:t>
            </a:r>
            <a:r>
              <a:rPr lang="fr-FR" dirty="0" err="1"/>
              <a:t>cupressocyparis</a:t>
            </a:r>
            <a:r>
              <a:rPr lang="fr-FR" dirty="0"/>
              <a:t> bof, taxus </a:t>
            </a:r>
            <a:r>
              <a:rPr lang="fr-FR" dirty="0" err="1"/>
              <a:t>baccata</a:t>
            </a:r>
            <a:r>
              <a:rPr lang="fr-FR" dirty="0"/>
              <a:t> baie toxique</a:t>
            </a:r>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5</a:t>
            </a:fld>
            <a:endParaRPr lang="fr-FR"/>
          </a:p>
        </p:txBody>
      </p:sp>
    </p:spTree>
    <p:extLst>
      <p:ext uri="{BB962C8B-B14F-4D97-AF65-F5344CB8AC3E}">
        <p14:creationId xmlns:p14="http://schemas.microsoft.com/office/powerpoint/2010/main" val="164921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aux graminées allergènes. La vigne </a:t>
            </a:r>
            <a:r>
              <a:rPr lang="fr-FR"/>
              <a:t>a traité, </a:t>
            </a:r>
            <a:r>
              <a:rPr lang="fr-FR" dirty="0"/>
              <a:t>Lierre couvre sols</a:t>
            </a:r>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6</a:t>
            </a:fld>
            <a:endParaRPr lang="fr-FR"/>
          </a:p>
        </p:txBody>
      </p:sp>
    </p:spTree>
    <p:extLst>
      <p:ext uri="{BB962C8B-B14F-4D97-AF65-F5344CB8AC3E}">
        <p14:creationId xmlns:p14="http://schemas.microsoft.com/office/powerpoint/2010/main" val="240185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0" i="0" dirty="0">
                <a:solidFill>
                  <a:srgbClr val="111111"/>
                </a:solidFill>
                <a:effectLst/>
                <a:latin typeface="-apple-system"/>
                <a:hlinkClick r:id="rId3"/>
              </a:rPr>
              <a:t>Parmi les plantes sobres en eau, on peut citer les </a:t>
            </a:r>
            <a:r>
              <a:rPr lang="fr-FR" b="0" i="0" dirty="0" err="1">
                <a:solidFill>
                  <a:srgbClr val="111111"/>
                </a:solidFill>
                <a:effectLst/>
                <a:latin typeface="-apple-system"/>
                <a:hlinkClick r:id="rId3"/>
              </a:rPr>
              <a:t>échinops</a:t>
            </a:r>
            <a:r>
              <a:rPr lang="fr-FR" b="0" i="0" dirty="0">
                <a:solidFill>
                  <a:srgbClr val="111111"/>
                </a:solidFill>
                <a:effectLst/>
                <a:latin typeface="-apple-system"/>
                <a:hlinkClick r:id="rId3"/>
              </a:rPr>
              <a:t>, les fausses valérianes, les œillets, les sédums, les achillées, la lavande, la molène, l’</a:t>
            </a:r>
            <a:r>
              <a:rPr lang="fr-FR" b="0" i="0" dirty="0" err="1">
                <a:solidFill>
                  <a:srgbClr val="111111"/>
                </a:solidFill>
                <a:effectLst/>
                <a:latin typeface="-apple-system"/>
                <a:hlinkClick r:id="rId3"/>
              </a:rPr>
              <a:t>aubriète</a:t>
            </a:r>
            <a:r>
              <a:rPr lang="fr-FR" b="0" i="0" dirty="0">
                <a:solidFill>
                  <a:srgbClr val="111111"/>
                </a:solidFill>
                <a:effectLst/>
                <a:latin typeface="-apple-system"/>
                <a:hlinkClick r:id="rId3"/>
              </a:rPr>
              <a:t>, le ciste, les euphorbes, les lantanas, la sauge, les stachys, les phlomis, la santoline, le thym, le fenouil, la centaurée, le </a:t>
            </a:r>
            <a:r>
              <a:rPr lang="fr-FR" b="0" i="0" dirty="0" err="1">
                <a:solidFill>
                  <a:srgbClr val="111111"/>
                </a:solidFill>
                <a:effectLst/>
                <a:latin typeface="-apple-system"/>
                <a:hlinkClick r:id="rId3"/>
              </a:rPr>
              <a:t>perovskia</a:t>
            </a:r>
            <a:r>
              <a:rPr lang="fr-FR" b="0" i="0" dirty="0">
                <a:solidFill>
                  <a:srgbClr val="111111"/>
                </a:solidFill>
                <a:effectLst/>
                <a:latin typeface="-apple-system"/>
                <a:hlinkClick r:id="rId3"/>
              </a:rPr>
              <a:t>, la catananche, la scabieuse et certaines bulbeuses comme l’ail ou l’agapanthe</a:t>
            </a:r>
            <a:r>
              <a:rPr lang="fr-FR" b="0" i="0" baseline="30000" dirty="0">
                <a:solidFill>
                  <a:srgbClr val="111111"/>
                </a:solidFill>
                <a:effectLst/>
                <a:latin typeface="-apple-system"/>
                <a:hlinkClick r:id="rId3"/>
              </a:rPr>
              <a:t>1</a:t>
            </a:r>
            <a:r>
              <a:rPr lang="fr-FR" b="0" i="0" baseline="30000" dirty="0">
                <a:solidFill>
                  <a:srgbClr val="111111"/>
                </a:solidFill>
                <a:effectLst/>
                <a:latin typeface="-apple-system"/>
                <a:hlinkClick r:id="rId4"/>
              </a:rPr>
              <a:t>3</a:t>
            </a:r>
            <a:r>
              <a:rPr lang="fr-FR" b="0" i="0" dirty="0">
                <a:solidFill>
                  <a:srgbClr val="111111"/>
                </a:solidFill>
                <a:effectLst/>
                <a:latin typeface="-apple-system"/>
              </a:rPr>
              <a:t>.</a:t>
            </a:r>
          </a:p>
          <a:p>
            <a:pPr algn="l">
              <a:buFont typeface="Arial" panose="020B0604020202020204" pitchFamily="34" charset="0"/>
              <a:buChar char="•"/>
            </a:pPr>
            <a:r>
              <a:rPr lang="fr-FR" b="0" i="0" dirty="0">
                <a:solidFill>
                  <a:srgbClr val="111111"/>
                </a:solidFill>
                <a:effectLst/>
                <a:latin typeface="-apple-system"/>
                <a:hlinkClick r:id="rId3"/>
              </a:rPr>
              <a:t>Pour les plantes en jardinière, on peut choisir le pourpier, l’érigéron, les lantanas, le coreopsis, le phlomis, les sédums ou les graminées comme les fétuques ou certains carex</a:t>
            </a:r>
            <a:r>
              <a:rPr lang="fr-FR" b="0" i="0" baseline="30000" dirty="0">
                <a:solidFill>
                  <a:srgbClr val="111111"/>
                </a:solidFill>
                <a:effectLst/>
                <a:latin typeface="-apple-system"/>
                <a:hlinkClick r:id="rId4"/>
              </a:rPr>
              <a:t>3</a:t>
            </a:r>
            <a:r>
              <a:rPr lang="fr-FR" b="0" i="0" dirty="0">
                <a:solidFill>
                  <a:srgbClr val="111111"/>
                </a:solidFill>
                <a:effectLst/>
                <a:latin typeface="-apple-system"/>
              </a:rPr>
              <a:t>.</a:t>
            </a:r>
          </a:p>
          <a:p>
            <a:r>
              <a:rPr lang="fr-FR" dirty="0" err="1"/>
              <a:t>Euryops</a:t>
            </a:r>
            <a:r>
              <a:rPr lang="fr-FR" dirty="0"/>
              <a:t> et sauge fleuries en hiver doux</a:t>
            </a:r>
          </a:p>
        </p:txBody>
      </p:sp>
      <p:sp>
        <p:nvSpPr>
          <p:cNvPr id="4" name="Espace réservé du numéro de diapositive 3"/>
          <p:cNvSpPr>
            <a:spLocks noGrp="1"/>
          </p:cNvSpPr>
          <p:nvPr>
            <p:ph type="sldNum" sz="quarter" idx="5"/>
          </p:nvPr>
        </p:nvSpPr>
        <p:spPr/>
        <p:txBody>
          <a:bodyPr/>
          <a:lstStyle/>
          <a:p>
            <a:fld id="{C7ABCE83-43C7-4491-BE0A-73122FEFE15E}" type="slidenum">
              <a:rPr lang="fr-FR" smtClean="0"/>
              <a:t>7</a:t>
            </a:fld>
            <a:endParaRPr lang="fr-FR"/>
          </a:p>
        </p:txBody>
      </p:sp>
    </p:spTree>
    <p:extLst>
      <p:ext uri="{BB962C8B-B14F-4D97-AF65-F5344CB8AC3E}">
        <p14:creationId xmlns:p14="http://schemas.microsoft.com/office/powerpoint/2010/main" val="159722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lvl="1">
              <a:buFont typeface="Wingdings" panose="05000000000000000000" pitchFamily="2" charset="2"/>
              <a:buChar char="Ø"/>
            </a:pPr>
            <a:r>
              <a:rPr lang="fr-FR" altLang="fr-FR" sz="1200" dirty="0">
                <a:solidFill>
                  <a:schemeClr val="accent2"/>
                </a:solidFill>
                <a:latin typeface="Cocon-Light" pitchFamily="34" charset="0"/>
              </a:rPr>
              <a:t>Jardins secs: effet de mode ou obligation par rapport au réchauffement climatique et aux arrêté préfectoraux de restriction d’eau?</a:t>
            </a:r>
          </a:p>
          <a:p>
            <a:pPr lvl="1">
              <a:buFont typeface="Wingdings" panose="05000000000000000000" pitchFamily="2" charset="2"/>
              <a:buChar char="Ø"/>
            </a:pPr>
            <a:r>
              <a:rPr lang="fr-FR" altLang="fr-FR" sz="1200" dirty="0">
                <a:solidFill>
                  <a:schemeClr val="accent2"/>
                </a:solidFill>
                <a:latin typeface="Cocon-Light" pitchFamily="34" charset="0"/>
              </a:rPr>
              <a:t>Le jardin sec est composé de plantes méditerranéennes: vivaces, arbustes, bulbes sur un sol pauvre et drainant avec un paillage minéral &gt; de 10 cm de gravier  8/12 propre</a:t>
            </a:r>
          </a:p>
          <a:p>
            <a:pPr lvl="1">
              <a:buFont typeface="Wingdings" panose="05000000000000000000" pitchFamily="2" charset="2"/>
              <a:buChar char="Ø"/>
            </a:pPr>
            <a:r>
              <a:rPr lang="fr-FR" altLang="fr-FR" sz="1200" dirty="0">
                <a:solidFill>
                  <a:schemeClr val="accent2"/>
                </a:solidFill>
                <a:latin typeface="Cocon-Light" pitchFamily="34" charset="0"/>
              </a:rPr>
              <a:t>Il peut supporter des étés caniculaires en étant peu ou pas arrosé. Les plantes sont en repos végétatifs pour survivre. Elles ne sont pas esthétiques et Elles ne transpirent pas.</a:t>
            </a:r>
          </a:p>
          <a:p>
            <a:pPr lvl="1">
              <a:buFont typeface="Wingdings" panose="05000000000000000000" pitchFamily="2" charset="2"/>
              <a:buChar char="Ø"/>
            </a:pPr>
            <a:endParaRPr lang="fr-FR" altLang="fr-FR" sz="1200" dirty="0">
              <a:solidFill>
                <a:schemeClr val="accent2"/>
              </a:solidFill>
              <a:latin typeface="Cocon-Light" pitchFamily="34" charset="0"/>
            </a:endParaRP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8</a:t>
            </a:fld>
            <a:endParaRPr lang="fr-FR"/>
          </a:p>
        </p:txBody>
      </p:sp>
    </p:spTree>
    <p:extLst>
      <p:ext uri="{BB962C8B-B14F-4D97-AF65-F5344CB8AC3E}">
        <p14:creationId xmlns:p14="http://schemas.microsoft.com/office/powerpoint/2010/main" val="112445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buFont typeface="Wingdings" panose="05000000000000000000" pitchFamily="2" charset="2"/>
              <a:buChar char="Ø"/>
            </a:pPr>
            <a:r>
              <a:rPr lang="fr-FR" altLang="fr-FR" sz="1200" dirty="0">
                <a:solidFill>
                  <a:schemeClr val="accent2"/>
                </a:solidFill>
                <a:latin typeface="Cocon-Light" pitchFamily="34" charset="0"/>
              </a:rPr>
              <a:t>Jardin de plein soleil orientation Sud de préférence même si avec certaines plantes la mi-ombre est acceptable.</a:t>
            </a:r>
          </a:p>
          <a:p>
            <a:pPr lvl="1">
              <a:buFont typeface="Wingdings" panose="05000000000000000000" pitchFamily="2" charset="2"/>
              <a:buChar char="Ø"/>
            </a:pPr>
            <a:r>
              <a:rPr lang="fr-FR" sz="1200" b="0" dirty="0">
                <a:solidFill>
                  <a:schemeClr val="accent2"/>
                </a:solidFill>
                <a:latin typeface="Cocon-Light" pitchFamily="34" charset="0"/>
              </a:rPr>
              <a:t>Le sol doit être drainant(l’eau ne doit pas stagner l’hiver) avec des apports de cailloux, graviers, sable et de pierres qui accumulent la chaleur pour la restituer.</a:t>
            </a:r>
            <a:endParaRPr lang="fr-FR" b="0" dirty="0"/>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9</a:t>
            </a:fld>
            <a:endParaRPr lang="fr-FR"/>
          </a:p>
        </p:txBody>
      </p:sp>
    </p:spTree>
    <p:extLst>
      <p:ext uri="{BB962C8B-B14F-4D97-AF65-F5344CB8AC3E}">
        <p14:creationId xmlns:p14="http://schemas.microsoft.com/office/powerpoint/2010/main" val="204505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085A3A-F30A-4395-BF8E-00E443E2EB02}"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21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A837E9F-9E1E-41A0-B5F7-8F7C30E5412C}"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303672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6ADCFF-3443-45CC-B468-54E9DFA894B6}"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38094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uniquement">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Conclusion, synthèse et bilan</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504310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5" name="Espace réservé d’image 14">
            <a:extLst>
              <a:ext uri="{FF2B5EF4-FFF2-40B4-BE49-F238E27FC236}">
                <a16:creationId xmlns:a16="http://schemas.microsoft.com/office/drawing/2014/main" id="{E62FC6D8-DD87-4B93-8491-43C84EE63FE2}"/>
              </a:ext>
            </a:extLst>
          </p:cNvPr>
          <p:cNvSpPr>
            <a:spLocks noGrp="1"/>
          </p:cNvSpPr>
          <p:nvPr>
            <p:ph type="pic" sz="quarter" idx="13"/>
          </p:nvPr>
        </p:nvSpPr>
        <p:spPr>
          <a:xfrm>
            <a:off x="5588974" y="1665520"/>
            <a:ext cx="320022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9696CF8C-1EA0-4E47-AC60-CAC3B80A3C5D}"/>
              </a:ext>
            </a:extLst>
          </p:cNvPr>
          <p:cNvSpPr>
            <a:spLocks noGrp="1"/>
          </p:cNvSpPr>
          <p:nvPr>
            <p:ph type="title"/>
          </p:nvPr>
        </p:nvSpPr>
        <p:spPr>
          <a:xfrm>
            <a:off x="603504" y="1335024"/>
            <a:ext cx="4642866" cy="1179576"/>
          </a:xfrm>
        </p:spPr>
        <p:txBody>
          <a:bodyPr lIns="91440" tIns="45720" rIns="91440" bIns="45720" rtlCol="0" anchor="b"/>
          <a:lstStyle>
            <a:lvl1pPr>
              <a:defRPr sz="405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628CABF8-19D8-4F3C-994F-4D35EC7A2C3E}"/>
              </a:ext>
            </a:extLst>
          </p:cNvPr>
          <p:cNvSpPr>
            <a:spLocks noGrp="1"/>
          </p:cNvSpPr>
          <p:nvPr>
            <p:ph idx="1" hasCustomPrompt="1"/>
          </p:nvPr>
        </p:nvSpPr>
        <p:spPr>
          <a:xfrm>
            <a:off x="637794" y="2825496"/>
            <a:ext cx="4642866" cy="3346704"/>
          </a:xfrm>
        </p:spPr>
        <p:txBody>
          <a:bodyPr rtlCol="0"/>
          <a:lstStyle>
            <a:lvl1pPr marL="0" indent="0">
              <a:lnSpc>
                <a:spcPct val="110000"/>
              </a:lnSpc>
              <a:buNone/>
              <a:defRPr sz="1500"/>
            </a:lvl1pPr>
            <a:lvl2pPr marL="171450">
              <a:defRPr sz="1350"/>
            </a:lvl2pPr>
            <a:lvl3pPr marL="342900">
              <a:defRPr sz="1200"/>
            </a:lvl3pPr>
            <a:lvl4pPr marL="514350">
              <a:defRPr sz="1050"/>
            </a:lvl4pPr>
            <a:lvl5pPr>
              <a:defRPr sz="105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p:txBody>
      </p:sp>
      <p:sp>
        <p:nvSpPr>
          <p:cNvPr id="4" name="Espace réservé de la date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fr-FR" noProof="0"/>
              <a:t>03/09/20XX</a:t>
            </a:r>
          </a:p>
        </p:txBody>
      </p:sp>
      <p:sp>
        <p:nvSpPr>
          <p:cNvPr id="5" name="Espace réservé du pied de page 4">
            <a:extLst>
              <a:ext uri="{FF2B5EF4-FFF2-40B4-BE49-F238E27FC236}">
                <a16:creationId xmlns:a16="http://schemas.microsoft.com/office/drawing/2014/main" id="{6140F15D-DD72-46D5-BF0F-F5064710700E}"/>
              </a:ext>
            </a:extLst>
          </p:cNvPr>
          <p:cNvSpPr>
            <a:spLocks noGrp="1"/>
          </p:cNvSpPr>
          <p:nvPr>
            <p:ph type="ftr" sz="quarter" idx="11"/>
          </p:nvPr>
        </p:nvSpPr>
        <p:spPr>
          <a:xfrm>
            <a:off x="5973318" y="621793"/>
            <a:ext cx="3086100" cy="365125"/>
          </a:xfrm>
        </p:spPr>
        <p:txBody>
          <a:bodyPr rtlCol="0"/>
          <a:lstStyle>
            <a:lvl1pPr>
              <a:defRPr baseline="0">
                <a:solidFill>
                  <a:schemeClr val="accent2"/>
                </a:solidFill>
              </a:defRPr>
            </a:lvl1pPr>
          </a:lstStyle>
          <a:p>
            <a:pPr rtl="0"/>
            <a:r>
              <a:rPr lang="fr-FR" noProof="0"/>
              <a:t>ACCEPTATION ET GESTION DE LA FLORE SPONTANEE</a:t>
            </a:r>
          </a:p>
        </p:txBody>
      </p:sp>
      <p:sp>
        <p:nvSpPr>
          <p:cNvPr id="6" name="Espace réservé du numéro de diapositive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fr-FR" noProof="0" smtClean="0"/>
              <a:pPr rtl="0"/>
              <a:t>‹N°›</a:t>
            </a:fld>
            <a:endParaRPr lang="fr-FR" noProof="0"/>
          </a:p>
        </p:txBody>
      </p:sp>
      <p:cxnSp>
        <p:nvCxnSpPr>
          <p:cNvPr id="9" name="Connecteur droit 8">
            <a:extLst>
              <a:ext uri="{FF2B5EF4-FFF2-40B4-BE49-F238E27FC236}">
                <a16:creationId xmlns:a16="http://schemas.microsoft.com/office/drawing/2014/main" id="{FA8B3D0E-ED3F-46FA-AE79-5FEFDE9168E3}"/>
              </a:ext>
            </a:extLst>
          </p:cNvPr>
          <p:cNvCxnSpPr>
            <a:cxnSpLocks/>
          </p:cNvCxnSpPr>
          <p:nvPr userDrawn="1"/>
        </p:nvCxnSpPr>
        <p:spPr>
          <a:xfrm>
            <a:off x="1" y="806470"/>
            <a:ext cx="5927792"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sme 10">
            <a:extLst>
              <a:ext uri="{FF2B5EF4-FFF2-40B4-BE49-F238E27FC236}">
                <a16:creationId xmlns:a16="http://schemas.microsoft.com/office/drawing/2014/main" id="{AAD06B87-D9B2-4F94-B734-A8F039A2033F}"/>
              </a:ext>
            </a:extLst>
          </p:cNvPr>
          <p:cNvSpPr/>
          <p:nvPr userDrawn="1"/>
        </p:nvSpPr>
        <p:spPr>
          <a:xfrm>
            <a:off x="8461192" y="2070656"/>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fr-FR" sz="1350" noProof="0"/>
          </a:p>
        </p:txBody>
      </p:sp>
      <p:sp>
        <p:nvSpPr>
          <p:cNvPr id="19" name="Graphisme 11">
            <a:extLst>
              <a:ext uri="{FF2B5EF4-FFF2-40B4-BE49-F238E27FC236}">
                <a16:creationId xmlns:a16="http://schemas.microsoft.com/office/drawing/2014/main" id="{BB13A13C-36EA-4B13-9175-C5FE95B34D33}"/>
              </a:ext>
            </a:extLst>
          </p:cNvPr>
          <p:cNvSpPr/>
          <p:nvPr userDrawn="1"/>
        </p:nvSpPr>
        <p:spPr>
          <a:xfrm>
            <a:off x="8226961" y="178001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3581994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CBE04E7-B90B-495B-B3E7-F9D71C25144C}"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7946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0EC63BB-68E6-444D-A614-A85D81C0D6A4}" type="datetime1">
              <a:rPr lang="en-US" smtClean="0"/>
              <a:t>5/5/2026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72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98CDE1B-1A57-4712-8C88-9B4CDFF61955}" type="datetime1">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299277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2296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440" y="2582334"/>
            <a:ext cx="370332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2470FB5-30B6-4D51-B889-617514A6427B}" type="datetime1">
              <a:rPr lang="en-US" smtClean="0"/>
              <a:t>5/5/2026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70302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30BDBE7-1C80-4F38-9713-A2C90A07ACCD}" type="datetime1">
              <a:rPr lang="en-US" smtClean="0"/>
              <a:t>5/5/2026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2984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C025DFD-261A-4714-9EAE-AB43963279F1}" type="datetime1">
              <a:rPr lang="en-US" smtClean="0"/>
              <a:t>5/5/2026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790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3A79A55-F054-4AA3-AB1C-36A8B7CF64F1}" type="datetime1">
              <a:rPr lang="en-US" smtClean="0"/>
              <a:t>5/5/2026</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‹N°›</a:t>
            </a:fld>
            <a:endParaRPr lang="en-US" dirty="0"/>
          </a:p>
        </p:txBody>
      </p:sp>
    </p:spTree>
    <p:extLst>
      <p:ext uri="{BB962C8B-B14F-4D97-AF65-F5344CB8AC3E}">
        <p14:creationId xmlns:p14="http://schemas.microsoft.com/office/powerpoint/2010/main" val="167352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9FA682-6C87-48A3-AC95-C24AD3CEFA30}" type="datetime1">
              <a:rPr lang="en-US" smtClean="0"/>
              <a:t>5/5/2026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10976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DBAC9B9-E989-4FB0-A455-12BB0DD1C7C0}" type="datetime1">
              <a:rPr lang="en-US" smtClean="0"/>
              <a:t>5/5/2026</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2298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 id="2147483712"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C0F7FB2-3432-2FB9-7206-006129B36881}"/>
              </a:ext>
            </a:extLst>
          </p:cNvPr>
          <p:cNvSpPr>
            <a:spLocks noGrp="1"/>
          </p:cNvSpPr>
          <p:nvPr>
            <p:ph type="body" sz="quarter" idx="13"/>
          </p:nvPr>
        </p:nvSpPr>
        <p:spPr>
          <a:xfrm>
            <a:off x="801510" y="330199"/>
            <a:ext cx="7958667" cy="6355645"/>
          </a:xfrm>
        </p:spPr>
        <p:txBody>
          <a:bodyPr>
            <a:noAutofit/>
          </a:bodyPr>
          <a:lstStyle/>
          <a:p>
            <a:pPr algn="just"/>
            <a:r>
              <a:rPr lang="fr-FR" sz="2400" dirty="0">
                <a:latin typeface="Algerian" panose="04020705040A02060702" pitchFamily="82" charset="0"/>
              </a:rPr>
              <a:t>Dans un monde où l'eau devient une ressource précieuse, les jardins secs se présentent comme une alternative innovante et durable, alliant esthétique et respect de l'environnement. En intégrant des plantes sobres en eau, telles que les vivaces méditerranéennes, nous créons des espaces de verdure qui non seulement embellissent nos villes, mais favorisent également la biodiversité tout en nécessitant peu d'entretien. En plantant des arbres adaptés aux climats futurs, nous posons les fondations d'un écosystème résilient, capable de s'épanouir malgré les défis que pose le changement climatique. C'est ainsi que, pas à pas, nous construisons un jardin de demain, harmonieux et durable, qui célèbre la beauté de la nature tout en préservant notre planète.</a:t>
            </a:r>
          </a:p>
        </p:txBody>
      </p:sp>
    </p:spTree>
    <p:extLst>
      <p:ext uri="{BB962C8B-B14F-4D97-AF65-F5344CB8AC3E}">
        <p14:creationId xmlns:p14="http://schemas.microsoft.com/office/powerpoint/2010/main" val="2337048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573379" y="103690"/>
            <a:ext cx="4670112" cy="523220"/>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algn="ctr"/>
            <a:r>
              <a:rPr lang="fr-FR" sz="2800" b="1" dirty="0">
                <a:effectLst>
                  <a:outerShdw blurRad="38100" dist="38100" dir="2700000" algn="tl">
                    <a:srgbClr val="000000">
                      <a:alpha val="43137"/>
                    </a:srgbClr>
                  </a:outerShdw>
                </a:effectLst>
              </a:rPr>
              <a:t>Conception de jardins secs</a:t>
            </a:r>
          </a:p>
        </p:txBody>
      </p:sp>
      <p:sp>
        <p:nvSpPr>
          <p:cNvPr id="2" name="Espace réservé du numéro de diapositive 1">
            <a:extLst>
              <a:ext uri="{FF2B5EF4-FFF2-40B4-BE49-F238E27FC236}">
                <a16:creationId xmlns:a16="http://schemas.microsoft.com/office/drawing/2014/main" id="{2F9F2431-8930-EF98-AB48-F190BC4C6F1E}"/>
              </a:ext>
            </a:extLst>
          </p:cNvPr>
          <p:cNvSpPr>
            <a:spLocks noGrp="1"/>
          </p:cNvSpPr>
          <p:nvPr>
            <p:ph type="sldNum" sz="quarter" idx="12"/>
          </p:nvPr>
        </p:nvSpPr>
        <p:spPr/>
        <p:txBody>
          <a:bodyPr/>
          <a:lstStyle/>
          <a:p>
            <a:pPr rtl="0"/>
            <a:fld id="{D8DA9DAA-006C-4F4B-980E-E3DF019B24E2}" type="slidenum">
              <a:rPr lang="fr-FR" noProof="0" smtClean="0"/>
              <a:t>10</a:t>
            </a:fld>
            <a:endParaRPr lang="fr-FR" noProof="0"/>
          </a:p>
        </p:txBody>
      </p:sp>
      <p:sp>
        <p:nvSpPr>
          <p:cNvPr id="3" name="Rectangle 3">
            <a:extLst>
              <a:ext uri="{FF2B5EF4-FFF2-40B4-BE49-F238E27FC236}">
                <a16:creationId xmlns:a16="http://schemas.microsoft.com/office/drawing/2014/main" id="{2668C054-7497-F047-E7EE-CEC8BD136DDA}"/>
              </a:ext>
            </a:extLst>
          </p:cNvPr>
          <p:cNvSpPr txBox="1">
            <a:spLocks noChangeArrowheads="1"/>
          </p:cNvSpPr>
          <p:nvPr/>
        </p:nvSpPr>
        <p:spPr>
          <a:xfrm>
            <a:off x="0" y="234866"/>
            <a:ext cx="9011653" cy="6093744"/>
          </a:xfrm>
          <a:prstGeom prst="rect">
            <a:avLst/>
          </a:prstGeom>
        </p:spPr>
        <p:txBody>
          <a:bodyPr>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altLang="fr-FR" sz="1725" dirty="0">
              <a:solidFill>
                <a:schemeClr val="accent2"/>
              </a:solidFill>
            </a:endParaRPr>
          </a:p>
          <a:p>
            <a:pPr marL="0" lvl="1" indent="0">
              <a:buFont typeface="Arial" panose="020B0604020202020204" pitchFamily="34" charset="0"/>
              <a:buNone/>
            </a:pPr>
            <a:r>
              <a:rPr lang="fr-FR" altLang="fr-FR" sz="2400" dirty="0">
                <a:solidFill>
                  <a:schemeClr val="accent2"/>
                </a:solidFill>
                <a:latin typeface="Cocon-Light" pitchFamily="34" charset="0"/>
              </a:rPr>
              <a:t>Méthode FILIPPI / Narbonne: </a:t>
            </a:r>
          </a:p>
          <a:p>
            <a:pPr marL="0" lvl="1" indent="0">
              <a:buFont typeface="Arial" panose="020B0604020202020204" pitchFamily="34" charset="0"/>
              <a:buNone/>
            </a:pPr>
            <a:endParaRPr lang="fr-FR" altLang="fr-FR" sz="2400" dirty="0">
              <a:solidFill>
                <a:schemeClr val="accent2"/>
              </a:solidFill>
              <a:latin typeface="Cocon-Light" pitchFamily="34" charset="0"/>
            </a:endParaRPr>
          </a:p>
          <a:p>
            <a:pPr lvl="1">
              <a:buFont typeface="Wingdings" panose="05000000000000000000" pitchFamily="2" charset="2"/>
              <a:buChar char="Ø"/>
            </a:pPr>
            <a:r>
              <a:rPr lang="fr-FR" altLang="fr-FR" sz="3100" dirty="0">
                <a:solidFill>
                  <a:schemeClr val="accent2"/>
                </a:solidFill>
                <a:latin typeface="Cocon-Light" pitchFamily="34" charset="0"/>
              </a:rPr>
              <a:t>Décompactage profond (mini pelle en bêchage Espagnol), pas d’amendement organique, les sols en place sont suffisants.</a:t>
            </a:r>
          </a:p>
          <a:p>
            <a:pPr lvl="1">
              <a:buFont typeface="Wingdings" panose="05000000000000000000" pitchFamily="2" charset="2"/>
              <a:buChar char="Ø"/>
            </a:pPr>
            <a:r>
              <a:rPr lang="fr-FR" altLang="fr-FR" sz="3100" dirty="0">
                <a:solidFill>
                  <a:schemeClr val="accent2"/>
                </a:solidFill>
                <a:latin typeface="Cocon-Light" pitchFamily="34" charset="0"/>
              </a:rPr>
              <a:t> Le sol doit avoir au moins 15% à 30% de cailloux ou graviers, il faut le bomber pour éviter la stagnation de l’eau.</a:t>
            </a:r>
          </a:p>
          <a:p>
            <a:pPr lvl="1">
              <a:buFont typeface="Wingdings" panose="05000000000000000000" pitchFamily="2" charset="2"/>
              <a:buChar char="Ø"/>
            </a:pPr>
            <a:r>
              <a:rPr lang="fr-FR" altLang="fr-FR" sz="3100" dirty="0">
                <a:solidFill>
                  <a:schemeClr val="accent2"/>
                </a:solidFill>
                <a:latin typeface="Cocon-Light" pitchFamily="34" charset="0"/>
              </a:rPr>
              <a:t> Plantation avec des petits plants en Octobre pour favoriser le système racinaire</a:t>
            </a:r>
          </a:p>
          <a:p>
            <a:pPr lvl="1">
              <a:buFont typeface="Wingdings" panose="05000000000000000000" pitchFamily="2" charset="2"/>
              <a:buChar char="Ø"/>
            </a:pPr>
            <a:r>
              <a:rPr lang="fr-FR" altLang="fr-FR" sz="3100" dirty="0">
                <a:solidFill>
                  <a:schemeClr val="accent2"/>
                </a:solidFill>
                <a:latin typeface="Cocon-Light" pitchFamily="34" charset="0"/>
              </a:rPr>
              <a:t>Eviter l’eau stagnante avec le froid, sol drainant</a:t>
            </a:r>
          </a:p>
          <a:p>
            <a:pPr lvl="1">
              <a:buFont typeface="Wingdings" panose="05000000000000000000" pitchFamily="2" charset="2"/>
              <a:buChar char="Ø"/>
            </a:pPr>
            <a:r>
              <a:rPr lang="fr-FR" altLang="fr-FR" sz="3100" dirty="0">
                <a:solidFill>
                  <a:schemeClr val="accent2"/>
                </a:solidFill>
                <a:latin typeface="Cocon-Light" pitchFamily="34" charset="0"/>
              </a:rPr>
              <a:t>Faire une grande cuvette pour l’arrosage: 20 cm prof sur 60 cm de diam</a:t>
            </a:r>
          </a:p>
          <a:p>
            <a:pPr lvl="1">
              <a:buFont typeface="Wingdings" panose="05000000000000000000" pitchFamily="2" charset="2"/>
              <a:buChar char="Ø"/>
            </a:pPr>
            <a:r>
              <a:rPr lang="fr-FR" altLang="fr-FR" sz="3100" dirty="0">
                <a:solidFill>
                  <a:schemeClr val="accent2"/>
                </a:solidFill>
                <a:latin typeface="Cocon-Light" pitchFamily="34" charset="0"/>
              </a:rPr>
              <a:t>Arrosage l’été tous les 15 jours en profondeur. Pas d’arrosage la 3</a:t>
            </a:r>
            <a:r>
              <a:rPr lang="fr-FR" altLang="fr-FR" sz="3100" baseline="30000" dirty="0">
                <a:solidFill>
                  <a:schemeClr val="accent2"/>
                </a:solidFill>
                <a:latin typeface="Cocon-Light" pitchFamily="34" charset="0"/>
              </a:rPr>
              <a:t>ème</a:t>
            </a:r>
            <a:r>
              <a:rPr lang="fr-FR" altLang="fr-FR" sz="3100" dirty="0">
                <a:solidFill>
                  <a:schemeClr val="accent2"/>
                </a:solidFill>
                <a:latin typeface="Cocon-Light" pitchFamily="34" charset="0"/>
              </a:rPr>
              <a:t> année</a:t>
            </a:r>
          </a:p>
          <a:p>
            <a:pPr lvl="1">
              <a:buFont typeface="Wingdings" panose="05000000000000000000" pitchFamily="2" charset="2"/>
              <a:buChar char="Ø"/>
            </a:pPr>
            <a:r>
              <a:rPr lang="fr-FR" altLang="fr-FR" sz="3100" dirty="0">
                <a:solidFill>
                  <a:schemeClr val="accent2"/>
                </a:solidFill>
                <a:latin typeface="Cocon-Light" pitchFamily="34" charset="0"/>
              </a:rPr>
              <a:t>Désherber 3 à 4 fois manuellement la première année</a:t>
            </a:r>
          </a:p>
          <a:p>
            <a:pPr lvl="1">
              <a:buFont typeface="Wingdings" panose="05000000000000000000" pitchFamily="2" charset="2"/>
              <a:buChar char="Ø"/>
            </a:pPr>
            <a:r>
              <a:rPr lang="fr-FR" altLang="fr-FR" sz="3100" dirty="0">
                <a:solidFill>
                  <a:schemeClr val="accent2"/>
                </a:solidFill>
                <a:latin typeface="Cocon-Light" pitchFamily="34" charset="0"/>
              </a:rPr>
              <a:t>La 3eme année, paillage minéral avec de gros cailloux</a:t>
            </a:r>
          </a:p>
          <a:p>
            <a:pPr lvl="1">
              <a:buFont typeface="Wingdings" panose="05000000000000000000" pitchFamily="2" charset="2"/>
              <a:buChar char="Ø"/>
            </a:pPr>
            <a:r>
              <a:rPr lang="fr-FR" altLang="fr-FR" sz="3100" dirty="0">
                <a:solidFill>
                  <a:schemeClr val="accent2"/>
                </a:solidFill>
                <a:latin typeface="Cocon-Light" pitchFamily="34" charset="0"/>
              </a:rPr>
              <a:t>Pas de taille systématique mais contenir les plus envahissantes</a:t>
            </a:r>
          </a:p>
          <a:p>
            <a:pPr lvl="1">
              <a:buFont typeface="Wingdings" panose="05000000000000000000" pitchFamily="2" charset="2"/>
              <a:buChar char="Ø"/>
            </a:pPr>
            <a:endParaRPr lang="fr-FR" altLang="fr-FR" sz="3100" dirty="0">
              <a:solidFill>
                <a:schemeClr val="accent2"/>
              </a:solidFill>
              <a:latin typeface="Cocon-Light" pitchFamily="34" charset="0"/>
            </a:endParaRPr>
          </a:p>
          <a:p>
            <a:pPr lvl="1">
              <a:buFont typeface="Wingdings" panose="05000000000000000000" pitchFamily="2" charset="2"/>
              <a:buChar char="Ø"/>
            </a:pPr>
            <a:r>
              <a:rPr lang="fr-FR" altLang="fr-FR" sz="3100" dirty="0">
                <a:solidFill>
                  <a:schemeClr val="accent2"/>
                </a:solidFill>
                <a:latin typeface="Cocon-Light" pitchFamily="34" charset="0"/>
              </a:rPr>
              <a:t>Un jardin sec n’est pas esthétique l’été car les plantes sont en repos végétatif et grillées. Il est en fleurs au printemps et remonte un peu en Automne.</a:t>
            </a:r>
          </a:p>
          <a:p>
            <a:pPr lvl="1">
              <a:buFont typeface="Wingdings" panose="05000000000000000000" pitchFamily="2" charset="2"/>
              <a:buChar char="Ø"/>
            </a:pPr>
            <a:r>
              <a:rPr lang="fr-FR" altLang="fr-FR" sz="3100" dirty="0">
                <a:solidFill>
                  <a:schemeClr val="accent2"/>
                </a:solidFill>
                <a:latin typeface="Cocon-Light" pitchFamily="34" charset="0"/>
              </a:rPr>
              <a:t>Il demande peu d’entretien et d’arrosage par rapport aux autres plantations.</a:t>
            </a:r>
          </a:p>
          <a:p>
            <a:pPr lvl="1">
              <a:buFont typeface="Wingdings" panose="05000000000000000000" pitchFamily="2" charset="2"/>
              <a:buChar char="Ø"/>
            </a:pPr>
            <a:r>
              <a:rPr lang="fr-FR" altLang="fr-FR" sz="3100" dirty="0">
                <a:solidFill>
                  <a:schemeClr val="accent2"/>
                </a:solidFill>
                <a:latin typeface="Cocon-Light" pitchFamily="34" charset="0"/>
              </a:rPr>
              <a:t>Il est durable.</a:t>
            </a:r>
          </a:p>
        </p:txBody>
      </p:sp>
    </p:spTree>
    <p:extLst>
      <p:ext uri="{BB962C8B-B14F-4D97-AF65-F5344CB8AC3E}">
        <p14:creationId xmlns:p14="http://schemas.microsoft.com/office/powerpoint/2010/main" val="241776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6A453-DC29-E81C-93F0-04D573A6D97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17EA538E-4C52-68EE-AE14-5A6F8350A189}"/>
              </a:ext>
            </a:extLst>
          </p:cNvPr>
          <p:cNvSpPr txBox="1"/>
          <p:nvPr/>
        </p:nvSpPr>
        <p:spPr>
          <a:xfrm>
            <a:off x="2399370" y="135106"/>
            <a:ext cx="4670112" cy="523220"/>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algn="ctr"/>
            <a:r>
              <a:rPr lang="fr-FR" sz="2800" b="1" dirty="0">
                <a:effectLst>
                  <a:outerShdw blurRad="38100" dist="38100" dir="2700000" algn="tl">
                    <a:srgbClr val="000000">
                      <a:alpha val="43137"/>
                    </a:srgbClr>
                  </a:outerShdw>
                </a:effectLst>
              </a:rPr>
              <a:t>Entretien de jardins secs</a:t>
            </a:r>
          </a:p>
        </p:txBody>
      </p:sp>
      <p:sp>
        <p:nvSpPr>
          <p:cNvPr id="2" name="Espace réservé du numéro de diapositive 1">
            <a:extLst>
              <a:ext uri="{FF2B5EF4-FFF2-40B4-BE49-F238E27FC236}">
                <a16:creationId xmlns:a16="http://schemas.microsoft.com/office/drawing/2014/main" id="{5AF9201E-8313-5AF2-4C60-989352AF878E}"/>
              </a:ext>
            </a:extLst>
          </p:cNvPr>
          <p:cNvSpPr>
            <a:spLocks noGrp="1"/>
          </p:cNvSpPr>
          <p:nvPr>
            <p:ph type="sldNum" sz="quarter" idx="12"/>
          </p:nvPr>
        </p:nvSpPr>
        <p:spPr/>
        <p:txBody>
          <a:bodyPr/>
          <a:lstStyle/>
          <a:p>
            <a:pPr rtl="0"/>
            <a:fld id="{D8DA9DAA-006C-4F4B-980E-E3DF019B24E2}" type="slidenum">
              <a:rPr lang="fr-FR" noProof="0" smtClean="0"/>
              <a:t>11</a:t>
            </a:fld>
            <a:endParaRPr lang="fr-FR" noProof="0"/>
          </a:p>
        </p:txBody>
      </p:sp>
      <p:sp>
        <p:nvSpPr>
          <p:cNvPr id="3" name="Rectangle 3">
            <a:extLst>
              <a:ext uri="{FF2B5EF4-FFF2-40B4-BE49-F238E27FC236}">
                <a16:creationId xmlns:a16="http://schemas.microsoft.com/office/drawing/2014/main" id="{60DEACB1-B74F-1E34-8252-DB66F9F2CDD5}"/>
              </a:ext>
            </a:extLst>
          </p:cNvPr>
          <p:cNvSpPr txBox="1">
            <a:spLocks noChangeArrowheads="1"/>
          </p:cNvSpPr>
          <p:nvPr/>
        </p:nvSpPr>
        <p:spPr>
          <a:xfrm>
            <a:off x="-12031" y="842307"/>
            <a:ext cx="9037468" cy="552882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altLang="fr-FR" sz="2000" dirty="0">
              <a:solidFill>
                <a:schemeClr val="accent2"/>
              </a:solidFill>
              <a:latin typeface="Cocon-Light" pitchFamily="34" charset="0"/>
            </a:endParaRPr>
          </a:p>
        </p:txBody>
      </p:sp>
      <p:sp>
        <p:nvSpPr>
          <p:cNvPr id="6" name="ZoneTexte 5">
            <a:extLst>
              <a:ext uri="{FF2B5EF4-FFF2-40B4-BE49-F238E27FC236}">
                <a16:creationId xmlns:a16="http://schemas.microsoft.com/office/drawing/2014/main" id="{F1B53785-D30E-1A80-4D19-8D447B29FAB0}"/>
              </a:ext>
            </a:extLst>
          </p:cNvPr>
          <p:cNvSpPr txBox="1"/>
          <p:nvPr/>
        </p:nvSpPr>
        <p:spPr>
          <a:xfrm>
            <a:off x="97129" y="975227"/>
            <a:ext cx="8819147" cy="5262979"/>
          </a:xfrm>
          <a:prstGeom prst="rect">
            <a:avLst/>
          </a:prstGeom>
          <a:noFill/>
        </p:spPr>
        <p:txBody>
          <a:bodyPr wrap="square">
            <a:spAutoFit/>
          </a:bodyPr>
          <a:lstStyle/>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Il ne faut pas croire qu’un jardin sec ne demande aucun entretien surtout si le sol de plantation est pollué par des mauvaises herbes type chiendent, liseron, oxalis ou autres.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Il demande au  moins une taille annuelle de fin d’hiver, une taille des inflorescences fin d’été si nécessaire et un suivi du désherbage les premières années ou plus suivant la conception</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Ne pas hésitez à multiplier, à diviser, à arracher pour replanter et à arracher pour laisser de la place au développement des autres.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Il est préférable de pratiquer un faux semis.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Faut-il mettre une toile biodégradable?</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Faut-il planter dense et éliminer certaines plantes les années suivantes?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Faut-il installer un arrosage aux gouttes à gouttes qui arrose trop et favorise la propagation des maladies?</a:t>
            </a:r>
          </a:p>
        </p:txBody>
      </p:sp>
    </p:spTree>
    <p:extLst>
      <p:ext uri="{BB962C8B-B14F-4D97-AF65-F5344CB8AC3E}">
        <p14:creationId xmlns:p14="http://schemas.microsoft.com/office/powerpoint/2010/main" val="1793183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8EC4722-F74C-58FE-6FBB-28CA3C1C2832}"/>
              </a:ext>
            </a:extLst>
          </p:cNvPr>
          <p:cNvSpPr>
            <a:spLocks noGrp="1"/>
          </p:cNvSpPr>
          <p:nvPr>
            <p:ph type="sldNum" sz="quarter" idx="12"/>
          </p:nvPr>
        </p:nvSpPr>
        <p:spPr/>
        <p:txBody>
          <a:bodyPr/>
          <a:lstStyle/>
          <a:p>
            <a:pPr rtl="0"/>
            <a:fld id="{D8DA9DAA-006C-4F4B-980E-E3DF019B24E2}" type="slidenum">
              <a:rPr lang="fr-FR" noProof="0" smtClean="0"/>
              <a:t>12</a:t>
            </a:fld>
            <a:endParaRPr lang="fr-FR" noProof="0"/>
          </a:p>
        </p:txBody>
      </p:sp>
      <p:pic>
        <p:nvPicPr>
          <p:cNvPr id="3" name="Image 2">
            <a:extLst>
              <a:ext uri="{FF2B5EF4-FFF2-40B4-BE49-F238E27FC236}">
                <a16:creationId xmlns:a16="http://schemas.microsoft.com/office/drawing/2014/main" id="{F6CCEF43-5B8D-046C-7337-6757B190E95B}"/>
              </a:ext>
            </a:extLst>
          </p:cNvPr>
          <p:cNvPicPr>
            <a:picLocks noChangeAspect="1"/>
          </p:cNvPicPr>
          <p:nvPr/>
        </p:nvPicPr>
        <p:blipFill>
          <a:blip r:embed="rId3"/>
          <a:stretch>
            <a:fillRect/>
          </a:stretch>
        </p:blipFill>
        <p:spPr>
          <a:xfrm>
            <a:off x="0" y="14111"/>
            <a:ext cx="9144000" cy="6829778"/>
          </a:xfrm>
          <a:prstGeom prst="rect">
            <a:avLst/>
          </a:prstGeom>
        </p:spPr>
      </p:pic>
      <p:sp>
        <p:nvSpPr>
          <p:cNvPr id="5" name="ZoneTexte 4">
            <a:extLst>
              <a:ext uri="{FF2B5EF4-FFF2-40B4-BE49-F238E27FC236}">
                <a16:creationId xmlns:a16="http://schemas.microsoft.com/office/drawing/2014/main" id="{D7ABBEE4-40D3-F4F7-8D61-733AD000947B}"/>
              </a:ext>
            </a:extLst>
          </p:cNvPr>
          <p:cNvSpPr txBox="1"/>
          <p:nvPr/>
        </p:nvSpPr>
        <p:spPr>
          <a:xfrm>
            <a:off x="3559216" y="150999"/>
            <a:ext cx="4664596" cy="584775"/>
          </a:xfrm>
          <a:prstGeom prst="rect">
            <a:avLst/>
          </a:prstGeom>
          <a:noFill/>
        </p:spPr>
        <p:txBody>
          <a:bodyPr wrap="square">
            <a:spAutoFit/>
          </a:bodyPr>
          <a:lstStyle/>
          <a:p>
            <a:r>
              <a:rPr lang="fr-FR" sz="3200" b="0" i="0" dirty="0">
                <a:solidFill>
                  <a:srgbClr val="006621"/>
                </a:solidFill>
                <a:effectLst/>
                <a:latin typeface="Roboto" panose="02000000000000000000" pitchFamily="2" charset="0"/>
              </a:rPr>
              <a:t>https://jardin-sec.com/</a:t>
            </a:r>
            <a:endParaRPr lang="fr-FR" sz="3200" dirty="0"/>
          </a:p>
        </p:txBody>
      </p:sp>
    </p:spTree>
    <p:extLst>
      <p:ext uri="{BB962C8B-B14F-4D97-AF65-F5344CB8AC3E}">
        <p14:creationId xmlns:p14="http://schemas.microsoft.com/office/powerpoint/2010/main" val="3096312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CFBD5361-2A22-37A9-A066-C65BD03B390B}"/>
              </a:ext>
            </a:extLst>
          </p:cNvPr>
          <p:cNvSpPr>
            <a:spLocks noGrp="1" noChangeArrowheads="1"/>
          </p:cNvSpPr>
          <p:nvPr>
            <p:ph type="title"/>
          </p:nvPr>
        </p:nvSpPr>
        <p:spPr/>
        <p:txBody>
          <a:bodyPr/>
          <a:lstStyle/>
          <a:p>
            <a:endParaRPr lang="fr-FR" altLang="fr-FR"/>
          </a:p>
        </p:txBody>
      </p:sp>
      <p:sp>
        <p:nvSpPr>
          <p:cNvPr id="6147" name="Rectangle 3">
            <a:extLst>
              <a:ext uri="{FF2B5EF4-FFF2-40B4-BE49-F238E27FC236}">
                <a16:creationId xmlns:a16="http://schemas.microsoft.com/office/drawing/2014/main" id="{8D1E7D08-9A45-7954-9CDD-1B7899A5EB66}"/>
              </a:ext>
            </a:extLst>
          </p:cNvPr>
          <p:cNvSpPr>
            <a:spLocks noGrp="1" noChangeAspect="1" noChangeArrowheads="1"/>
          </p:cNvSpPr>
          <p:nvPr isPhoto="1"/>
        </p:nvSpPr>
        <p:spPr bwMode="auto">
          <a:xfrm>
            <a:off x="0" y="567179"/>
            <a:ext cx="4292732" cy="286182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a:extLst>
              <a:ext uri="{FF2B5EF4-FFF2-40B4-BE49-F238E27FC236}">
                <a16:creationId xmlns:a16="http://schemas.microsoft.com/office/drawing/2014/main" id="{ACB1CD27-9713-BFD9-BD13-48DF593BA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2732" y="0"/>
            <a:ext cx="4851268" cy="3236332"/>
          </a:xfrm>
          <a:prstGeom prst="rect">
            <a:avLst/>
          </a:prstGeom>
        </p:spPr>
      </p:pic>
      <p:pic>
        <p:nvPicPr>
          <p:cNvPr id="4" name="Image 3">
            <a:extLst>
              <a:ext uri="{FF2B5EF4-FFF2-40B4-BE49-F238E27FC236}">
                <a16:creationId xmlns:a16="http://schemas.microsoft.com/office/drawing/2014/main" id="{98A158C7-8E62-F809-FABA-68FAE7F909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732" y="3473995"/>
            <a:ext cx="5077511" cy="3384005"/>
          </a:xfrm>
          <a:prstGeom prst="rect">
            <a:avLst/>
          </a:prstGeom>
        </p:spPr>
      </p:pic>
      <p:pic>
        <p:nvPicPr>
          <p:cNvPr id="6" name="Image 5">
            <a:extLst>
              <a:ext uri="{FF2B5EF4-FFF2-40B4-BE49-F238E27FC236}">
                <a16:creationId xmlns:a16="http://schemas.microsoft.com/office/drawing/2014/main" id="{E3270F84-A75A-F585-28DB-B8E02C29A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768053"/>
            <a:ext cx="4639560" cy="30899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B827C42-01FA-EA0A-3224-8490DDFFB547}"/>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Image 4" descr="Une image contenant texte, fruit, Groupe d’aliments&#10;&#10;Le contenu généré par l’IA peut être incorrect.">
            <a:extLst>
              <a:ext uri="{FF2B5EF4-FFF2-40B4-BE49-F238E27FC236}">
                <a16:creationId xmlns:a16="http://schemas.microsoft.com/office/drawing/2014/main" id="{9908D616-5DAA-59E1-428E-700C2ACC8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7186"/>
            <a:ext cx="9144000" cy="5103628"/>
          </a:xfrm>
          <a:prstGeom prst="rect">
            <a:avLst/>
          </a:prstGeom>
        </p:spPr>
      </p:pic>
    </p:spTree>
    <p:extLst>
      <p:ext uri="{BB962C8B-B14F-4D97-AF65-F5344CB8AC3E}">
        <p14:creationId xmlns:p14="http://schemas.microsoft.com/office/powerpoint/2010/main" val="1448126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a:extLst>
              <a:ext uri="{FF2B5EF4-FFF2-40B4-BE49-F238E27FC236}">
                <a16:creationId xmlns:a16="http://schemas.microsoft.com/office/drawing/2014/main" id="{EAFE9171-1B8B-0F61-773F-D795DFC7966C}"/>
              </a:ext>
            </a:extLst>
          </p:cNvPr>
          <p:cNvSpPr>
            <a:spLocks noGrp="1" noChangeArrowheads="1"/>
          </p:cNvSpPr>
          <p:nvPr>
            <p:ph type="title"/>
          </p:nvPr>
        </p:nvSpPr>
        <p:spPr/>
        <p:txBody>
          <a:bodyPr/>
          <a:lstStyle/>
          <a:p>
            <a:endParaRPr lang="fr-FR" altLang="fr-FR"/>
          </a:p>
        </p:txBody>
      </p:sp>
      <p:sp>
        <p:nvSpPr>
          <p:cNvPr id="3075" name="Rectangle 3">
            <a:extLst>
              <a:ext uri="{FF2B5EF4-FFF2-40B4-BE49-F238E27FC236}">
                <a16:creationId xmlns:a16="http://schemas.microsoft.com/office/drawing/2014/main" id="{E357B9A3-8262-A3F0-3EE3-4D3EBC44D613}"/>
              </a:ext>
            </a:extLst>
          </p:cNvPr>
          <p:cNvSpPr>
            <a:spLocks noGrp="1" noChangeAspect="1" noChangeArrowheads="1"/>
          </p:cNvSpPr>
          <p:nvPr isPhoto="1"/>
        </p:nvSpPr>
        <p:spPr bwMode="auto">
          <a:xfrm>
            <a:off x="0" y="381000"/>
            <a:ext cx="9144000" cy="6096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a:extLst>
              <a:ext uri="{FF2B5EF4-FFF2-40B4-BE49-F238E27FC236}">
                <a16:creationId xmlns:a16="http://schemas.microsoft.com/office/drawing/2014/main" id="{EAFE9171-1B8B-0F61-773F-D795DFC7966C}"/>
              </a:ext>
            </a:extLst>
          </p:cNvPr>
          <p:cNvSpPr>
            <a:spLocks noGrp="1" noChangeArrowheads="1"/>
          </p:cNvSpPr>
          <p:nvPr>
            <p:ph type="title"/>
          </p:nvPr>
        </p:nvSpPr>
        <p:spPr/>
        <p:txBody>
          <a:bodyPr/>
          <a:lstStyle/>
          <a:p>
            <a:endParaRPr lang="fr-FR" altLang="fr-FR"/>
          </a:p>
        </p:txBody>
      </p:sp>
      <p:pic>
        <p:nvPicPr>
          <p:cNvPr id="3" name="Image 2">
            <a:extLst>
              <a:ext uri="{FF2B5EF4-FFF2-40B4-BE49-F238E27FC236}">
                <a16:creationId xmlns:a16="http://schemas.microsoft.com/office/drawing/2014/main" id="{02C23571-923B-5D84-9AD9-DF6B930AE4B8}"/>
              </a:ext>
            </a:extLst>
          </p:cNvPr>
          <p:cNvPicPr>
            <a:picLocks noChangeAspect="1"/>
          </p:cNvPicPr>
          <p:nvPr/>
        </p:nvPicPr>
        <p:blipFill>
          <a:blip r:embed="rId3"/>
          <a:stretch>
            <a:fillRect/>
          </a:stretch>
        </p:blipFill>
        <p:spPr>
          <a:xfrm>
            <a:off x="3336305" y="-1"/>
            <a:ext cx="5807696" cy="3265187"/>
          </a:xfrm>
          <a:prstGeom prst="rect">
            <a:avLst/>
          </a:prstGeom>
        </p:spPr>
      </p:pic>
      <p:pic>
        <p:nvPicPr>
          <p:cNvPr id="4" name="Image 3">
            <a:extLst>
              <a:ext uri="{FF2B5EF4-FFF2-40B4-BE49-F238E27FC236}">
                <a16:creationId xmlns:a16="http://schemas.microsoft.com/office/drawing/2014/main" id="{F8F7ECE2-26C5-57FF-544A-F2DEDF86F7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0178"/>
          <a:stretch/>
        </p:blipFill>
        <p:spPr>
          <a:xfrm>
            <a:off x="1257300" y="3265186"/>
            <a:ext cx="7886700" cy="3144402"/>
          </a:xfrm>
          <a:prstGeom prst="rect">
            <a:avLst/>
          </a:prstGeom>
        </p:spPr>
      </p:pic>
      <p:pic>
        <p:nvPicPr>
          <p:cNvPr id="7" name="Image 6">
            <a:extLst>
              <a:ext uri="{FF2B5EF4-FFF2-40B4-BE49-F238E27FC236}">
                <a16:creationId xmlns:a16="http://schemas.microsoft.com/office/drawing/2014/main" id="{A1414F22-421C-9DF7-6CD9-1821E0F9C27C}"/>
              </a:ext>
            </a:extLst>
          </p:cNvPr>
          <p:cNvPicPr>
            <a:picLocks noChangeAspect="1"/>
          </p:cNvPicPr>
          <p:nvPr/>
        </p:nvPicPr>
        <p:blipFill>
          <a:blip r:embed="rId5"/>
          <a:stretch>
            <a:fillRect/>
          </a:stretch>
        </p:blipFill>
        <p:spPr>
          <a:xfrm>
            <a:off x="0" y="-1"/>
            <a:ext cx="2361655" cy="6858000"/>
          </a:xfrm>
          <a:prstGeom prst="rect">
            <a:avLst/>
          </a:prstGeom>
        </p:spPr>
      </p:pic>
    </p:spTree>
    <p:extLst>
      <p:ext uri="{BB962C8B-B14F-4D97-AF65-F5344CB8AC3E}">
        <p14:creationId xmlns:p14="http://schemas.microsoft.com/office/powerpoint/2010/main" val="414000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3633FA-5F5E-DF90-941E-DA556B3A51E0}"/>
              </a:ext>
            </a:extLst>
          </p:cNvPr>
          <p:cNvSpPr>
            <a:spLocks noGrp="1"/>
          </p:cNvSpPr>
          <p:nvPr>
            <p:ph type="title"/>
          </p:nvPr>
        </p:nvSpPr>
        <p:spPr/>
        <p:txBody>
          <a:bodyPr/>
          <a:lstStyle/>
          <a:p>
            <a:endParaRPr lang="fr-FR"/>
          </a:p>
        </p:txBody>
      </p:sp>
      <p:sp>
        <p:nvSpPr>
          <p:cNvPr id="3" name="Espace réservé du numéro de diapositive 2">
            <a:extLst>
              <a:ext uri="{FF2B5EF4-FFF2-40B4-BE49-F238E27FC236}">
                <a16:creationId xmlns:a16="http://schemas.microsoft.com/office/drawing/2014/main" id="{E2ECEB4D-AE99-6C8B-8BF1-7A06916C99D4}"/>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4" name="Image 3">
            <a:extLst>
              <a:ext uri="{FF2B5EF4-FFF2-40B4-BE49-F238E27FC236}">
                <a16:creationId xmlns:a16="http://schemas.microsoft.com/office/drawing/2014/main" id="{AE361A6C-BC0C-5A72-EC28-9742F4C100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13" y="286604"/>
            <a:ext cx="9181893" cy="6119448"/>
          </a:xfrm>
          <a:prstGeom prst="rect">
            <a:avLst/>
          </a:prstGeom>
        </p:spPr>
      </p:pic>
    </p:spTree>
    <p:extLst>
      <p:ext uri="{BB962C8B-B14F-4D97-AF65-F5344CB8AC3E}">
        <p14:creationId xmlns:p14="http://schemas.microsoft.com/office/powerpoint/2010/main" val="55945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2" name="Picture 4">
            <a:extLst>
              <a:ext uri="{FF2B5EF4-FFF2-40B4-BE49-F238E27FC236}">
                <a16:creationId xmlns:a16="http://schemas.microsoft.com/office/drawing/2014/main" id="{25CFBC67-D315-4647-9323-48467573D4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31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6ADAB5-7747-30BD-C459-ECB102D719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3762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2DBC32-161A-03E6-EA8B-F28029155223}"/>
              </a:ext>
            </a:extLst>
          </p:cNvPr>
          <p:cNvPicPr>
            <a:picLocks noChangeAspect="1"/>
          </p:cNvPicPr>
          <p:nvPr/>
        </p:nvPicPr>
        <p:blipFill>
          <a:blip r:embed="rId3"/>
          <a:stretch>
            <a:fillRect/>
          </a:stretch>
        </p:blipFill>
        <p:spPr>
          <a:xfrm>
            <a:off x="-390319" y="-69574"/>
            <a:ext cx="9825956" cy="6927574"/>
          </a:xfrm>
          <a:prstGeom prst="rect">
            <a:avLst/>
          </a:prstGeom>
        </p:spPr>
      </p:pic>
    </p:spTree>
    <p:extLst>
      <p:ext uri="{BB962C8B-B14F-4D97-AF65-F5344CB8AC3E}">
        <p14:creationId xmlns:p14="http://schemas.microsoft.com/office/powerpoint/2010/main" val="2907559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31079E3-FD07-E452-37C1-BB304302E845}"/>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1026" name="Picture 2" descr="Aucune description alternative pour cette image">
            <a:extLst>
              <a:ext uri="{FF2B5EF4-FFF2-40B4-BE49-F238E27FC236}">
                <a16:creationId xmlns:a16="http://schemas.microsoft.com/office/drawing/2014/main" id="{9DC9D923-8EB8-CF33-A593-AA2CCF1D65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4812" y="-899363"/>
            <a:ext cx="6658610" cy="772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0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21</a:t>
            </a:fld>
            <a:endParaRPr lang="fr-FR"/>
          </a:p>
        </p:txBody>
      </p:sp>
      <p:pic>
        <p:nvPicPr>
          <p:cNvPr id="2" name="Image 1">
            <a:extLst>
              <a:ext uri="{FF2B5EF4-FFF2-40B4-BE49-F238E27FC236}">
                <a16:creationId xmlns:a16="http://schemas.microsoft.com/office/drawing/2014/main" id="{8619D5DD-B06C-7C7F-6318-E638C73778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4" y="276726"/>
            <a:ext cx="9146034" cy="6095599"/>
          </a:xfrm>
          <a:prstGeom prst="rect">
            <a:avLst/>
          </a:prstGeom>
        </p:spPr>
      </p:pic>
    </p:spTree>
    <p:extLst>
      <p:ext uri="{BB962C8B-B14F-4D97-AF65-F5344CB8AC3E}">
        <p14:creationId xmlns:p14="http://schemas.microsoft.com/office/powerpoint/2010/main" val="3708128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22</a:t>
            </a:fld>
            <a:endParaRPr lang="fr-FR"/>
          </a:p>
        </p:txBody>
      </p:sp>
      <p:pic>
        <p:nvPicPr>
          <p:cNvPr id="7" name="Image 6">
            <a:extLst>
              <a:ext uri="{FF2B5EF4-FFF2-40B4-BE49-F238E27FC236}">
                <a16:creationId xmlns:a16="http://schemas.microsoft.com/office/drawing/2014/main" id="{B65D0B66-1E38-A189-B90D-6DF2A0DAE9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1" y="216569"/>
            <a:ext cx="9147871" cy="6096774"/>
          </a:xfrm>
          <a:prstGeom prst="rect">
            <a:avLst/>
          </a:prstGeom>
        </p:spPr>
      </p:pic>
    </p:spTree>
    <p:extLst>
      <p:ext uri="{BB962C8B-B14F-4D97-AF65-F5344CB8AC3E}">
        <p14:creationId xmlns:p14="http://schemas.microsoft.com/office/powerpoint/2010/main" val="288896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23</a:t>
            </a:fld>
            <a:endParaRPr lang="fr-FR"/>
          </a:p>
        </p:txBody>
      </p:sp>
      <p:pic>
        <p:nvPicPr>
          <p:cNvPr id="6" name="Image 5">
            <a:extLst>
              <a:ext uri="{FF2B5EF4-FFF2-40B4-BE49-F238E27FC236}">
                <a16:creationId xmlns:a16="http://schemas.microsoft.com/office/drawing/2014/main" id="{F7180A66-0545-08F1-2C68-23DE59A5F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7" y="337006"/>
            <a:ext cx="9153427" cy="6100527"/>
          </a:xfrm>
          <a:prstGeom prst="rect">
            <a:avLst/>
          </a:prstGeom>
        </p:spPr>
      </p:pic>
    </p:spTree>
    <p:extLst>
      <p:ext uri="{BB962C8B-B14F-4D97-AF65-F5344CB8AC3E}">
        <p14:creationId xmlns:p14="http://schemas.microsoft.com/office/powerpoint/2010/main" val="3169556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rtlCol="0"/>
          <a:lstStyle/>
          <a:p>
            <a:pPr rtl="0"/>
            <a:fld id="{D8DA9DAA-006C-4F4B-980E-E3DF019B24E2}" type="slidenum">
              <a:rPr lang="fr-FR" smtClean="0"/>
              <a:pPr rtl="0"/>
              <a:t>24</a:t>
            </a:fld>
            <a:endParaRPr lang="fr-FR"/>
          </a:p>
        </p:txBody>
      </p:sp>
      <p:pic>
        <p:nvPicPr>
          <p:cNvPr id="5" name="Image 4">
            <a:extLst>
              <a:ext uri="{FF2B5EF4-FFF2-40B4-BE49-F238E27FC236}">
                <a16:creationId xmlns:a16="http://schemas.microsoft.com/office/drawing/2014/main" id="{2B454E3D-32A9-8CF7-BC31-6200DB85AC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86" y="372979"/>
            <a:ext cx="9132914" cy="6086807"/>
          </a:xfrm>
          <a:prstGeom prst="rect">
            <a:avLst/>
          </a:prstGeom>
        </p:spPr>
      </p:pic>
    </p:spTree>
    <p:extLst>
      <p:ext uri="{BB962C8B-B14F-4D97-AF65-F5344CB8AC3E}">
        <p14:creationId xmlns:p14="http://schemas.microsoft.com/office/powerpoint/2010/main" val="41716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25</a:t>
            </a:fld>
            <a:endParaRPr lang="fr-FR" noProof="0"/>
          </a:p>
        </p:txBody>
      </p:sp>
      <p:pic>
        <p:nvPicPr>
          <p:cNvPr id="3" name="Image 2">
            <a:extLst>
              <a:ext uri="{FF2B5EF4-FFF2-40B4-BE49-F238E27FC236}">
                <a16:creationId xmlns:a16="http://schemas.microsoft.com/office/drawing/2014/main" id="{05F9F975-D675-1C7D-5AE1-1A051C0ECE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60684"/>
            <a:ext cx="9144000" cy="6096000"/>
          </a:xfrm>
          <a:prstGeom prst="rect">
            <a:avLst/>
          </a:prstGeom>
        </p:spPr>
      </p:pic>
    </p:spTree>
    <p:extLst>
      <p:ext uri="{BB962C8B-B14F-4D97-AF65-F5344CB8AC3E}">
        <p14:creationId xmlns:p14="http://schemas.microsoft.com/office/powerpoint/2010/main" val="1480891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26</a:t>
            </a:fld>
            <a:endParaRPr lang="fr-FR" noProof="0"/>
          </a:p>
        </p:txBody>
      </p:sp>
      <p:pic>
        <p:nvPicPr>
          <p:cNvPr id="3" name="Image 2">
            <a:extLst>
              <a:ext uri="{FF2B5EF4-FFF2-40B4-BE49-F238E27FC236}">
                <a16:creationId xmlns:a16="http://schemas.microsoft.com/office/drawing/2014/main" id="{4B218912-E11F-86D0-E56D-F59020E41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2716"/>
            <a:ext cx="9144000" cy="6096000"/>
          </a:xfrm>
          <a:prstGeom prst="rect">
            <a:avLst/>
          </a:prstGeom>
        </p:spPr>
      </p:pic>
    </p:spTree>
    <p:extLst>
      <p:ext uri="{BB962C8B-B14F-4D97-AF65-F5344CB8AC3E}">
        <p14:creationId xmlns:p14="http://schemas.microsoft.com/office/powerpoint/2010/main" val="359418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27</a:t>
            </a:fld>
            <a:endParaRPr lang="fr-FR" noProof="0"/>
          </a:p>
        </p:txBody>
      </p:sp>
      <p:pic>
        <p:nvPicPr>
          <p:cNvPr id="3" name="Image 2">
            <a:extLst>
              <a:ext uri="{FF2B5EF4-FFF2-40B4-BE49-F238E27FC236}">
                <a16:creationId xmlns:a16="http://schemas.microsoft.com/office/drawing/2014/main" id="{EB52CF1F-F29C-BC3A-3C84-780A7B46D6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8652"/>
            <a:ext cx="9144000" cy="6096000"/>
          </a:xfrm>
          <a:prstGeom prst="rect">
            <a:avLst/>
          </a:prstGeom>
        </p:spPr>
      </p:pic>
    </p:spTree>
    <p:extLst>
      <p:ext uri="{BB962C8B-B14F-4D97-AF65-F5344CB8AC3E}">
        <p14:creationId xmlns:p14="http://schemas.microsoft.com/office/powerpoint/2010/main" val="598170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28</a:t>
            </a:fld>
            <a:endParaRPr lang="fr-FR" noProof="0"/>
          </a:p>
        </p:txBody>
      </p:sp>
      <p:pic>
        <p:nvPicPr>
          <p:cNvPr id="3" name="Image 2">
            <a:extLst>
              <a:ext uri="{FF2B5EF4-FFF2-40B4-BE49-F238E27FC236}">
                <a16:creationId xmlns:a16="http://schemas.microsoft.com/office/drawing/2014/main" id="{88765511-DC8B-8727-B281-AB5D344657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2716"/>
            <a:ext cx="9144000" cy="6096000"/>
          </a:xfrm>
          <a:prstGeom prst="rect">
            <a:avLst/>
          </a:prstGeom>
        </p:spPr>
      </p:pic>
    </p:spTree>
    <p:extLst>
      <p:ext uri="{BB962C8B-B14F-4D97-AF65-F5344CB8AC3E}">
        <p14:creationId xmlns:p14="http://schemas.microsoft.com/office/powerpoint/2010/main" val="190271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29</a:t>
            </a:fld>
            <a:endParaRPr lang="fr-FR" noProof="0"/>
          </a:p>
        </p:txBody>
      </p:sp>
      <p:pic>
        <p:nvPicPr>
          <p:cNvPr id="3" name="Image 2">
            <a:extLst>
              <a:ext uri="{FF2B5EF4-FFF2-40B4-BE49-F238E27FC236}">
                <a16:creationId xmlns:a16="http://schemas.microsoft.com/office/drawing/2014/main" id="{6C9C3E39-B845-FBCC-AB37-1D637B26D2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6621"/>
            <a:ext cx="9144000" cy="6096000"/>
          </a:xfrm>
          <a:prstGeom prst="rect">
            <a:avLst/>
          </a:prstGeom>
        </p:spPr>
      </p:pic>
    </p:spTree>
    <p:extLst>
      <p:ext uri="{BB962C8B-B14F-4D97-AF65-F5344CB8AC3E}">
        <p14:creationId xmlns:p14="http://schemas.microsoft.com/office/powerpoint/2010/main" val="271338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070D9D1-A50E-F965-A0DB-408F577DCF97}"/>
              </a:ext>
            </a:extLst>
          </p:cNvPr>
          <p:cNvPicPr>
            <a:picLocks noChangeAspect="1"/>
          </p:cNvPicPr>
          <p:nvPr/>
        </p:nvPicPr>
        <p:blipFill>
          <a:blip r:embed="rId3"/>
          <a:stretch>
            <a:fillRect/>
          </a:stretch>
        </p:blipFill>
        <p:spPr>
          <a:xfrm>
            <a:off x="-99391" y="-132390"/>
            <a:ext cx="9670774" cy="6771730"/>
          </a:xfrm>
          <a:prstGeom prst="rect">
            <a:avLst/>
          </a:prstGeom>
        </p:spPr>
      </p:pic>
    </p:spTree>
    <p:extLst>
      <p:ext uri="{BB962C8B-B14F-4D97-AF65-F5344CB8AC3E}">
        <p14:creationId xmlns:p14="http://schemas.microsoft.com/office/powerpoint/2010/main" val="1546824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30</a:t>
            </a:fld>
            <a:endParaRPr lang="fr-FR" noProof="0"/>
          </a:p>
        </p:txBody>
      </p:sp>
      <p:pic>
        <p:nvPicPr>
          <p:cNvPr id="3" name="Image 2">
            <a:extLst>
              <a:ext uri="{FF2B5EF4-FFF2-40B4-BE49-F238E27FC236}">
                <a16:creationId xmlns:a16="http://schemas.microsoft.com/office/drawing/2014/main" id="{643CE75D-D39E-2738-F5CD-51C95C311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589"/>
            <a:ext cx="9144000" cy="6096000"/>
          </a:xfrm>
          <a:prstGeom prst="rect">
            <a:avLst/>
          </a:prstGeom>
        </p:spPr>
      </p:pic>
    </p:spTree>
    <p:extLst>
      <p:ext uri="{BB962C8B-B14F-4D97-AF65-F5344CB8AC3E}">
        <p14:creationId xmlns:p14="http://schemas.microsoft.com/office/powerpoint/2010/main" val="3332851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31</a:t>
            </a:fld>
            <a:endParaRPr lang="fr-FR" noProof="0"/>
          </a:p>
        </p:txBody>
      </p:sp>
      <p:pic>
        <p:nvPicPr>
          <p:cNvPr id="3" name="Image 2">
            <a:extLst>
              <a:ext uri="{FF2B5EF4-FFF2-40B4-BE49-F238E27FC236}">
                <a16:creationId xmlns:a16="http://schemas.microsoft.com/office/drawing/2014/main" id="{4DA4C5BD-6C4E-AE1A-823A-30249790D3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2716"/>
            <a:ext cx="9144000" cy="6096000"/>
          </a:xfrm>
          <a:prstGeom prst="rect">
            <a:avLst/>
          </a:prstGeom>
        </p:spPr>
      </p:pic>
    </p:spTree>
    <p:extLst>
      <p:ext uri="{BB962C8B-B14F-4D97-AF65-F5344CB8AC3E}">
        <p14:creationId xmlns:p14="http://schemas.microsoft.com/office/powerpoint/2010/main" val="357567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32</a:t>
            </a:fld>
            <a:endParaRPr lang="fr-FR" noProof="0"/>
          </a:p>
        </p:txBody>
      </p:sp>
      <p:pic>
        <p:nvPicPr>
          <p:cNvPr id="3" name="Image 2">
            <a:extLst>
              <a:ext uri="{FF2B5EF4-FFF2-40B4-BE49-F238E27FC236}">
                <a16:creationId xmlns:a16="http://schemas.microsoft.com/office/drawing/2014/main" id="{1BFFC4E4-901A-954E-2853-CFE828F9D2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2716"/>
            <a:ext cx="9144000" cy="6096000"/>
          </a:xfrm>
          <a:prstGeom prst="rect">
            <a:avLst/>
          </a:prstGeom>
        </p:spPr>
      </p:pic>
    </p:spTree>
    <p:extLst>
      <p:ext uri="{BB962C8B-B14F-4D97-AF65-F5344CB8AC3E}">
        <p14:creationId xmlns:p14="http://schemas.microsoft.com/office/powerpoint/2010/main" val="3170639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33</a:t>
            </a:fld>
            <a:endParaRPr lang="fr-FR" noProof="0"/>
          </a:p>
        </p:txBody>
      </p:sp>
      <p:pic>
        <p:nvPicPr>
          <p:cNvPr id="3" name="Image 2">
            <a:extLst>
              <a:ext uri="{FF2B5EF4-FFF2-40B4-BE49-F238E27FC236}">
                <a16:creationId xmlns:a16="http://schemas.microsoft.com/office/drawing/2014/main" id="{CD81B9A2-21E8-B841-5E82-6984E5C451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6621"/>
            <a:ext cx="9144000" cy="6096000"/>
          </a:xfrm>
          <a:prstGeom prst="rect">
            <a:avLst/>
          </a:prstGeom>
        </p:spPr>
      </p:pic>
    </p:spTree>
    <p:extLst>
      <p:ext uri="{BB962C8B-B14F-4D97-AF65-F5344CB8AC3E}">
        <p14:creationId xmlns:p14="http://schemas.microsoft.com/office/powerpoint/2010/main" val="1177528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34</a:t>
            </a:fld>
            <a:endParaRPr lang="fr-FR" noProof="0"/>
          </a:p>
        </p:txBody>
      </p:sp>
      <p:pic>
        <p:nvPicPr>
          <p:cNvPr id="3" name="Image 2">
            <a:extLst>
              <a:ext uri="{FF2B5EF4-FFF2-40B4-BE49-F238E27FC236}">
                <a16:creationId xmlns:a16="http://schemas.microsoft.com/office/drawing/2014/main" id="{96D3B143-A385-471F-FCF2-F5C1F6010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2716"/>
            <a:ext cx="9144000" cy="6096000"/>
          </a:xfrm>
          <a:prstGeom prst="rect">
            <a:avLst/>
          </a:prstGeom>
        </p:spPr>
      </p:pic>
    </p:spTree>
    <p:extLst>
      <p:ext uri="{BB962C8B-B14F-4D97-AF65-F5344CB8AC3E}">
        <p14:creationId xmlns:p14="http://schemas.microsoft.com/office/powerpoint/2010/main" val="3178441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DFC4495-14B2-C2E7-A793-217535F16F01}"/>
              </a:ext>
            </a:extLst>
          </p:cNvPr>
          <p:cNvSpPr>
            <a:spLocks noGrp="1"/>
          </p:cNvSpPr>
          <p:nvPr>
            <p:ph type="sldNum" sz="quarter" idx="12"/>
          </p:nvPr>
        </p:nvSpPr>
        <p:spPr/>
        <p:txBody>
          <a:bodyPr/>
          <a:lstStyle/>
          <a:p>
            <a:pPr rtl="0"/>
            <a:fld id="{D8DA9DAA-006C-4F4B-980E-E3DF019B24E2}" type="slidenum">
              <a:rPr lang="fr-FR" noProof="0" smtClean="0"/>
              <a:pPr rtl="0"/>
              <a:t>35</a:t>
            </a:fld>
            <a:endParaRPr lang="fr-FR" noProof="0"/>
          </a:p>
        </p:txBody>
      </p:sp>
      <p:pic>
        <p:nvPicPr>
          <p:cNvPr id="3" name="Image 2">
            <a:extLst>
              <a:ext uri="{FF2B5EF4-FFF2-40B4-BE49-F238E27FC236}">
                <a16:creationId xmlns:a16="http://schemas.microsoft.com/office/drawing/2014/main" id="{402F868D-4157-C2FE-CCD8-C0820C1DAC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9658"/>
            <a:ext cx="9144000" cy="6096000"/>
          </a:xfrm>
          <a:prstGeom prst="rect">
            <a:avLst/>
          </a:prstGeom>
        </p:spPr>
      </p:pic>
    </p:spTree>
    <p:extLst>
      <p:ext uri="{BB962C8B-B14F-4D97-AF65-F5344CB8AC3E}">
        <p14:creationId xmlns:p14="http://schemas.microsoft.com/office/powerpoint/2010/main" val="1720766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54495C2-D84F-7B24-AD47-5D51D00C529C}"/>
              </a:ext>
            </a:extLst>
          </p:cNvPr>
          <p:cNvSpPr>
            <a:spLocks noGrp="1"/>
          </p:cNvSpPr>
          <p:nvPr>
            <p:ph type="sldNum" sz="quarter" idx="12"/>
          </p:nvPr>
        </p:nvSpPr>
        <p:spPr/>
        <p:txBody>
          <a:bodyPr/>
          <a:lstStyle/>
          <a:p>
            <a:pPr rtl="0"/>
            <a:fld id="{D8DA9DAA-006C-4F4B-980E-E3DF019B24E2}" type="slidenum">
              <a:rPr lang="fr-FR" noProof="0" smtClean="0"/>
              <a:pPr rtl="0"/>
              <a:t>36</a:t>
            </a:fld>
            <a:endParaRPr lang="fr-FR" noProof="0"/>
          </a:p>
        </p:txBody>
      </p:sp>
      <p:pic>
        <p:nvPicPr>
          <p:cNvPr id="7" name="Image 6" descr="Une image contenant texte, plante, fleur, barrière de corail&#10;&#10;Le contenu généré par l’IA peut être incorrect.">
            <a:extLst>
              <a:ext uri="{FF2B5EF4-FFF2-40B4-BE49-F238E27FC236}">
                <a16:creationId xmlns:a16="http://schemas.microsoft.com/office/drawing/2014/main" id="{864283D2-F39E-81B8-27EF-ADAC18B26D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32807"/>
            <a:ext cx="9144000" cy="5103628"/>
          </a:xfrm>
          <a:prstGeom prst="rect">
            <a:avLst/>
          </a:prstGeom>
        </p:spPr>
      </p:pic>
    </p:spTree>
    <p:extLst>
      <p:ext uri="{BB962C8B-B14F-4D97-AF65-F5344CB8AC3E}">
        <p14:creationId xmlns:p14="http://schemas.microsoft.com/office/powerpoint/2010/main" val="306718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239246" y="196822"/>
            <a:ext cx="8843058" cy="624392"/>
          </a:xfrm>
        </p:spPr>
        <p:txBody>
          <a:bodyPr rtlCol="0">
            <a:normAutofit fontScale="90000"/>
          </a:bodyPr>
          <a:lstStyle/>
          <a:p>
            <a:pPr algn="ctr" rtl="0"/>
            <a:r>
              <a:rPr lang="fr-FR" sz="3000" dirty="0">
                <a:latin typeface="+mn-lt"/>
              </a:rPr>
              <a:t>LES JARDINS SECS, cactées et PLANTES succulentes ou grasses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37</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7" name="ZoneTexte 6">
            <a:extLst>
              <a:ext uri="{FF2B5EF4-FFF2-40B4-BE49-F238E27FC236}">
                <a16:creationId xmlns:a16="http://schemas.microsoft.com/office/drawing/2014/main" id="{92E21BE3-5A9A-6B32-3ED4-FC9E0B6E1E01}"/>
              </a:ext>
            </a:extLst>
          </p:cNvPr>
          <p:cNvSpPr txBox="1"/>
          <p:nvPr/>
        </p:nvSpPr>
        <p:spPr>
          <a:xfrm>
            <a:off x="3067292" y="6472165"/>
            <a:ext cx="4653022" cy="369332"/>
          </a:xfrm>
          <a:prstGeom prst="rect">
            <a:avLst/>
          </a:prstGeom>
          <a:noFill/>
        </p:spPr>
        <p:txBody>
          <a:bodyPr wrap="square">
            <a:spAutoFit/>
          </a:bodyPr>
          <a:lstStyle/>
          <a:p>
            <a:r>
              <a:rPr lang="fr-FR" dirty="0"/>
              <a:t>https://jardin-sec.com/</a:t>
            </a:r>
          </a:p>
        </p:txBody>
      </p:sp>
      <p:pic>
        <p:nvPicPr>
          <p:cNvPr id="1026" name="Picture 2" descr="Variétés de Cactées – Cap' vert | Cactus paintings, Cactus art, Vintage ...">
            <a:extLst>
              <a:ext uri="{FF2B5EF4-FFF2-40B4-BE49-F238E27FC236}">
                <a16:creationId xmlns:a16="http://schemas.microsoft.com/office/drawing/2014/main" id="{5EB17F5E-4029-E0B7-B4BF-71B48C99A8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8506" y="928363"/>
            <a:ext cx="3708476" cy="5288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90 idées de Cactées | cactées, botanique, planche botanique">
            <a:extLst>
              <a:ext uri="{FF2B5EF4-FFF2-40B4-BE49-F238E27FC236}">
                <a16:creationId xmlns:a16="http://schemas.microsoft.com/office/drawing/2014/main" id="{E8A4387B-3639-032B-2F3F-620E8E8455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828" y="949978"/>
            <a:ext cx="3561604" cy="526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20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Image 1" descr="P1000480.JPG"/>
          <p:cNvPicPr>
            <a:picLocks noGrp="1" noChangeAspect="1"/>
          </p:cNvPicPr>
          <p:nvPr isPhoto="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age 1" descr="P1000459.JPG"/>
          <p:cNvPicPr>
            <a:picLocks noGrp="1" noChangeAspect="1"/>
          </p:cNvPicPr>
          <p:nvPr isPhoto="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9F1FEC-FBCA-366A-A85C-B09EB78BD4AF}"/>
              </a:ext>
            </a:extLst>
          </p:cNvPr>
          <p:cNvPicPr>
            <a:picLocks noChangeAspect="1"/>
          </p:cNvPicPr>
          <p:nvPr/>
        </p:nvPicPr>
        <p:blipFill>
          <a:blip r:embed="rId3"/>
          <a:stretch>
            <a:fillRect/>
          </a:stretch>
        </p:blipFill>
        <p:spPr>
          <a:xfrm>
            <a:off x="466931" y="-487018"/>
            <a:ext cx="7514191" cy="3815310"/>
          </a:xfrm>
          <a:prstGeom prst="rect">
            <a:avLst/>
          </a:prstGeom>
        </p:spPr>
      </p:pic>
      <p:pic>
        <p:nvPicPr>
          <p:cNvPr id="5" name="Image 4">
            <a:extLst>
              <a:ext uri="{FF2B5EF4-FFF2-40B4-BE49-F238E27FC236}">
                <a16:creationId xmlns:a16="http://schemas.microsoft.com/office/drawing/2014/main" id="{65FBF486-2CE8-CA47-F722-99529F90F709}"/>
              </a:ext>
            </a:extLst>
          </p:cNvPr>
          <p:cNvPicPr>
            <a:picLocks noChangeAspect="1"/>
          </p:cNvPicPr>
          <p:nvPr/>
        </p:nvPicPr>
        <p:blipFill>
          <a:blip r:embed="rId4"/>
          <a:stretch>
            <a:fillRect/>
          </a:stretch>
        </p:blipFill>
        <p:spPr>
          <a:xfrm>
            <a:off x="466931" y="3361846"/>
            <a:ext cx="7742791" cy="3496154"/>
          </a:xfrm>
          <a:prstGeom prst="rect">
            <a:avLst/>
          </a:prstGeom>
        </p:spPr>
      </p:pic>
    </p:spTree>
    <p:extLst>
      <p:ext uri="{BB962C8B-B14F-4D97-AF65-F5344CB8AC3E}">
        <p14:creationId xmlns:p14="http://schemas.microsoft.com/office/powerpoint/2010/main" val="100782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Image 1" descr="P1000474.JPG"/>
          <p:cNvPicPr>
            <a:picLocks noGrp="1" noChangeAspect="1"/>
          </p:cNvPicPr>
          <p:nvPr isPhoto="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6AC563D-B2D8-8229-232B-0206DBF4D67C}"/>
              </a:ext>
            </a:extLst>
          </p:cNvPr>
          <p:cNvSpPr>
            <a:spLocks noGrp="1"/>
          </p:cNvSpPr>
          <p:nvPr>
            <p:ph type="sldNum" sz="quarter" idx="12"/>
          </p:nvPr>
        </p:nvSpPr>
        <p:spPr/>
        <p:txBody>
          <a:bodyPr/>
          <a:lstStyle/>
          <a:p>
            <a:pPr rtl="0"/>
            <a:fld id="{D8DA9DAA-006C-4F4B-980E-E3DF019B24E2}" type="slidenum">
              <a:rPr lang="fr-FR" noProof="0" smtClean="0"/>
              <a:pPr rtl="0"/>
              <a:t>41</a:t>
            </a:fld>
            <a:endParaRPr lang="fr-FR" noProof="0"/>
          </a:p>
        </p:txBody>
      </p:sp>
      <p:pic>
        <p:nvPicPr>
          <p:cNvPr id="3" name="Image 2">
            <a:extLst>
              <a:ext uri="{FF2B5EF4-FFF2-40B4-BE49-F238E27FC236}">
                <a16:creationId xmlns:a16="http://schemas.microsoft.com/office/drawing/2014/main" id="{8C6E872F-A257-54EB-96DF-9CED8B03AC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3645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6AC563D-B2D8-8229-232B-0206DBF4D67C}"/>
              </a:ext>
            </a:extLst>
          </p:cNvPr>
          <p:cNvSpPr>
            <a:spLocks noGrp="1"/>
          </p:cNvSpPr>
          <p:nvPr>
            <p:ph type="sldNum" sz="quarter" idx="12"/>
          </p:nvPr>
        </p:nvSpPr>
        <p:spPr/>
        <p:txBody>
          <a:bodyPr/>
          <a:lstStyle/>
          <a:p>
            <a:pPr rtl="0"/>
            <a:fld id="{D8DA9DAA-006C-4F4B-980E-E3DF019B24E2}" type="slidenum">
              <a:rPr lang="fr-FR" noProof="0" smtClean="0"/>
              <a:pPr rtl="0"/>
              <a:t>42</a:t>
            </a:fld>
            <a:endParaRPr lang="fr-FR" noProof="0"/>
          </a:p>
        </p:txBody>
      </p:sp>
      <p:pic>
        <p:nvPicPr>
          <p:cNvPr id="3" name="Image 2">
            <a:extLst>
              <a:ext uri="{FF2B5EF4-FFF2-40B4-BE49-F238E27FC236}">
                <a16:creationId xmlns:a16="http://schemas.microsoft.com/office/drawing/2014/main" id="{A4ECE951-45C8-3690-B39D-27D26382F4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6971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6AC563D-B2D8-8229-232B-0206DBF4D67C}"/>
              </a:ext>
            </a:extLst>
          </p:cNvPr>
          <p:cNvSpPr>
            <a:spLocks noGrp="1"/>
          </p:cNvSpPr>
          <p:nvPr>
            <p:ph type="sldNum" sz="quarter" idx="12"/>
          </p:nvPr>
        </p:nvSpPr>
        <p:spPr/>
        <p:txBody>
          <a:bodyPr/>
          <a:lstStyle/>
          <a:p>
            <a:pPr rtl="0"/>
            <a:fld id="{D8DA9DAA-006C-4F4B-980E-E3DF019B24E2}" type="slidenum">
              <a:rPr lang="fr-FR" noProof="0" smtClean="0"/>
              <a:pPr rtl="0"/>
              <a:t>43</a:t>
            </a:fld>
            <a:endParaRPr lang="fr-FR" noProof="0"/>
          </a:p>
        </p:txBody>
      </p:sp>
      <p:pic>
        <p:nvPicPr>
          <p:cNvPr id="3" name="Image 2">
            <a:extLst>
              <a:ext uri="{FF2B5EF4-FFF2-40B4-BE49-F238E27FC236}">
                <a16:creationId xmlns:a16="http://schemas.microsoft.com/office/drawing/2014/main" id="{D4778081-5958-55D2-9F35-85CCBA4EF2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127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767013" y="59535"/>
            <a:ext cx="8017908" cy="624392"/>
          </a:xfrm>
        </p:spPr>
        <p:txBody>
          <a:bodyPr rtlCol="0">
            <a:normAutofit/>
          </a:bodyPr>
          <a:lstStyle/>
          <a:p>
            <a:pPr algn="ctr" rtl="0"/>
            <a:r>
              <a:rPr lang="fr-FR" sz="3000" dirty="0">
                <a:latin typeface="+mn-lt"/>
              </a:rPr>
              <a:t>LES PLANTES couvre sols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44</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a:xfrm>
            <a:off x="8464374" y="5159785"/>
            <a:ext cx="1527731" cy="1657066"/>
          </a:xfrm>
        </p:spPr>
        <p:txBody>
          <a:bodyPr/>
          <a:lstStyle/>
          <a:p>
            <a:endParaRPr lang="fr-FR" dirty="0"/>
          </a:p>
        </p:txBody>
      </p:sp>
      <p:pic>
        <p:nvPicPr>
          <p:cNvPr id="2050" name="Picture 2" descr="Santolina chamaecyparissus Gray Santolina | Arizona gardening, Garden ...">
            <a:extLst>
              <a:ext uri="{FF2B5EF4-FFF2-40B4-BE49-F238E27FC236}">
                <a16:creationId xmlns:a16="http://schemas.microsoft.com/office/drawing/2014/main" id="{6B284B88-8348-356E-BD2E-7292BCF11F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42210"/>
            <a:ext cx="3386889" cy="33868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nacetum haradjanii... stock photo by Thomas Alamy, Image: 0236614">
            <a:extLst>
              <a:ext uri="{FF2B5EF4-FFF2-40B4-BE49-F238E27FC236}">
                <a16:creationId xmlns:a16="http://schemas.microsoft.com/office/drawing/2014/main" id="{E910975F-57EB-F39A-2225-2237B25028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30844" y="868779"/>
            <a:ext cx="5013156" cy="3333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tureja spicigera :: R-Z">
            <a:extLst>
              <a:ext uri="{FF2B5EF4-FFF2-40B4-BE49-F238E27FC236}">
                <a16:creationId xmlns:a16="http://schemas.microsoft.com/office/drawing/2014/main" id="{9E84A1D4-692E-6C11-D9E6-03DC1ABB1D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59866"/>
            <a:ext cx="4130844" cy="30981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auge - Salvia microphylla Royal Bumble - Vivace arbustive à fleurs rouges">
            <a:extLst>
              <a:ext uri="{FF2B5EF4-FFF2-40B4-BE49-F238E27FC236}">
                <a16:creationId xmlns:a16="http://schemas.microsoft.com/office/drawing/2014/main" id="{FE28E2EF-B2E1-992F-2299-5295D5BC33C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15789" y="3729788"/>
            <a:ext cx="3128211" cy="312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20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767013" y="59535"/>
            <a:ext cx="8017908" cy="624392"/>
          </a:xfrm>
        </p:spPr>
        <p:txBody>
          <a:bodyPr rtlCol="0">
            <a:normAutofit/>
          </a:bodyPr>
          <a:lstStyle/>
          <a:p>
            <a:pPr algn="ctr" rtl="0"/>
            <a:r>
              <a:rPr lang="fr-FR" sz="3000" dirty="0">
                <a:latin typeface="+mn-lt"/>
              </a:rPr>
              <a:t>LES PLANTES couvre sols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45</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pic>
        <p:nvPicPr>
          <p:cNvPr id="1026" name="Picture 2" descr="ACHILLEA crithmifolia - Achillée - pépinières Lepage Bretagne Bord de mer">
            <a:extLst>
              <a:ext uri="{FF2B5EF4-FFF2-40B4-BE49-F238E27FC236}">
                <a16:creationId xmlns:a16="http://schemas.microsoft.com/office/drawing/2014/main" id="{2FF34CCE-C4F8-B5CE-4BD4-C23FB6940C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26631"/>
            <a:ext cx="3284621" cy="32846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aurea bella">
            <a:extLst>
              <a:ext uri="{FF2B5EF4-FFF2-40B4-BE49-F238E27FC236}">
                <a16:creationId xmlns:a16="http://schemas.microsoft.com/office/drawing/2014/main" id="{727B72C8-244C-0B93-3807-4DC747288B9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6621"/>
          <a:stretch/>
        </p:blipFill>
        <p:spPr bwMode="auto">
          <a:xfrm>
            <a:off x="5426242" y="707927"/>
            <a:ext cx="3717758" cy="2981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A16B22E0-7804-B652-025C-03F6C863A0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33081"/>
            <a:ext cx="4687379" cy="3124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rigeron karvinskianus (Mexican Daisy)">
            <a:extLst>
              <a:ext uri="{FF2B5EF4-FFF2-40B4-BE49-F238E27FC236}">
                <a16:creationId xmlns:a16="http://schemas.microsoft.com/office/drawing/2014/main" id="{D303CEA3-59E1-B3C7-1E24-9C17D155786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3733081"/>
            <a:ext cx="4690310" cy="312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07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rot="16200000">
            <a:off x="-2399421" y="3053068"/>
            <a:ext cx="5423234" cy="624392"/>
          </a:xfrm>
        </p:spPr>
        <p:txBody>
          <a:bodyPr rtlCol="0">
            <a:normAutofit/>
          </a:bodyPr>
          <a:lstStyle/>
          <a:p>
            <a:pPr algn="ctr" rtl="0"/>
            <a:r>
              <a:rPr lang="fr-FR" sz="3000" dirty="0">
                <a:latin typeface="+mn-lt"/>
              </a:rPr>
              <a:t>LES PLANTES couvre sols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46</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pic>
        <p:nvPicPr>
          <p:cNvPr id="4" name="Image 3" descr="Une image contenant texte, fleur, Plante couvre-sol, plante">
            <a:extLst>
              <a:ext uri="{FF2B5EF4-FFF2-40B4-BE49-F238E27FC236}">
                <a16:creationId xmlns:a16="http://schemas.microsoft.com/office/drawing/2014/main" id="{D799083A-7938-DDA6-8BDA-C87EF6E93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5566" y="0"/>
            <a:ext cx="4729655" cy="6858000"/>
          </a:xfrm>
          <a:prstGeom prst="rect">
            <a:avLst/>
          </a:prstGeom>
        </p:spPr>
      </p:pic>
    </p:spTree>
    <p:extLst>
      <p:ext uri="{BB962C8B-B14F-4D97-AF65-F5344CB8AC3E}">
        <p14:creationId xmlns:p14="http://schemas.microsoft.com/office/powerpoint/2010/main" val="2856741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47</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7" name="Image 6">
            <a:extLst>
              <a:ext uri="{FF2B5EF4-FFF2-40B4-BE49-F238E27FC236}">
                <a16:creationId xmlns:a16="http://schemas.microsoft.com/office/drawing/2014/main" id="{EAD6F62F-97F7-3BBB-BF5D-8C2D77C8DF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29000"/>
            <a:ext cx="4839576" cy="3226384"/>
          </a:xfrm>
          <a:prstGeom prst="rect">
            <a:avLst/>
          </a:prstGeom>
        </p:spPr>
      </p:pic>
      <p:pic>
        <p:nvPicPr>
          <p:cNvPr id="3074" name="Picture 2" descr="zoysia tenuifolia – Pesquisa Google | Jardim japonês, Jardim, Exterior">
            <a:extLst>
              <a:ext uri="{FF2B5EF4-FFF2-40B4-BE49-F238E27FC236}">
                <a16:creationId xmlns:a16="http://schemas.microsoft.com/office/drawing/2014/main" id="{F6433107-4340-FB92-0FE8-429C2356AB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5389" y="693777"/>
            <a:ext cx="6328611" cy="421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72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48</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Image 3">
            <a:extLst>
              <a:ext uri="{FF2B5EF4-FFF2-40B4-BE49-F238E27FC236}">
                <a16:creationId xmlns:a16="http://schemas.microsoft.com/office/drawing/2014/main" id="{1062AB85-2690-C148-8C48-88E2EB2A2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922294"/>
            <a:ext cx="4538714" cy="3025809"/>
          </a:xfrm>
          <a:prstGeom prst="rect">
            <a:avLst/>
          </a:prstGeom>
        </p:spPr>
      </p:pic>
      <p:pic>
        <p:nvPicPr>
          <p:cNvPr id="4098" name="Picture 2" descr="Creeping Thyme Ground Cover Seeds- Thymus Serpyllum Magic Carpet ...">
            <a:extLst>
              <a:ext uri="{FF2B5EF4-FFF2-40B4-BE49-F238E27FC236}">
                <a16:creationId xmlns:a16="http://schemas.microsoft.com/office/drawing/2014/main" id="{200AD54F-F650-3B30-A622-04671B80AE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92266" y="786638"/>
            <a:ext cx="5429250" cy="545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90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49</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6" name="Espace réservé du texte 5">
            <a:extLst>
              <a:ext uri="{FF2B5EF4-FFF2-40B4-BE49-F238E27FC236}">
                <a16:creationId xmlns:a16="http://schemas.microsoft.com/office/drawing/2014/main" id="{100972FC-5B61-C426-4A35-DF316B8496DA}"/>
              </a:ext>
            </a:extLst>
          </p:cNvPr>
          <p:cNvSpPr>
            <a:spLocks noGrp="1"/>
          </p:cNvSpPr>
          <p:nvPr>
            <p:ph type="body" sz="quarter" idx="13"/>
          </p:nvPr>
        </p:nvSpPr>
        <p:spPr/>
        <p:txBody>
          <a:bodyPr/>
          <a:lstStyle/>
          <a:p>
            <a:endParaRPr lang="fr-FR"/>
          </a:p>
        </p:txBody>
      </p:sp>
      <p:pic>
        <p:nvPicPr>
          <p:cNvPr id="4" name="Image 3">
            <a:extLst>
              <a:ext uri="{FF2B5EF4-FFF2-40B4-BE49-F238E27FC236}">
                <a16:creationId xmlns:a16="http://schemas.microsoft.com/office/drawing/2014/main" id="{1B9CB89E-F6B2-8E8A-AE27-A9B8D2F27F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49968"/>
            <a:ext cx="9144000" cy="6096000"/>
          </a:xfrm>
          <a:prstGeom prst="rect">
            <a:avLst/>
          </a:prstGeom>
        </p:spPr>
      </p:pic>
      <p:pic>
        <p:nvPicPr>
          <p:cNvPr id="5122" name="Picture 2" descr="Phyla nodiflora - Monaco Nature Encyclopedia">
            <a:extLst>
              <a:ext uri="{FF2B5EF4-FFF2-40B4-BE49-F238E27FC236}">
                <a16:creationId xmlns:a16="http://schemas.microsoft.com/office/drawing/2014/main" id="{FFE09C47-0CC4-6D0E-45FA-D5E2BB66CC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49968"/>
            <a:ext cx="4680284" cy="312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022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01DC46-D8F8-BCB9-FA67-E91BDFF98874}"/>
              </a:ext>
            </a:extLst>
          </p:cNvPr>
          <p:cNvPicPr>
            <a:picLocks noChangeAspect="1"/>
          </p:cNvPicPr>
          <p:nvPr/>
        </p:nvPicPr>
        <p:blipFill>
          <a:blip r:embed="rId3"/>
          <a:stretch>
            <a:fillRect/>
          </a:stretch>
        </p:blipFill>
        <p:spPr>
          <a:xfrm>
            <a:off x="116790" y="0"/>
            <a:ext cx="9027210" cy="2053120"/>
          </a:xfrm>
          <a:prstGeom prst="rect">
            <a:avLst/>
          </a:prstGeom>
        </p:spPr>
      </p:pic>
      <p:pic>
        <p:nvPicPr>
          <p:cNvPr id="5" name="Image 4">
            <a:extLst>
              <a:ext uri="{FF2B5EF4-FFF2-40B4-BE49-F238E27FC236}">
                <a16:creationId xmlns:a16="http://schemas.microsoft.com/office/drawing/2014/main" id="{E6986C66-794B-00FE-A6A7-D1164BF6122A}"/>
              </a:ext>
            </a:extLst>
          </p:cNvPr>
          <p:cNvPicPr>
            <a:picLocks noChangeAspect="1"/>
          </p:cNvPicPr>
          <p:nvPr/>
        </p:nvPicPr>
        <p:blipFill>
          <a:blip r:embed="rId4"/>
          <a:stretch>
            <a:fillRect/>
          </a:stretch>
        </p:blipFill>
        <p:spPr>
          <a:xfrm>
            <a:off x="-28015" y="2440137"/>
            <a:ext cx="9106232" cy="1977726"/>
          </a:xfrm>
          <a:prstGeom prst="rect">
            <a:avLst/>
          </a:prstGeom>
        </p:spPr>
      </p:pic>
      <p:pic>
        <p:nvPicPr>
          <p:cNvPr id="7" name="Image 6">
            <a:extLst>
              <a:ext uri="{FF2B5EF4-FFF2-40B4-BE49-F238E27FC236}">
                <a16:creationId xmlns:a16="http://schemas.microsoft.com/office/drawing/2014/main" id="{368127E8-77DD-9A05-F388-DE7E00800091}"/>
              </a:ext>
            </a:extLst>
          </p:cNvPr>
          <p:cNvPicPr>
            <a:picLocks noChangeAspect="1"/>
          </p:cNvPicPr>
          <p:nvPr/>
        </p:nvPicPr>
        <p:blipFill>
          <a:blip r:embed="rId5"/>
          <a:stretch>
            <a:fillRect/>
          </a:stretch>
        </p:blipFill>
        <p:spPr>
          <a:xfrm>
            <a:off x="9513" y="4729488"/>
            <a:ext cx="9124973" cy="2053119"/>
          </a:xfrm>
          <a:prstGeom prst="rect">
            <a:avLst/>
          </a:prstGeom>
        </p:spPr>
      </p:pic>
    </p:spTree>
    <p:extLst>
      <p:ext uri="{BB962C8B-B14F-4D97-AF65-F5344CB8AC3E}">
        <p14:creationId xmlns:p14="http://schemas.microsoft.com/office/powerpoint/2010/main" val="4003962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628650" y="102239"/>
            <a:ext cx="8017908" cy="624392"/>
          </a:xfrm>
        </p:spPr>
        <p:txBody>
          <a:bodyPr rtlCol="0">
            <a:normAutofit/>
          </a:bodyPr>
          <a:lstStyle/>
          <a:p>
            <a:pPr algn="ctr" rtl="0"/>
            <a:r>
              <a:rPr lang="fr-FR" sz="3000" dirty="0">
                <a:latin typeface="+mn-lt"/>
              </a:rPr>
              <a:t>LES alternatives aux gazons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50</a:t>
            </a:fld>
            <a:endParaRPr lang="fr-FR"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pic>
        <p:nvPicPr>
          <p:cNvPr id="6146" name="Picture 2" descr="Matricaria chamomilla - German Chamomile | World of Flowering Plants">
            <a:extLst>
              <a:ext uri="{FF2B5EF4-FFF2-40B4-BE49-F238E27FC236}">
                <a16:creationId xmlns:a16="http://schemas.microsoft.com/office/drawing/2014/main" id="{43C525AC-3C71-224E-CAD2-8A2891D524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2368"/>
            <a:ext cx="3862137" cy="28966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ankenia laevis, la mejor alternativa al césped | Jardineria On">
            <a:extLst>
              <a:ext uri="{FF2B5EF4-FFF2-40B4-BE49-F238E27FC236}">
                <a16:creationId xmlns:a16="http://schemas.microsoft.com/office/drawing/2014/main" id="{75A9FBD8-EFA6-BBA5-7438-7164246184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226" y="902368"/>
            <a:ext cx="4343774" cy="289660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ichondra Seed - Dichondra Repens Ground Cover Seeds">
            <a:extLst>
              <a:ext uri="{FF2B5EF4-FFF2-40B4-BE49-F238E27FC236}">
                <a16:creationId xmlns:a16="http://schemas.microsoft.com/office/drawing/2014/main" id="{11C1F51F-95D5-FF22-78E1-DD4484D2C9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98971"/>
            <a:ext cx="3059029" cy="30590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chysandra terminalis | Mirror Garden Offers">
            <a:extLst>
              <a:ext uri="{FF2B5EF4-FFF2-40B4-BE49-F238E27FC236}">
                <a16:creationId xmlns:a16="http://schemas.microsoft.com/office/drawing/2014/main" id="{0448C75C-9CC1-A7F6-1E8A-FF051C6DA4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59578" y="3216578"/>
            <a:ext cx="3641421" cy="364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0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87C516-DAEF-F424-5679-D833EAECFEB9}"/>
              </a:ext>
            </a:extLst>
          </p:cNvPr>
          <p:cNvPicPr>
            <a:picLocks noChangeAspect="1"/>
          </p:cNvPicPr>
          <p:nvPr/>
        </p:nvPicPr>
        <p:blipFill>
          <a:blip r:embed="rId3"/>
          <a:stretch>
            <a:fillRect/>
          </a:stretch>
        </p:blipFill>
        <p:spPr>
          <a:xfrm>
            <a:off x="-9939" y="0"/>
            <a:ext cx="9119531" cy="2064181"/>
          </a:xfrm>
          <a:prstGeom prst="rect">
            <a:avLst/>
          </a:prstGeom>
        </p:spPr>
      </p:pic>
      <p:pic>
        <p:nvPicPr>
          <p:cNvPr id="5" name="Image 4">
            <a:extLst>
              <a:ext uri="{FF2B5EF4-FFF2-40B4-BE49-F238E27FC236}">
                <a16:creationId xmlns:a16="http://schemas.microsoft.com/office/drawing/2014/main" id="{86A1BEDA-C58B-B294-4D1D-0516758BCFE3}"/>
              </a:ext>
            </a:extLst>
          </p:cNvPr>
          <p:cNvPicPr>
            <a:picLocks noChangeAspect="1"/>
          </p:cNvPicPr>
          <p:nvPr/>
        </p:nvPicPr>
        <p:blipFill>
          <a:blip r:embed="rId4"/>
          <a:stretch>
            <a:fillRect/>
          </a:stretch>
        </p:blipFill>
        <p:spPr>
          <a:xfrm>
            <a:off x="65639" y="2530033"/>
            <a:ext cx="9213573" cy="2052365"/>
          </a:xfrm>
          <a:prstGeom prst="rect">
            <a:avLst/>
          </a:prstGeom>
        </p:spPr>
      </p:pic>
      <p:pic>
        <p:nvPicPr>
          <p:cNvPr id="7" name="Image 6">
            <a:extLst>
              <a:ext uri="{FF2B5EF4-FFF2-40B4-BE49-F238E27FC236}">
                <a16:creationId xmlns:a16="http://schemas.microsoft.com/office/drawing/2014/main" id="{D20E92BB-360F-B33F-30B5-E911F31C409F}"/>
              </a:ext>
            </a:extLst>
          </p:cNvPr>
          <p:cNvPicPr>
            <a:picLocks noChangeAspect="1"/>
          </p:cNvPicPr>
          <p:nvPr/>
        </p:nvPicPr>
        <p:blipFill>
          <a:blip r:embed="rId5"/>
          <a:stretch>
            <a:fillRect/>
          </a:stretch>
        </p:blipFill>
        <p:spPr>
          <a:xfrm>
            <a:off x="-9939" y="4677828"/>
            <a:ext cx="9289152" cy="2101118"/>
          </a:xfrm>
          <a:prstGeom prst="rect">
            <a:avLst/>
          </a:prstGeom>
        </p:spPr>
      </p:pic>
    </p:spTree>
    <p:extLst>
      <p:ext uri="{BB962C8B-B14F-4D97-AF65-F5344CB8AC3E}">
        <p14:creationId xmlns:p14="http://schemas.microsoft.com/office/powerpoint/2010/main" val="358069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617500-6C0B-F8F1-3C86-B212B100E749}"/>
              </a:ext>
            </a:extLst>
          </p:cNvPr>
          <p:cNvPicPr>
            <a:picLocks noChangeAspect="1"/>
          </p:cNvPicPr>
          <p:nvPr/>
        </p:nvPicPr>
        <p:blipFill>
          <a:blip r:embed="rId3"/>
          <a:stretch>
            <a:fillRect/>
          </a:stretch>
        </p:blipFill>
        <p:spPr>
          <a:xfrm>
            <a:off x="0" y="1043609"/>
            <a:ext cx="9191485" cy="2034001"/>
          </a:xfrm>
          <a:prstGeom prst="rect">
            <a:avLst/>
          </a:prstGeom>
        </p:spPr>
      </p:pic>
      <p:pic>
        <p:nvPicPr>
          <p:cNvPr id="5" name="Image 4">
            <a:extLst>
              <a:ext uri="{FF2B5EF4-FFF2-40B4-BE49-F238E27FC236}">
                <a16:creationId xmlns:a16="http://schemas.microsoft.com/office/drawing/2014/main" id="{C63F4DFE-0BF7-C48D-3028-D926E0AA348E}"/>
              </a:ext>
            </a:extLst>
          </p:cNvPr>
          <p:cNvPicPr>
            <a:picLocks noChangeAspect="1"/>
          </p:cNvPicPr>
          <p:nvPr/>
        </p:nvPicPr>
        <p:blipFill>
          <a:blip r:embed="rId4"/>
          <a:stretch>
            <a:fillRect/>
          </a:stretch>
        </p:blipFill>
        <p:spPr>
          <a:xfrm>
            <a:off x="0" y="3077610"/>
            <a:ext cx="9101405" cy="1981406"/>
          </a:xfrm>
          <a:prstGeom prst="rect">
            <a:avLst/>
          </a:prstGeom>
        </p:spPr>
      </p:pic>
    </p:spTree>
    <p:extLst>
      <p:ext uri="{BB962C8B-B14F-4D97-AF65-F5344CB8AC3E}">
        <p14:creationId xmlns:p14="http://schemas.microsoft.com/office/powerpoint/2010/main" val="202570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239246" y="196822"/>
            <a:ext cx="8843058" cy="624392"/>
          </a:xfrm>
        </p:spPr>
        <p:txBody>
          <a:bodyPr rtlCol="0">
            <a:normAutofit fontScale="90000"/>
          </a:bodyPr>
          <a:lstStyle/>
          <a:p>
            <a:pPr algn="ctr" rtl="0"/>
            <a:r>
              <a:rPr lang="fr-FR" sz="3000" dirty="0">
                <a:latin typeface="+mn-lt"/>
              </a:rPr>
              <a:t>LES JARDINS SECS, PLANTES MEDITERRANEENNES</a:t>
            </a:r>
            <a:endParaRPr lang="fr-FR" sz="3000" dirty="0"/>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8</a:t>
            </a:fld>
            <a:endParaRPr lang="fr-FR"/>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EMBELLISSEMENT DURABLE</a:t>
            </a:r>
          </a:p>
        </p:txBody>
      </p:sp>
      <p:sp>
        <p:nvSpPr>
          <p:cNvPr id="7" name="ZoneTexte 6">
            <a:extLst>
              <a:ext uri="{FF2B5EF4-FFF2-40B4-BE49-F238E27FC236}">
                <a16:creationId xmlns:a16="http://schemas.microsoft.com/office/drawing/2014/main" id="{92E21BE3-5A9A-6B32-3ED4-FC9E0B6E1E01}"/>
              </a:ext>
            </a:extLst>
          </p:cNvPr>
          <p:cNvSpPr txBox="1"/>
          <p:nvPr/>
        </p:nvSpPr>
        <p:spPr>
          <a:xfrm>
            <a:off x="3067292" y="6472165"/>
            <a:ext cx="4653022" cy="369332"/>
          </a:xfrm>
          <a:prstGeom prst="rect">
            <a:avLst/>
          </a:prstGeom>
          <a:noFill/>
        </p:spPr>
        <p:txBody>
          <a:bodyPr wrap="square">
            <a:spAutoFit/>
          </a:bodyPr>
          <a:lstStyle/>
          <a:p>
            <a:r>
              <a:rPr lang="fr-FR" dirty="0"/>
              <a:t>https://jardin-sec.com/</a:t>
            </a:r>
          </a:p>
        </p:txBody>
      </p:sp>
      <p:pic>
        <p:nvPicPr>
          <p:cNvPr id="4" name="Picture 3">
            <a:extLst>
              <a:ext uri="{FF2B5EF4-FFF2-40B4-BE49-F238E27FC236}">
                <a16:creationId xmlns:a16="http://schemas.microsoft.com/office/drawing/2014/main" id="{D88C73D9-9B79-9232-0DAC-3DCD016F78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3003" y="1019376"/>
            <a:ext cx="7192347" cy="5316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33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EC41D927-4C90-D456-F70E-DA354E225DFB}"/>
              </a:ext>
            </a:extLst>
          </p:cNvPr>
          <p:cNvSpPr>
            <a:spLocks noGrp="1"/>
          </p:cNvSpPr>
          <p:nvPr>
            <p:ph type="pic" sz="quarter" idx="14"/>
          </p:nvPr>
        </p:nvSpPr>
        <p:spPr/>
        <p:txBody>
          <a:bodyPr/>
          <a:lstStyle/>
          <a:p>
            <a:endParaRPr lang="fr-FR"/>
          </a:p>
        </p:txBody>
      </p:sp>
      <p:sp>
        <p:nvSpPr>
          <p:cNvPr id="3" name="Titre 2">
            <a:extLst>
              <a:ext uri="{FF2B5EF4-FFF2-40B4-BE49-F238E27FC236}">
                <a16:creationId xmlns:a16="http://schemas.microsoft.com/office/drawing/2014/main" id="{4E6FF72C-0C05-D67D-44E7-4083027CFBC0}"/>
              </a:ext>
            </a:extLst>
          </p:cNvPr>
          <p:cNvSpPr>
            <a:spLocks noGrp="1"/>
          </p:cNvSpPr>
          <p:nvPr>
            <p:ph type="title"/>
          </p:nvPr>
        </p:nvSpPr>
        <p:spPr/>
        <p:txBody>
          <a:bodyPr/>
          <a:lstStyle/>
          <a:p>
            <a:endParaRPr lang="fr-FR"/>
          </a:p>
        </p:txBody>
      </p:sp>
      <p:sp>
        <p:nvSpPr>
          <p:cNvPr id="4" name="Espace réservé du numéro de diapositive 3">
            <a:extLst>
              <a:ext uri="{FF2B5EF4-FFF2-40B4-BE49-F238E27FC236}">
                <a16:creationId xmlns:a16="http://schemas.microsoft.com/office/drawing/2014/main" id="{08108D37-4249-FC29-380A-622108BC2BFC}"/>
              </a:ext>
            </a:extLst>
          </p:cNvPr>
          <p:cNvSpPr>
            <a:spLocks noGrp="1"/>
          </p:cNvSpPr>
          <p:nvPr>
            <p:ph type="sldNum" sz="quarter" idx="12"/>
          </p:nvPr>
        </p:nvSpPr>
        <p:spPr/>
        <p:txBody>
          <a:bodyPr/>
          <a:lstStyle/>
          <a:p>
            <a:pPr rtl="0"/>
            <a:fld id="{D8DA9DAA-006C-4F4B-980E-E3DF019B24E2}" type="slidenum">
              <a:rPr lang="fr-FR" noProof="0" smtClean="0"/>
              <a:pPr rtl="0"/>
              <a:t>9</a:t>
            </a:fld>
            <a:endParaRPr lang="fr-FR" noProof="0"/>
          </a:p>
        </p:txBody>
      </p:sp>
      <p:sp>
        <p:nvSpPr>
          <p:cNvPr id="5" name="Espace réservé du texte 4">
            <a:extLst>
              <a:ext uri="{FF2B5EF4-FFF2-40B4-BE49-F238E27FC236}">
                <a16:creationId xmlns:a16="http://schemas.microsoft.com/office/drawing/2014/main" id="{D3CF113D-239F-181E-58EA-6BA3FA512D8F}"/>
              </a:ext>
            </a:extLst>
          </p:cNvPr>
          <p:cNvSpPr>
            <a:spLocks noGrp="1"/>
          </p:cNvSpPr>
          <p:nvPr>
            <p:ph type="body" sz="quarter" idx="13"/>
          </p:nvPr>
        </p:nvSpPr>
        <p:spPr/>
        <p:txBody>
          <a:bodyPr/>
          <a:lstStyle/>
          <a:p>
            <a:endParaRPr lang="fr-FR"/>
          </a:p>
        </p:txBody>
      </p:sp>
      <p:pic>
        <p:nvPicPr>
          <p:cNvPr id="1026" name="Picture 2" descr="Mouvements &amp; Paysages - Inspiration des paysages méditerranéens">
            <a:extLst>
              <a:ext uri="{FF2B5EF4-FFF2-40B4-BE49-F238E27FC236}">
                <a16:creationId xmlns:a16="http://schemas.microsoft.com/office/drawing/2014/main" id="{D7174EED-58F1-F9E5-72CD-9939F11889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7544"/>
            <a:ext cx="9264316" cy="645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692410"/>
      </p:ext>
    </p:extLst>
  </p:cSld>
  <p:clrMapOvr>
    <a:masterClrMapping/>
  </p:clrMapOvr>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14307</TotalTime>
  <Words>2263</Words>
  <Application>Microsoft Office PowerPoint</Application>
  <PresentationFormat>Affichage à l'écran (4:3)</PresentationFormat>
  <Paragraphs>203</Paragraphs>
  <Slides>50</Slides>
  <Notes>36</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50</vt:i4>
      </vt:variant>
    </vt:vector>
  </HeadingPairs>
  <TitlesOfParts>
    <vt:vector size="62" baseType="lpstr">
      <vt:lpstr>Algerian</vt:lpstr>
      <vt:lpstr>-apple-system</vt:lpstr>
      <vt:lpstr>Arial</vt:lpstr>
      <vt:lpstr>Calibri</vt:lpstr>
      <vt:lpstr>Calibri Light</vt:lpstr>
      <vt:lpstr>Cocon-Light</vt:lpstr>
      <vt:lpstr>inherit</vt:lpstr>
      <vt:lpstr>Montserrat</vt:lpstr>
      <vt:lpstr>Roboto</vt:lpstr>
      <vt:lpstr>Times New Roman</vt:lpstr>
      <vt:lpstr>Wingdings</vt:lpstr>
      <vt:lpstr>Rétrospective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JARDINS SECS, PLANTES MEDITERRANEENNES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JARDINS SECS, cactées et PLANTES succulentes ou grasses</vt:lpstr>
      <vt:lpstr>Présentation PowerPoint</vt:lpstr>
      <vt:lpstr>Présentation PowerPoint</vt:lpstr>
      <vt:lpstr>Présentation PowerPoint</vt:lpstr>
      <vt:lpstr>Présentation PowerPoint</vt:lpstr>
      <vt:lpstr>Présentation PowerPoint</vt:lpstr>
      <vt:lpstr>Présentation PowerPoint</vt:lpstr>
      <vt:lpstr>LES PLANTES couvre sols</vt:lpstr>
      <vt:lpstr>LES PLANTES couvre sols</vt:lpstr>
      <vt:lpstr>LES PLANTES couvre sols</vt:lpstr>
      <vt:lpstr>LES alternatives aux gazons</vt:lpstr>
      <vt:lpstr>LES alternatives aux gazons</vt:lpstr>
      <vt:lpstr>LES alternatives aux gazons</vt:lpstr>
      <vt:lpstr>LES alternatives aux gazons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EMBELLISSEMENT DURABLE OU L’EVOLUTION DU FLEURISSEMENT</dc:title>
  <dc:creator>patrick lafforgue</dc:creator>
  <cp:lastModifiedBy>patrick lafforgue</cp:lastModifiedBy>
  <cp:revision>38</cp:revision>
  <dcterms:created xsi:type="dcterms:W3CDTF">2022-10-07T07:53:44Z</dcterms:created>
  <dcterms:modified xsi:type="dcterms:W3CDTF">2026-05-05T12:53:59Z</dcterms:modified>
</cp:coreProperties>
</file>